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5.xml" ContentType="application/vnd.openxmlformats-officedocument.presentationml.tags+xml"/>
  <Override PartName="/ppt/notesSlides/notesSlide34.xml" ContentType="application/vnd.openxmlformats-officedocument.presentationml.notesSlide+xml"/>
  <Override PartName="/ppt/tags/tag6.xml" ContentType="application/vnd.openxmlformats-officedocument.presentationml.tags+xml"/>
  <Override PartName="/ppt/notesSlides/notesSlide35.xml" ContentType="application/vnd.openxmlformats-officedocument.presentationml.notesSlide+xml"/>
  <Override PartName="/ppt/tags/tag7.xml" ContentType="application/vnd.openxmlformats-officedocument.presentationml.tags+xml"/>
  <Override PartName="/ppt/notesSlides/notesSlide36.xml" ContentType="application/vnd.openxmlformats-officedocument.presentationml.notesSlide+xml"/>
  <Override PartName="/ppt/tags/tag8.xml" ContentType="application/vnd.openxmlformats-officedocument.presentationml.tags+xml"/>
  <Override PartName="/ppt/notesSlides/notesSlide37.xml" ContentType="application/vnd.openxmlformats-officedocument.presentationml.notesSlide+xml"/>
  <Override PartName="/ppt/tags/tag9.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46"/>
  </p:notesMasterIdLst>
  <p:sldIdLst>
    <p:sldId id="1924" r:id="rId2"/>
    <p:sldId id="11090804" r:id="rId3"/>
    <p:sldId id="1755" r:id="rId4"/>
    <p:sldId id="1759" r:id="rId5"/>
    <p:sldId id="1800" r:id="rId6"/>
    <p:sldId id="1801" r:id="rId7"/>
    <p:sldId id="1798" r:id="rId8"/>
    <p:sldId id="1802" r:id="rId9"/>
    <p:sldId id="1799" r:id="rId10"/>
    <p:sldId id="1803" r:id="rId11"/>
    <p:sldId id="1760" r:id="rId12"/>
    <p:sldId id="1804" r:id="rId13"/>
    <p:sldId id="1805" r:id="rId14"/>
    <p:sldId id="1806" r:id="rId15"/>
    <p:sldId id="1807" r:id="rId16"/>
    <p:sldId id="1809" r:id="rId17"/>
    <p:sldId id="1811" r:id="rId18"/>
    <p:sldId id="1812" r:id="rId19"/>
    <p:sldId id="1814" r:id="rId20"/>
    <p:sldId id="1815" r:id="rId21"/>
    <p:sldId id="1816" r:id="rId22"/>
    <p:sldId id="1818" r:id="rId23"/>
    <p:sldId id="1819" r:id="rId24"/>
    <p:sldId id="1820" r:id="rId25"/>
    <p:sldId id="1821" r:id="rId26"/>
    <p:sldId id="1822" r:id="rId27"/>
    <p:sldId id="1823" r:id="rId28"/>
    <p:sldId id="11090803" r:id="rId29"/>
    <p:sldId id="11090829" r:id="rId30"/>
    <p:sldId id="11090802" r:id="rId31"/>
    <p:sldId id="11090791" r:id="rId32"/>
    <p:sldId id="2050" r:id="rId33"/>
    <p:sldId id="2051" r:id="rId34"/>
    <p:sldId id="2052" r:id="rId35"/>
    <p:sldId id="2053" r:id="rId36"/>
    <p:sldId id="2274" r:id="rId37"/>
    <p:sldId id="2054" r:id="rId38"/>
    <p:sldId id="2055" r:id="rId39"/>
    <p:sldId id="2056" r:id="rId40"/>
    <p:sldId id="2057" r:id="rId41"/>
    <p:sldId id="2058" r:id="rId42"/>
    <p:sldId id="2059" r:id="rId43"/>
    <p:sldId id="2060" r:id="rId44"/>
    <p:sldId id="2061" r:id="rId45"/>
    <p:sldId id="2062" r:id="rId46"/>
    <p:sldId id="2063" r:id="rId47"/>
    <p:sldId id="2064" r:id="rId48"/>
    <p:sldId id="2065" r:id="rId49"/>
    <p:sldId id="2066" r:id="rId50"/>
    <p:sldId id="2067" r:id="rId51"/>
    <p:sldId id="2068" r:id="rId52"/>
    <p:sldId id="2069" r:id="rId53"/>
    <p:sldId id="2070" r:id="rId54"/>
    <p:sldId id="2071" r:id="rId55"/>
    <p:sldId id="2072" r:id="rId56"/>
    <p:sldId id="2073" r:id="rId57"/>
    <p:sldId id="2074" r:id="rId58"/>
    <p:sldId id="2075" r:id="rId59"/>
    <p:sldId id="2076" r:id="rId60"/>
    <p:sldId id="2077" r:id="rId61"/>
    <p:sldId id="2078" r:id="rId62"/>
    <p:sldId id="2079" r:id="rId63"/>
    <p:sldId id="2080" r:id="rId64"/>
    <p:sldId id="2081" r:id="rId65"/>
    <p:sldId id="2082" r:id="rId66"/>
    <p:sldId id="2083" r:id="rId67"/>
    <p:sldId id="2084" r:id="rId68"/>
    <p:sldId id="2085" r:id="rId69"/>
    <p:sldId id="2086" r:id="rId70"/>
    <p:sldId id="2087" r:id="rId71"/>
    <p:sldId id="2088" r:id="rId72"/>
    <p:sldId id="2089" r:id="rId73"/>
    <p:sldId id="2090" r:id="rId74"/>
    <p:sldId id="2091" r:id="rId75"/>
    <p:sldId id="2092" r:id="rId76"/>
    <p:sldId id="2093" r:id="rId77"/>
    <p:sldId id="2094" r:id="rId78"/>
    <p:sldId id="2095" r:id="rId79"/>
    <p:sldId id="2096" r:id="rId80"/>
    <p:sldId id="11090792" r:id="rId81"/>
    <p:sldId id="2098" r:id="rId82"/>
    <p:sldId id="11090793" r:id="rId83"/>
    <p:sldId id="2100" r:id="rId84"/>
    <p:sldId id="2101" r:id="rId85"/>
    <p:sldId id="2102" r:id="rId86"/>
    <p:sldId id="2103" r:id="rId87"/>
    <p:sldId id="2104" r:id="rId88"/>
    <p:sldId id="2105" r:id="rId89"/>
    <p:sldId id="2106" r:id="rId90"/>
    <p:sldId id="2107" r:id="rId91"/>
    <p:sldId id="2108" r:id="rId92"/>
    <p:sldId id="2109" r:id="rId93"/>
    <p:sldId id="2110" r:id="rId94"/>
    <p:sldId id="2111" r:id="rId95"/>
    <p:sldId id="2112" r:id="rId96"/>
    <p:sldId id="2113" r:id="rId97"/>
    <p:sldId id="2114" r:id="rId98"/>
    <p:sldId id="2115" r:id="rId99"/>
    <p:sldId id="2116" r:id="rId100"/>
    <p:sldId id="2117" r:id="rId101"/>
    <p:sldId id="2118" r:id="rId102"/>
    <p:sldId id="11090794" r:id="rId103"/>
    <p:sldId id="2120" r:id="rId104"/>
    <p:sldId id="2121" r:id="rId105"/>
    <p:sldId id="2122" r:id="rId106"/>
    <p:sldId id="2123" r:id="rId107"/>
    <p:sldId id="2124" r:id="rId108"/>
    <p:sldId id="2125" r:id="rId109"/>
    <p:sldId id="2126" r:id="rId110"/>
    <p:sldId id="2127" r:id="rId111"/>
    <p:sldId id="2128" r:id="rId112"/>
    <p:sldId id="2129" r:id="rId113"/>
    <p:sldId id="2130" r:id="rId114"/>
    <p:sldId id="2131" r:id="rId115"/>
    <p:sldId id="2132" r:id="rId116"/>
    <p:sldId id="11090795" r:id="rId117"/>
    <p:sldId id="11090796" r:id="rId118"/>
    <p:sldId id="2135" r:id="rId119"/>
    <p:sldId id="2136" r:id="rId120"/>
    <p:sldId id="2137" r:id="rId121"/>
    <p:sldId id="2138" r:id="rId122"/>
    <p:sldId id="2139" r:id="rId123"/>
    <p:sldId id="2140" r:id="rId124"/>
    <p:sldId id="2141" r:id="rId125"/>
    <p:sldId id="2142" r:id="rId126"/>
    <p:sldId id="2143" r:id="rId127"/>
    <p:sldId id="2144" r:id="rId128"/>
    <p:sldId id="2145" r:id="rId129"/>
    <p:sldId id="2146" r:id="rId130"/>
    <p:sldId id="2147" r:id="rId131"/>
    <p:sldId id="2148" r:id="rId132"/>
    <p:sldId id="2149" r:id="rId133"/>
    <p:sldId id="2150" r:id="rId134"/>
    <p:sldId id="2151" r:id="rId135"/>
    <p:sldId id="2152" r:id="rId136"/>
    <p:sldId id="2153" r:id="rId137"/>
    <p:sldId id="2154" r:id="rId138"/>
    <p:sldId id="2155" r:id="rId139"/>
    <p:sldId id="2156" r:id="rId140"/>
    <p:sldId id="2157" r:id="rId141"/>
    <p:sldId id="2158" r:id="rId142"/>
    <p:sldId id="2159" r:id="rId143"/>
    <p:sldId id="11090797" r:id="rId144"/>
    <p:sldId id="2160" r:id="rId145"/>
  </p:sldIdLst>
  <p:sldSz cx="12192000" cy="6858000"/>
  <p:notesSz cx="6797675" cy="9928225"/>
  <p:custDataLst>
    <p:tags r:id="rId14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709">
          <p15:clr>
            <a:srgbClr val="A4A3A4"/>
          </p15:clr>
        </p15:guide>
        <p15:guide id="2" pos="7265">
          <p15:clr>
            <a:srgbClr val="A4A3A4"/>
          </p15:clr>
        </p15:guide>
        <p15:guide id="3" orient="horz" pos="3929">
          <p15:clr>
            <a:srgbClr val="A4A3A4"/>
          </p15:clr>
        </p15:guide>
        <p15:guide id="4" pos="415">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未知用户1" initials="未知用户1" lastIdx="0" clrIdx="0"/>
  <p:cmAuthor id="2" name="作者" initials="A" lastIdx="0" clrIdx="1"/>
  <p:cmAuthor id="3" name="C" initials="C" lastIdx="7" clrIdx="2"/>
  <p:cmAuthor id="4" name="Joan" initials="J" lastIdx="8" clrIdx="3"/>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55A11"/>
    <a:srgbClr val="304371"/>
    <a:srgbClr val="3C558D"/>
    <a:srgbClr val="AA3328"/>
    <a:srgbClr val="F2F2F2"/>
    <a:srgbClr val="000000"/>
    <a:srgbClr val="4276AA"/>
    <a:srgbClr val="178AA1"/>
    <a:srgbClr val="FFFFFF"/>
    <a:srgbClr val="E3EB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中度样式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649" autoAdjust="0"/>
    <p:restoredTop sz="84542" autoAdjust="0"/>
  </p:normalViewPr>
  <p:slideViewPr>
    <p:cSldViewPr snapToGrid="0">
      <p:cViewPr varScale="1">
        <p:scale>
          <a:sx n="95" d="100"/>
          <a:sy n="95" d="100"/>
        </p:scale>
        <p:origin x="1272" y="90"/>
      </p:cViewPr>
      <p:guideLst>
        <p:guide orient="horz" pos="709"/>
        <p:guide pos="7265"/>
        <p:guide orient="horz" pos="3929"/>
        <p:guide pos="415"/>
      </p:guideLst>
    </p:cSldViewPr>
  </p:slideViewPr>
  <p:notesTextViewPr>
    <p:cViewPr>
      <p:scale>
        <a:sx n="1" d="1"/>
        <a:sy n="1" d="1"/>
      </p:scale>
      <p:origin x="0" y="0"/>
    </p:cViewPr>
  </p:notesTextViewPr>
  <p:sorterViewPr>
    <p:cViewPr>
      <p:scale>
        <a:sx n="50" d="100"/>
        <a:sy n="50" d="100"/>
      </p:scale>
      <p:origin x="0" y="0"/>
    </p:cViewPr>
  </p:sorter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presProps" Target="presProps.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viewProps" Target="view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2022/9/5</a:t>
            </a:fld>
            <a:endParaRPr lang="zh-CN" altLang="en-US"/>
          </a:p>
        </p:txBody>
      </p:sp>
      <p:sp>
        <p:nvSpPr>
          <p:cNvPr id="4" name="幻灯片图像占位符 3"/>
          <p:cNvSpPr>
            <a:spLocks noGrp="1" noRot="1" noChangeAspect="1"/>
          </p:cNvSpPr>
          <p:nvPr>
            <p:ph type="sldImg" idx="2"/>
          </p:nvPr>
        </p:nvSpPr>
        <p:spPr>
          <a:xfrm>
            <a:off x="422275" y="1241425"/>
            <a:ext cx="5953125" cy="3349625"/>
          </a:xfrm>
          <a:prstGeom prst="rect">
            <a:avLst/>
          </a:prstGeom>
          <a:noFill/>
          <a:ln w="12700">
            <a:solidFill>
              <a:prstClr val="black"/>
            </a:solidFill>
          </a:ln>
        </p:spPr>
      </p:sp>
      <p:sp>
        <p:nvSpPr>
          <p:cNvPr id="5" name="备注占位符 4"/>
          <p:cNvSpPr>
            <a:spLocks noGrp="1"/>
          </p:cNvSpPr>
          <p:nvPr>
            <p:ph type="body" sz="quarter" idx="3"/>
          </p:nvPr>
        </p:nvSpPr>
        <p:spPr>
          <a:xfrm>
            <a:off x="679768" y="4777958"/>
            <a:ext cx="5438140" cy="3909239"/>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a:t>
            </a:fld>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104</a:t>
            </a:fld>
            <a:endParaRPr lang="zh-CN"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105</a:t>
            </a:fld>
            <a:endParaRPr lang="zh-CN"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106</a:t>
            </a:fld>
            <a:endParaRPr lang="zh-CN"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107</a:t>
            </a:fld>
            <a:endParaRPr lang="zh-CN"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108</a:t>
            </a:fld>
            <a:endParaRPr lang="zh-CN"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109</a:t>
            </a:fld>
            <a:endParaRPr lang="zh-CN"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110</a:t>
            </a:fld>
            <a:endParaRPr lang="zh-CN"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111</a:t>
            </a:fld>
            <a:endParaRPr lang="zh-CN"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112</a:t>
            </a:fld>
            <a:endParaRPr lang="zh-CN"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113</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a:t>
            </a:fld>
            <a:endParaRPr lang="zh-CN"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114</a:t>
            </a:fld>
            <a:endParaRPr lang="zh-CN"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115</a:t>
            </a:fld>
            <a:endParaRPr lang="zh-CN"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116</a:t>
            </a:fld>
            <a:endParaRPr lang="zh-CN"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117</a:t>
            </a:fld>
            <a:endParaRPr lang="zh-CN"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118</a:t>
            </a:fld>
            <a:endParaRPr lang="zh-CN"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119</a:t>
            </a:fld>
            <a:endParaRPr lang="zh-CN"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120</a:t>
            </a:fld>
            <a:endParaRPr lang="zh-CN"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121</a:t>
            </a:fld>
            <a:endParaRPr lang="zh-CN"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122</a:t>
            </a:fld>
            <a:endParaRPr lang="zh-CN"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123</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a:t>
            </a:fld>
            <a:endParaRPr lang="zh-CN"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124</a:t>
            </a:fld>
            <a:endParaRPr lang="zh-CN"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125</a:t>
            </a:fld>
            <a:endParaRPr lang="zh-CN"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126</a:t>
            </a:fld>
            <a:endParaRPr lang="zh-CN"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127</a:t>
            </a:fld>
            <a:endParaRPr lang="zh-CN"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128</a:t>
            </a:fld>
            <a:endParaRPr lang="zh-CN"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129</a:t>
            </a:fld>
            <a:endParaRPr lang="zh-CN"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130</a:t>
            </a:fld>
            <a:endParaRPr lang="zh-CN"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131</a:t>
            </a:fld>
            <a:endParaRPr lang="zh-CN"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132</a:t>
            </a:fld>
            <a:endParaRPr lang="zh-CN"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133</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a:t>
            </a:fld>
            <a:endParaRPr lang="zh-CN"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134</a:t>
            </a:fld>
            <a:endParaRPr lang="zh-CN"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135</a:t>
            </a:fld>
            <a:endParaRPr lang="zh-CN"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136</a:t>
            </a:fld>
            <a:endParaRPr lang="zh-CN"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137</a:t>
            </a:fld>
            <a:endParaRPr lang="zh-CN"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138</a:t>
            </a:fld>
            <a:endParaRPr lang="zh-CN"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139</a:t>
            </a:fld>
            <a:endParaRPr lang="zh-CN"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140</a:t>
            </a:fld>
            <a:endParaRPr lang="zh-CN"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141</a:t>
            </a:fld>
            <a:endParaRPr lang="zh-CN"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142</a:t>
            </a:fld>
            <a:endParaRPr lang="zh-CN"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15</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16</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17</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18</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19</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20</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3</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21</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22</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23</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24</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25</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26</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27</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28</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29</a:t>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30</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33</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34</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35</a:t>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36</a:t>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37</a:t>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38</a:t>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39</a:t>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40</a:t>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42</a:t>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a:t>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44</a:t>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45</a:t>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46</a:t>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47</a:t>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48</a:t>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49</a:t>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50</a:t>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51</a:t>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52</a:t>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53</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a:t>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54</a:t>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55</a:t>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56</a:t>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57</a:t>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58</a:t>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59</a:t>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60</a:t>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61</a:t>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62</a:t>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63</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a:t>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64</a:t>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65</a:t>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66</a:t>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67</a:t>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68</a:t>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69</a:t>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70</a:t>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71</a:t>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72</a:t>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73</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a:t>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74</a:t>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75</a:t>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76</a:t>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77</a:t>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78</a:t>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79</a:t>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80</a:t>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81</a:t>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82</a:t>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83</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a:t>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84</a:t>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85</a:t>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86</a:t>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87</a:t>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88</a:t>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89</a:t>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90</a:t>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91</a:t>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92</a:t>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93</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a:t>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94</a:t>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95</a:t>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96</a:t>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97</a:t>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98</a:t>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99</a:t>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100</a:t>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101</a:t>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102</a:t>
            </a:fld>
            <a:endParaRPr lang="zh-CN"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t>103</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标题幻灯片">
    <p:spTree>
      <p:nvGrpSpPr>
        <p:cNvPr id="1" name=""/>
        <p:cNvGrpSpPr/>
        <p:nvPr/>
      </p:nvGrpSpPr>
      <p:grpSpPr>
        <a:xfrm>
          <a:off x="0" y="0"/>
          <a:ext cx="0" cy="0"/>
          <a:chOff x="0" y="0"/>
          <a:chExt cx="0" cy="0"/>
        </a:xfrm>
      </p:grpSpPr>
      <p:pic>
        <p:nvPicPr>
          <p:cNvPr id="10" name="图片 9" descr="背景图案&#10;&#10;描述已自动生成"/>
          <p:cNvPicPr>
            <a:picLocks noChangeAspect="1"/>
          </p:cNvPicPr>
          <p:nvPr userDrawn="1"/>
        </p:nvPicPr>
        <p:blipFill>
          <a:blip r:embed="rId2" cstate="screen">
            <a:alphaModFix amt="90000"/>
          </a:blip>
          <a:stretch>
            <a:fillRect/>
          </a:stretch>
        </p:blipFill>
        <p:spPr>
          <a:xfrm>
            <a:off x="0" y="0"/>
            <a:ext cx="12192000" cy="6858000"/>
          </a:xfrm>
          <a:prstGeom prst="rect">
            <a:avLst/>
          </a:prstGeom>
        </p:spPr>
      </p:pic>
      <p:sp>
        <p:nvSpPr>
          <p:cNvPr id="2" name="标题 1"/>
          <p:cNvSpPr>
            <a:spLocks noGrp="1"/>
          </p:cNvSpPr>
          <p:nvPr>
            <p:ph type="ctrTitle" hasCustomPrompt="1"/>
          </p:nvPr>
        </p:nvSpPr>
        <p:spPr>
          <a:xfrm>
            <a:off x="914401" y="2009912"/>
            <a:ext cx="9318169" cy="1754326"/>
          </a:xfrm>
        </p:spPr>
        <p:txBody>
          <a:bodyPr wrap="square" anchor="b">
            <a:spAutoFit/>
          </a:bodyPr>
          <a:lstStyle>
            <a:lvl1pPr algn="l">
              <a:defRPr sz="6000">
                <a:solidFill>
                  <a:schemeClr val="accent1"/>
                </a:solidFill>
              </a:defRPr>
            </a:lvl1pPr>
          </a:lstStyle>
          <a:p>
            <a:r>
              <a:rPr lang="en-US" altLang="zh-CN" dirty="0"/>
              <a:t>Click to edit Master title style </a:t>
            </a:r>
            <a:endParaRPr lang="zh-CN" altLang="en-US" dirty="0"/>
          </a:p>
        </p:txBody>
      </p:sp>
      <p:sp>
        <p:nvSpPr>
          <p:cNvPr id="3" name="副标题 2"/>
          <p:cNvSpPr>
            <a:spLocks noGrp="1"/>
          </p:cNvSpPr>
          <p:nvPr>
            <p:ph type="subTitle" idx="1"/>
          </p:nvPr>
        </p:nvSpPr>
        <p:spPr>
          <a:xfrm>
            <a:off x="914401" y="4403691"/>
            <a:ext cx="6515099" cy="258532"/>
          </a:xfrm>
        </p:spPr>
        <p:txBody>
          <a:bodyPr wrap="square">
            <a:spAutoFit/>
          </a:bodyPr>
          <a:lstStyle>
            <a:lvl1pPr marL="0" indent="0" algn="l">
              <a:buNone/>
              <a:defRPr sz="12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ltLang="zh-CN" dirty="0"/>
              <a:t>Click to edit Master subtitle style</a:t>
            </a:r>
          </a:p>
        </p:txBody>
      </p:sp>
      <p:sp>
        <p:nvSpPr>
          <p:cNvPr id="7" name="文本占位符 6"/>
          <p:cNvSpPr>
            <a:spLocks noGrp="1"/>
          </p:cNvSpPr>
          <p:nvPr>
            <p:ph type="body" sz="quarter" idx="10" hasCustomPrompt="1"/>
          </p:nvPr>
        </p:nvSpPr>
        <p:spPr>
          <a:xfrm>
            <a:off x="7867649" y="6109859"/>
            <a:ext cx="3651251" cy="180659"/>
          </a:xfrm>
        </p:spPr>
        <p:txBody>
          <a:bodyPr vert="horz" wrap="none" lIns="91440" tIns="45720" rIns="91440" bIns="45720" rtlCol="0" anchor="ctr">
            <a:noAutofit/>
          </a:bodyPr>
          <a:lstStyle>
            <a:lvl1pPr marL="0" indent="0" algn="r">
              <a:buNone/>
              <a:defRPr lang="zh-CN" altLang="en-US" sz="1000" b="0" dirty="0" smtClean="0">
                <a:ln>
                  <a:noFill/>
                </a:ln>
                <a:solidFill>
                  <a:schemeClr val="tx1"/>
                </a:solidFill>
                <a:latin typeface="+mj-lt"/>
                <a:ea typeface="+mj-ea"/>
                <a:cs typeface="+mj-cs"/>
              </a:defRPr>
            </a:lvl1pPr>
          </a:lstStyle>
          <a:p>
            <a:pPr marL="228600" lvl="0" indent="-228600" algn="r">
              <a:spcBef>
                <a:spcPct val="0"/>
              </a:spcBef>
            </a:pPr>
            <a:r>
              <a:rPr lang="en-US" altLang="zh-CN" dirty="0"/>
              <a:t>Speaker name and title</a:t>
            </a:r>
          </a:p>
        </p:txBody>
      </p:sp>
      <p:sp>
        <p:nvSpPr>
          <p:cNvPr id="8" name="文本占位符 7"/>
          <p:cNvSpPr>
            <a:spLocks noGrp="1"/>
          </p:cNvSpPr>
          <p:nvPr>
            <p:ph type="body" sz="quarter" idx="11" hasCustomPrompt="1"/>
          </p:nvPr>
        </p:nvSpPr>
        <p:spPr>
          <a:xfrm>
            <a:off x="673100" y="6109859"/>
            <a:ext cx="3651251" cy="180659"/>
          </a:xfrm>
        </p:spPr>
        <p:txBody>
          <a:bodyPr vert="horz" wrap="none" lIns="91440" tIns="45720" rIns="91440" bIns="45720" rtlCol="0" anchor="ctr">
            <a:noAutofit/>
          </a:bodyPr>
          <a:lstStyle>
            <a:lvl1pPr marL="0" indent="0" algn="l">
              <a:buNone/>
              <a:defRPr lang="zh-CN" altLang="en-US" sz="1000" b="0" dirty="0" smtClean="0">
                <a:ln>
                  <a:noFill/>
                </a:ln>
                <a:solidFill>
                  <a:schemeClr val="tx1"/>
                </a:solidFill>
                <a:latin typeface="+mj-lt"/>
                <a:ea typeface="+mj-ea"/>
                <a:cs typeface="+mj-cs"/>
              </a:defRPr>
            </a:lvl1pPr>
          </a:lstStyle>
          <a:p>
            <a:pPr marL="0" indent="0"/>
            <a:r>
              <a:rPr lang="en-US" altLang="zh-CN" dirty="0"/>
              <a:t>www.islide.cc</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7" name="矩形 6"/>
          <p:cNvSpPr/>
          <p:nvPr userDrawn="1"/>
        </p:nvSpPr>
        <p:spPr>
          <a:xfrm>
            <a:off x="5034280" y="635"/>
            <a:ext cx="2123440" cy="147320"/>
          </a:xfrm>
          <a:prstGeom prst="rect">
            <a:avLst/>
          </a:prstGeom>
          <a:solidFill>
            <a:srgbClr val="3043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3" name="矩形 12"/>
          <p:cNvSpPr/>
          <p:nvPr userDrawn="1"/>
        </p:nvSpPr>
        <p:spPr>
          <a:xfrm rot="5400000">
            <a:off x="5033010" y="-2510155"/>
            <a:ext cx="2124710" cy="12224385"/>
          </a:xfrm>
          <a:prstGeom prst="rect">
            <a:avLst/>
          </a:prstGeom>
          <a:solidFill>
            <a:srgbClr val="E3EB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rot="16200000">
            <a:off x="-1004570" y="3528060"/>
            <a:ext cx="2123440" cy="147320"/>
          </a:xfrm>
          <a:prstGeom prst="rect">
            <a:avLst/>
          </a:prstGeom>
          <a:solidFill>
            <a:srgbClr val="3043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pic>
        <p:nvPicPr>
          <p:cNvPr id="4" name="图片 3" descr="背景图案&#10;&#10;描述已自动生成"/>
          <p:cNvPicPr>
            <a:picLocks noChangeAspect="1"/>
          </p:cNvPicPr>
          <p:nvPr userDrawn="1"/>
        </p:nvPicPr>
        <p:blipFill>
          <a:blip r:embed="rId2" cstate="screen">
            <a:alphaModFix amt="90000"/>
          </a:blip>
          <a:stretch>
            <a:fillRect/>
          </a:stretch>
        </p:blipFill>
        <p:spPr>
          <a:xfrm>
            <a:off x="0" y="0"/>
            <a:ext cx="12192000" cy="6858000"/>
          </a:xfrm>
          <a:prstGeom prst="rect">
            <a:avLst/>
          </a:prstGeom>
        </p:spPr>
      </p:pic>
      <p:sp>
        <p:nvSpPr>
          <p:cNvPr id="2" name="标题 1"/>
          <p:cNvSpPr>
            <a:spLocks noGrp="1"/>
          </p:cNvSpPr>
          <p:nvPr>
            <p:ph type="title"/>
          </p:nvPr>
        </p:nvSpPr>
        <p:spPr>
          <a:xfrm>
            <a:off x="4044953" y="2678351"/>
            <a:ext cx="5677105" cy="424732"/>
          </a:xfrm>
        </p:spPr>
        <p:txBody>
          <a:bodyPr anchor="b">
            <a:spAutoFit/>
          </a:bodyPr>
          <a:lstStyle>
            <a:lvl1pPr>
              <a:defRPr sz="2400">
                <a:solidFill>
                  <a:schemeClr val="tx1"/>
                </a:solidFill>
              </a:defRPr>
            </a:lvl1pPr>
          </a:lstStyle>
          <a:p>
            <a:r>
              <a:rPr lang="en-US" altLang="zh-CN" dirty="0"/>
              <a:t>Click to edit Master title style</a:t>
            </a:r>
            <a:endParaRPr lang="zh-CN" altLang="en-US" dirty="0"/>
          </a:p>
        </p:txBody>
      </p:sp>
      <p:sp>
        <p:nvSpPr>
          <p:cNvPr id="3" name="文本占位符 2"/>
          <p:cNvSpPr>
            <a:spLocks noGrp="1"/>
          </p:cNvSpPr>
          <p:nvPr>
            <p:ph type="body" idx="1" hasCustomPrompt="1"/>
          </p:nvPr>
        </p:nvSpPr>
        <p:spPr>
          <a:xfrm>
            <a:off x="4044953" y="3130068"/>
            <a:ext cx="5677105" cy="286232"/>
          </a:xfrm>
        </p:spPr>
        <p:txBody>
          <a:bodyPr>
            <a:spAutoFit/>
          </a:bodyPr>
          <a:lstStyle>
            <a:lvl1pPr marL="0" indent="0">
              <a:buNone/>
              <a:defRPr sz="1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ltLang="zh-CN" dirty="0"/>
              <a:t>Click to edit Master title style</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节标题">
    <p:bg>
      <p:bgPr>
        <a:blipFill>
          <a:blip r:embed="rId2"/>
          <a:tile tx="0" ty="0" sx="100000" sy="100000" flip="none" algn="tl"/>
        </a:blipFill>
        <a:effectLst/>
      </p:bgPr>
    </p:bg>
    <p:spTree>
      <p:nvGrpSpPr>
        <p:cNvPr id="1" name=""/>
        <p:cNvGrpSpPr/>
        <p:nvPr/>
      </p:nvGrpSpPr>
      <p:grpSpPr>
        <a:xfrm>
          <a:off x="0" y="0"/>
          <a:ext cx="0" cy="0"/>
          <a:chOff x="0" y="0"/>
          <a:chExt cx="0" cy="0"/>
        </a:xfrm>
      </p:grpSpPr>
      <p:pic>
        <p:nvPicPr>
          <p:cNvPr id="4" name="图片 3" descr="背景图案&#10;&#10;描述已自动生成"/>
          <p:cNvPicPr>
            <a:picLocks noChangeAspect="1"/>
          </p:cNvPicPr>
          <p:nvPr userDrawn="1"/>
        </p:nvPicPr>
        <p:blipFill>
          <a:blip r:embed="rId3" cstate="screen">
            <a:alphaModFix amt="90000"/>
          </a:blip>
          <a:stretch>
            <a:fillRect/>
          </a:stretch>
        </p:blipFill>
        <p:spPr>
          <a:xfrm>
            <a:off x="0" y="0"/>
            <a:ext cx="12192000" cy="6858000"/>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Click to edit Master title style</a:t>
            </a:r>
            <a:endParaRPr lang="zh-CN" altLang="en-US" dirty="0"/>
          </a:p>
        </p:txBody>
      </p:sp>
      <p:sp>
        <p:nvSpPr>
          <p:cNvPr id="6" name="日期占位符 5"/>
          <p:cNvSpPr>
            <a:spLocks noGrp="1"/>
          </p:cNvSpPr>
          <p:nvPr>
            <p:ph type="dt" sz="half" idx="10"/>
          </p:nvPr>
        </p:nvSpPr>
        <p:spPr>
          <a:xfrm>
            <a:off x="5401732" y="6235704"/>
            <a:ext cx="1388536" cy="206381"/>
          </a:xfrm>
          <a:prstGeom prst="rect">
            <a:avLst/>
          </a:prstGeom>
        </p:spPr>
        <p:txBody>
          <a:bodyPr/>
          <a:lstStyle/>
          <a:p>
            <a:endParaRPr lang="zh-CN" altLang="en-US"/>
          </a:p>
        </p:txBody>
      </p:sp>
      <p:sp>
        <p:nvSpPr>
          <p:cNvPr id="7" name="页脚占位符 6"/>
          <p:cNvSpPr>
            <a:spLocks noGrp="1"/>
          </p:cNvSpPr>
          <p:nvPr>
            <p:ph type="ftr" sz="quarter" idx="11"/>
          </p:nvPr>
        </p:nvSpPr>
        <p:spPr>
          <a:xfrm>
            <a:off x="660402" y="6235704"/>
            <a:ext cx="4140201" cy="206381"/>
          </a:xfrm>
          <a:prstGeom prst="rect">
            <a:avLst/>
          </a:prstGeom>
        </p:spPr>
        <p:txBody>
          <a:bodyPr/>
          <a:lstStyle/>
          <a:p>
            <a:endParaRPr lang="zh-CN" altLang="en-US" dirty="0"/>
          </a:p>
        </p:txBody>
      </p:sp>
      <p:sp>
        <p:nvSpPr>
          <p:cNvPr id="8" name="灯片编号占位符 7"/>
          <p:cNvSpPr>
            <a:spLocks noGrp="1"/>
          </p:cNvSpPr>
          <p:nvPr>
            <p:ph type="sldNum" sz="quarter" idx="12"/>
          </p:nvPr>
        </p:nvSpPr>
        <p:spPr>
          <a:xfrm>
            <a:off x="8971305" y="6235704"/>
            <a:ext cx="2547595" cy="206381"/>
          </a:xfrm>
          <a:prstGeom prst="rect">
            <a:avLst/>
          </a:prstGeom>
        </p:spPr>
        <p:txBody>
          <a:bodyPr/>
          <a:lstStyle/>
          <a:p>
            <a:fld id="{5DD3DB80-B894-403A-B48E-6FDC1A72010E}"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userDrawn="1">
  <p:cSld name="末尾幻灯片">
    <p:bg>
      <p:bgPr>
        <a:solidFill>
          <a:schemeClr val="bg1"/>
        </a:solidFill>
        <a:effectLst/>
      </p:bgPr>
    </p:bg>
    <p:spTree>
      <p:nvGrpSpPr>
        <p:cNvPr id="1" name=""/>
        <p:cNvGrpSpPr/>
        <p:nvPr/>
      </p:nvGrpSpPr>
      <p:grpSpPr>
        <a:xfrm>
          <a:off x="0" y="0"/>
          <a:ext cx="0" cy="0"/>
          <a:chOff x="0" y="0"/>
          <a:chExt cx="0" cy="0"/>
        </a:xfrm>
      </p:grpSpPr>
      <p:pic>
        <p:nvPicPr>
          <p:cNvPr id="6" name="图片 5" descr="背景图案&#10;&#10;描述已自动生成"/>
          <p:cNvPicPr>
            <a:picLocks noChangeAspect="1"/>
          </p:cNvPicPr>
          <p:nvPr userDrawn="1"/>
        </p:nvPicPr>
        <p:blipFill>
          <a:blip r:embed="rId2" cstate="screen">
            <a:alphaModFix amt="90000"/>
          </a:blip>
          <a:stretch>
            <a:fillRect/>
          </a:stretch>
        </p:blipFill>
        <p:spPr>
          <a:xfrm flipH="1">
            <a:off x="0" y="0"/>
            <a:ext cx="12192000" cy="6858000"/>
          </a:xfrm>
          <a:prstGeom prst="rect">
            <a:avLst/>
          </a:prstGeom>
        </p:spPr>
      </p:pic>
      <p:sp>
        <p:nvSpPr>
          <p:cNvPr id="11" name="íšlîḓe"/>
          <p:cNvSpPr/>
          <p:nvPr/>
        </p:nvSpPr>
        <p:spPr>
          <a:xfrm>
            <a:off x="12191318" y="0"/>
            <a:ext cx="684" cy="13546"/>
          </a:xfrm>
          <a:custGeom>
            <a:avLst/>
            <a:gdLst>
              <a:gd name="connsiteX0" fmla="*/ 0 w 684"/>
              <a:gd name="connsiteY0" fmla="*/ 0 h 13546"/>
              <a:gd name="connsiteX1" fmla="*/ 684 w 684"/>
              <a:gd name="connsiteY1" fmla="*/ 0 h 13546"/>
              <a:gd name="connsiteX2" fmla="*/ 684 w 684"/>
              <a:gd name="connsiteY2" fmla="*/ 13546 h 13546"/>
              <a:gd name="connsiteX3" fmla="*/ 0 w 684"/>
              <a:gd name="connsiteY3" fmla="*/ 0 h 13546"/>
            </a:gdLst>
            <a:ahLst/>
            <a:cxnLst>
              <a:cxn ang="0">
                <a:pos x="connsiteX0" y="connsiteY0"/>
              </a:cxn>
              <a:cxn ang="0">
                <a:pos x="connsiteX1" y="connsiteY1"/>
              </a:cxn>
              <a:cxn ang="0">
                <a:pos x="connsiteX2" y="connsiteY2"/>
              </a:cxn>
              <a:cxn ang="0">
                <a:pos x="connsiteX3" y="connsiteY3"/>
              </a:cxn>
            </a:cxnLst>
            <a:rect l="l" t="t" r="r" b="b"/>
            <a:pathLst>
              <a:path w="684" h="13546">
                <a:moveTo>
                  <a:pt x="0" y="0"/>
                </a:moveTo>
                <a:lnTo>
                  <a:pt x="684" y="0"/>
                </a:lnTo>
                <a:lnTo>
                  <a:pt x="684" y="13546"/>
                </a:lnTo>
                <a:lnTo>
                  <a:pt x="0" y="0"/>
                </a:lnTo>
                <a:close/>
              </a:path>
            </a:pathLst>
          </a:custGeom>
          <a:solidFill>
            <a:schemeClr val="bg1"/>
          </a:solidFill>
          <a:ln w="14015" cap="flat">
            <a:noFill/>
            <a:prstDash val="solid"/>
            <a:miter/>
          </a:ln>
        </p:spPr>
        <p:txBody>
          <a:bodyPr wrap="square" rtlCol="0" anchor="ctr">
            <a:noAutofit/>
          </a:bodyPr>
          <a:lstStyle/>
          <a:p>
            <a:endParaRPr lang="zh-CN" altLang="en-US" sz="1800">
              <a:solidFill>
                <a:schemeClr val="tx1"/>
              </a:solidFill>
            </a:endParaRPr>
          </a:p>
        </p:txBody>
      </p:sp>
      <p:sp>
        <p:nvSpPr>
          <p:cNvPr id="2" name="矩形 1"/>
          <p:cNvSpPr/>
          <p:nvPr userDrawn="1"/>
        </p:nvSpPr>
        <p:spPr>
          <a:xfrm>
            <a:off x="-3420" y="0"/>
            <a:ext cx="12192000" cy="6858000"/>
          </a:xfrm>
          <a:prstGeom prst="rect">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占位符 6"/>
          <p:cNvSpPr>
            <a:spLocks noGrp="1"/>
          </p:cNvSpPr>
          <p:nvPr>
            <p:ph type="body" sz="quarter" idx="10" hasCustomPrompt="1"/>
          </p:nvPr>
        </p:nvSpPr>
        <p:spPr>
          <a:xfrm>
            <a:off x="7867649" y="6109861"/>
            <a:ext cx="3651251" cy="180659"/>
          </a:xfrm>
        </p:spPr>
        <p:txBody>
          <a:bodyPr vert="horz" wrap="none" lIns="91440" tIns="45720" rIns="91440" bIns="45720" rtlCol="0" anchor="ctr" anchorCtr="0">
            <a:noAutofit/>
          </a:bodyPr>
          <a:lstStyle>
            <a:lvl1pPr marL="0" indent="0" algn="r">
              <a:lnSpc>
                <a:spcPct val="100000"/>
              </a:lnSpc>
              <a:buNone/>
              <a:defRPr lang="zh-CN" altLang="en-US" sz="1000" b="0" dirty="0" smtClean="0">
                <a:ln>
                  <a:noFill/>
                </a:ln>
                <a:solidFill>
                  <a:schemeClr val="tx1"/>
                </a:solidFill>
                <a:latin typeface="+mj-lt"/>
                <a:ea typeface="+mj-ea"/>
                <a:cs typeface="+mj-cs"/>
              </a:defRPr>
            </a:lvl1pPr>
          </a:lstStyle>
          <a:p>
            <a:pPr marL="228600" lvl="0" indent="-228600" algn="r">
              <a:spcBef>
                <a:spcPct val="0"/>
              </a:spcBef>
            </a:pPr>
            <a:r>
              <a:rPr lang="en-US" altLang="zh-CN" dirty="0"/>
              <a:t>Speaker name and title</a:t>
            </a:r>
          </a:p>
        </p:txBody>
      </p:sp>
      <p:sp>
        <p:nvSpPr>
          <p:cNvPr id="8" name="文本占位符 7"/>
          <p:cNvSpPr>
            <a:spLocks noGrp="1"/>
          </p:cNvSpPr>
          <p:nvPr>
            <p:ph type="body" sz="quarter" idx="11" hasCustomPrompt="1"/>
          </p:nvPr>
        </p:nvSpPr>
        <p:spPr>
          <a:xfrm>
            <a:off x="673100" y="6109861"/>
            <a:ext cx="3651251" cy="180659"/>
          </a:xfrm>
        </p:spPr>
        <p:txBody>
          <a:bodyPr vert="horz" wrap="none" lIns="91440" tIns="45720" rIns="91440" bIns="45720" rtlCol="0" anchor="ctr" anchorCtr="0">
            <a:noAutofit/>
          </a:bodyPr>
          <a:lstStyle>
            <a:lvl1pPr marL="0" indent="0" algn="l">
              <a:lnSpc>
                <a:spcPct val="100000"/>
              </a:lnSpc>
              <a:buNone/>
              <a:defRPr lang="zh-CN" altLang="en-US" sz="1000" b="0" dirty="0" smtClean="0">
                <a:ln>
                  <a:noFill/>
                </a:ln>
                <a:solidFill>
                  <a:schemeClr val="tx1"/>
                </a:solidFill>
                <a:latin typeface="+mj-lt"/>
                <a:ea typeface="+mj-ea"/>
                <a:cs typeface="+mj-cs"/>
              </a:defRPr>
            </a:lvl1pPr>
          </a:lstStyle>
          <a:p>
            <a:pPr marL="0" indent="0"/>
            <a:r>
              <a:rPr lang="en-US" altLang="zh-CN" dirty="0"/>
              <a:t>www.islide.cc</a:t>
            </a:r>
          </a:p>
        </p:txBody>
      </p:sp>
    </p:spTree>
  </p:cSld>
  <p:clrMapOvr>
    <a:overrideClrMapping bg1="lt1" tx1="dk1" bg2="lt2" tx2="dk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sp>
        <p:nvSpPr>
          <p:cNvPr id="6" name="íṥlîḓè"/>
          <p:cNvSpPr/>
          <p:nvPr userDrawn="1"/>
        </p:nvSpPr>
        <p:spPr>
          <a:xfrm flipH="1">
            <a:off x="0" y="0"/>
            <a:ext cx="12192000" cy="6858000"/>
          </a:xfrm>
          <a:prstGeom prst="rect">
            <a:avLst/>
          </a:prstGeom>
          <a:blipFill>
            <a:blip r:embed="rId2"/>
            <a:srcRect/>
            <a:stretch>
              <a:fillRect t="-30278" r="-17634" b="-93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iṡliḑê"/>
          <p:cNvSpPr/>
          <p:nvPr userDrawn="1"/>
        </p:nvSpPr>
        <p:spPr>
          <a:xfrm>
            <a:off x="-9529" y="-31258"/>
            <a:ext cx="12192000" cy="6889258"/>
          </a:xfrm>
          <a:prstGeom prst="rect">
            <a:avLst/>
          </a:prstGeom>
          <a:gradFill>
            <a:gsLst>
              <a:gs pos="4000">
                <a:srgbClr val="24190A"/>
              </a:gs>
              <a:gs pos="97000">
                <a:srgbClr val="9D702F">
                  <a:alpha val="79000"/>
                </a:srgb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hasCustomPrompt="1"/>
          </p:nvPr>
        </p:nvSpPr>
        <p:spPr>
          <a:xfrm>
            <a:off x="2413000" y="2269651"/>
            <a:ext cx="8636002" cy="1570883"/>
          </a:xfrm>
        </p:spPr>
        <p:txBody>
          <a:bodyPr vert="horz" lIns="91440" tIns="45720" rIns="91440" bIns="45720" rtlCol="0" anchor="b">
            <a:noAutofit/>
          </a:bodyPr>
          <a:lstStyle>
            <a:lvl1pPr>
              <a:defRPr lang="zh-CN" altLang="en-US" sz="5400" dirty="0">
                <a:gradFill>
                  <a:gsLst>
                    <a:gs pos="0">
                      <a:schemeClr val="accent6">
                        <a:lumMod val="20000"/>
                        <a:lumOff val="80000"/>
                      </a:schemeClr>
                    </a:gs>
                    <a:gs pos="100000">
                      <a:srgbClr val="D1A667"/>
                    </a:gs>
                  </a:gsLst>
                  <a:lin ang="2700000" scaled="1"/>
                </a:gradFill>
                <a:latin typeface="+mj-ea"/>
              </a:defRPr>
            </a:lvl1pPr>
          </a:lstStyle>
          <a:p>
            <a:pPr lvl="0"/>
            <a:r>
              <a:rPr lang="en-US" altLang="zh-CN" dirty="0"/>
              <a:t>Click to edit Master title style </a:t>
            </a:r>
            <a:endParaRPr lang="zh-CN" altLang="en-US" dirty="0"/>
          </a:p>
        </p:txBody>
      </p:sp>
      <p:sp>
        <p:nvSpPr>
          <p:cNvPr id="7" name="文本占位符 6"/>
          <p:cNvSpPr>
            <a:spLocks noGrp="1"/>
          </p:cNvSpPr>
          <p:nvPr>
            <p:ph type="body" sz="quarter" idx="10" hasCustomPrompt="1"/>
          </p:nvPr>
        </p:nvSpPr>
        <p:spPr>
          <a:xfrm>
            <a:off x="7867649" y="6109861"/>
            <a:ext cx="3651251" cy="180659"/>
          </a:xfrm>
        </p:spPr>
        <p:txBody>
          <a:bodyPr vert="horz" wrap="none" lIns="91440" tIns="45720" rIns="91440" bIns="45720" rtlCol="0" anchor="ctr">
            <a:noAutofit/>
          </a:bodyPr>
          <a:lstStyle>
            <a:lvl1pPr marL="0" indent="0" algn="r">
              <a:buNone/>
              <a:defRPr lang="zh-CN" altLang="en-US" sz="1000" b="0" dirty="0" smtClean="0">
                <a:ln>
                  <a:noFill/>
                </a:ln>
                <a:solidFill>
                  <a:schemeClr val="accent6"/>
                </a:solidFill>
                <a:latin typeface="+mj-lt"/>
                <a:ea typeface="+mj-ea"/>
                <a:cs typeface="+mj-cs"/>
              </a:defRPr>
            </a:lvl1pPr>
          </a:lstStyle>
          <a:p>
            <a:pPr marL="228600" lvl="0" indent="-228600" algn="r">
              <a:spcBef>
                <a:spcPct val="0"/>
              </a:spcBef>
            </a:pPr>
            <a:r>
              <a:rPr lang="en-US" altLang="zh-CN" dirty="0"/>
              <a:t>Speaker name and title</a:t>
            </a:r>
          </a:p>
        </p:txBody>
      </p:sp>
      <p:sp>
        <p:nvSpPr>
          <p:cNvPr id="8" name="文本占位符 7"/>
          <p:cNvSpPr>
            <a:spLocks noGrp="1"/>
          </p:cNvSpPr>
          <p:nvPr>
            <p:ph type="body" sz="quarter" idx="11" hasCustomPrompt="1"/>
          </p:nvPr>
        </p:nvSpPr>
        <p:spPr>
          <a:xfrm>
            <a:off x="673100" y="6109861"/>
            <a:ext cx="3651251" cy="180659"/>
          </a:xfrm>
        </p:spPr>
        <p:txBody>
          <a:bodyPr vert="horz" wrap="none" lIns="91440" tIns="45720" rIns="91440" bIns="45720" rtlCol="0" anchor="ctr">
            <a:noAutofit/>
          </a:bodyPr>
          <a:lstStyle>
            <a:lvl1pPr marL="0" indent="0" algn="l">
              <a:buNone/>
              <a:defRPr lang="zh-CN" altLang="en-US" sz="1000" b="0" dirty="0" smtClean="0">
                <a:ln>
                  <a:noFill/>
                </a:ln>
                <a:solidFill>
                  <a:schemeClr val="accent6"/>
                </a:solidFill>
                <a:latin typeface="+mj-lt"/>
                <a:ea typeface="+mj-ea"/>
                <a:cs typeface="+mj-cs"/>
              </a:defRPr>
            </a:lvl1pPr>
          </a:lstStyle>
          <a:p>
            <a:pPr marL="0" indent="0"/>
            <a:r>
              <a:rPr lang="en-US" altLang="zh-CN" dirty="0"/>
              <a:t>www.islide.cc</a:t>
            </a:r>
          </a:p>
        </p:txBody>
      </p:sp>
      <p:sp>
        <p:nvSpPr>
          <p:cNvPr id="5" name="内容占位符 4"/>
          <p:cNvSpPr>
            <a:spLocks noGrp="1"/>
          </p:cNvSpPr>
          <p:nvPr>
            <p:ph sz="quarter" idx="12"/>
          </p:nvPr>
        </p:nvSpPr>
        <p:spPr>
          <a:xfrm>
            <a:off x="2413000" y="4070323"/>
            <a:ext cx="3492500" cy="273077"/>
          </a:xfrm>
        </p:spPr>
        <p:txBody>
          <a:bodyPr>
            <a:noAutofit/>
          </a:bodyPr>
          <a:lstStyle>
            <a:lvl1pPr marL="0" indent="0">
              <a:buNone/>
              <a:defRPr sz="1200" b="0">
                <a:solidFill>
                  <a:schemeClr val="accent6"/>
                </a:solidFill>
              </a:defRPr>
            </a:lvl1pPr>
            <a:lvl2pPr marL="457200" indent="0">
              <a:buNone/>
              <a:defRPr sz="1200" b="0">
                <a:solidFill>
                  <a:schemeClr val="accent6"/>
                </a:solidFill>
              </a:defRPr>
            </a:lvl2pPr>
            <a:lvl3pPr marL="914400" indent="0">
              <a:buNone/>
              <a:defRPr sz="1200" b="0">
                <a:solidFill>
                  <a:schemeClr val="accent6"/>
                </a:solidFill>
              </a:defRPr>
            </a:lvl3pPr>
            <a:lvl4pPr marL="1371600" indent="0">
              <a:buNone/>
              <a:defRPr sz="1200" b="0">
                <a:solidFill>
                  <a:schemeClr val="accent6"/>
                </a:solidFill>
              </a:defRPr>
            </a:lvl4pPr>
            <a:lvl5pPr marL="1828800" indent="0">
              <a:buNone/>
              <a:defRPr sz="1200" b="0">
                <a:solidFill>
                  <a:schemeClr val="accent6"/>
                </a:solidFill>
              </a:defRPr>
            </a:lvl5p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sp>
        <p:nvSpPr>
          <p:cNvPr id="5" name="iṩ1iďê"/>
          <p:cNvSpPr/>
          <p:nvPr userDrawn="1"/>
        </p:nvSpPr>
        <p:spPr>
          <a:xfrm>
            <a:off x="-4" y="4021"/>
            <a:ext cx="12192000" cy="6858000"/>
          </a:xfrm>
          <a:prstGeom prst="rect">
            <a:avLst/>
          </a:prstGeom>
          <a:gradFill>
            <a:gsLst>
              <a:gs pos="4000">
                <a:srgbClr val="24190A"/>
              </a:gs>
              <a:gs pos="97000">
                <a:srgbClr val="9D702F">
                  <a:alpha val="79000"/>
                </a:srgb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iṡ1iḋe"/>
          <p:cNvSpPr/>
          <p:nvPr userDrawn="1"/>
        </p:nvSpPr>
        <p:spPr>
          <a:xfrm>
            <a:off x="0" y="3308468"/>
            <a:ext cx="12182471" cy="3549533"/>
          </a:xfrm>
          <a:prstGeom prst="rect">
            <a:avLst/>
          </a:prstGeom>
          <a:gradFill>
            <a:gsLst>
              <a:gs pos="0">
                <a:schemeClr val="tx1">
                  <a:alpha val="0"/>
                </a:schemeClr>
              </a:gs>
              <a:gs pos="100000">
                <a:srgbClr val="24190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ïşlíḋé"/>
          <p:cNvSpPr/>
          <p:nvPr userDrawn="1"/>
        </p:nvSpPr>
        <p:spPr>
          <a:xfrm>
            <a:off x="12191319" y="0"/>
            <a:ext cx="684" cy="13546"/>
          </a:xfrm>
          <a:custGeom>
            <a:avLst/>
            <a:gdLst>
              <a:gd name="connsiteX0" fmla="*/ 0 w 684"/>
              <a:gd name="connsiteY0" fmla="*/ 0 h 13546"/>
              <a:gd name="connsiteX1" fmla="*/ 684 w 684"/>
              <a:gd name="connsiteY1" fmla="*/ 0 h 13546"/>
              <a:gd name="connsiteX2" fmla="*/ 684 w 684"/>
              <a:gd name="connsiteY2" fmla="*/ 13546 h 13546"/>
              <a:gd name="connsiteX3" fmla="*/ 0 w 684"/>
              <a:gd name="connsiteY3" fmla="*/ 0 h 13546"/>
            </a:gdLst>
            <a:ahLst/>
            <a:cxnLst>
              <a:cxn ang="0">
                <a:pos x="connsiteX0" y="connsiteY0"/>
              </a:cxn>
              <a:cxn ang="0">
                <a:pos x="connsiteX1" y="connsiteY1"/>
              </a:cxn>
              <a:cxn ang="0">
                <a:pos x="connsiteX2" y="connsiteY2"/>
              </a:cxn>
              <a:cxn ang="0">
                <a:pos x="connsiteX3" y="connsiteY3"/>
              </a:cxn>
            </a:cxnLst>
            <a:rect l="l" t="t" r="r" b="b"/>
            <a:pathLst>
              <a:path w="684" h="13546">
                <a:moveTo>
                  <a:pt x="0" y="0"/>
                </a:moveTo>
                <a:lnTo>
                  <a:pt x="684" y="0"/>
                </a:lnTo>
                <a:lnTo>
                  <a:pt x="684" y="13546"/>
                </a:lnTo>
                <a:lnTo>
                  <a:pt x="0" y="0"/>
                </a:lnTo>
                <a:close/>
              </a:path>
            </a:pathLst>
          </a:custGeom>
          <a:solidFill>
            <a:schemeClr val="bg1"/>
          </a:solidFill>
          <a:ln w="14015" cap="flat">
            <a:noFill/>
            <a:prstDash val="solid"/>
            <a:miter/>
          </a:ln>
        </p:spPr>
        <p:txBody>
          <a:bodyPr wrap="square" rtlCol="0" anchor="ctr">
            <a:noAutofit/>
          </a:bodyPr>
          <a:lstStyle/>
          <a:p>
            <a:endParaRPr lang="zh-CN" altLang="en-US" sz="1800">
              <a:solidFill>
                <a:schemeClr val="tx1"/>
              </a:solidFill>
            </a:endParaRPr>
          </a:p>
        </p:txBody>
      </p:sp>
      <p:sp>
        <p:nvSpPr>
          <p:cNvPr id="4" name="íšľîḍe"/>
          <p:cNvSpPr/>
          <p:nvPr userDrawn="1"/>
        </p:nvSpPr>
        <p:spPr>
          <a:xfrm flipH="1">
            <a:off x="6096000" y="2133600"/>
            <a:ext cx="4605866" cy="2590800"/>
          </a:xfrm>
          <a:prstGeom prst="rect">
            <a:avLst/>
          </a:prstGeom>
          <a:blipFill>
            <a:blip r:embed="rId2"/>
            <a:srcRect/>
            <a:stretch>
              <a:fillRect t="-30278" r="-17634" b="-93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p:cNvSpPr>
            <a:spLocks noGrp="1"/>
          </p:cNvSpPr>
          <p:nvPr>
            <p:ph type="title"/>
          </p:nvPr>
        </p:nvSpPr>
        <p:spPr>
          <a:xfrm>
            <a:off x="1755779" y="2739720"/>
            <a:ext cx="4330696" cy="1133475"/>
          </a:xfrm>
        </p:spPr>
        <p:txBody>
          <a:bodyPr vert="horz" lIns="91440" tIns="45720" rIns="91440" bIns="45720" rtlCol="0" anchor="b">
            <a:noAutofit/>
          </a:bodyPr>
          <a:lstStyle>
            <a:lvl1pPr algn="l">
              <a:defRPr lang="zh-CN" altLang="en-US" sz="2400" b="1" kern="1200" dirty="0">
                <a:gradFill>
                  <a:gsLst>
                    <a:gs pos="0">
                      <a:schemeClr val="accent6">
                        <a:lumMod val="20000"/>
                        <a:lumOff val="80000"/>
                      </a:schemeClr>
                    </a:gs>
                    <a:gs pos="100000">
                      <a:srgbClr val="D1A667"/>
                    </a:gs>
                  </a:gsLst>
                  <a:lin ang="2700000" scaled="1"/>
                </a:gradFill>
                <a:latin typeface="+mj-ea"/>
                <a:ea typeface="+mj-ea"/>
                <a:cs typeface="+mj-cs"/>
              </a:defRPr>
            </a:lvl1pPr>
          </a:lstStyle>
          <a:p>
            <a:pPr marL="0" lvl="0" indent="0" algn="l" defTabSz="914400" rtl="0" eaLnBrk="1" latinLnBrk="0" hangingPunct="1">
              <a:lnSpc>
                <a:spcPct val="90000"/>
              </a:lnSpc>
              <a:spcBef>
                <a:spcPct val="0"/>
              </a:spcBef>
              <a:buFont typeface="Arial" panose="020B0604020202020204" pitchFamily="34" charset="0"/>
              <a:buNone/>
            </a:pPr>
            <a:r>
              <a:rPr lang="en-US" altLang="zh-CN" dirty="0"/>
              <a:t>Click to edit Master title style</a:t>
            </a:r>
            <a:endParaRPr lang="zh-CN" alt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cSld name="1_节标题">
    <p:spTree>
      <p:nvGrpSpPr>
        <p:cNvPr id="1" name=""/>
        <p:cNvGrpSpPr/>
        <p:nvPr/>
      </p:nvGrpSpPr>
      <p:grpSpPr>
        <a:xfrm>
          <a:off x="0" y="0"/>
          <a:ext cx="0" cy="0"/>
          <a:chOff x="0" y="0"/>
          <a:chExt cx="0" cy="0"/>
        </a:xfrm>
      </p:grpSpPr>
      <p:sp>
        <p:nvSpPr>
          <p:cNvPr id="7" name="矩形 6"/>
          <p:cNvSpPr/>
          <p:nvPr userDrawn="1"/>
        </p:nvSpPr>
        <p:spPr>
          <a:xfrm>
            <a:off x="5034280" y="-12065"/>
            <a:ext cx="2123440" cy="147320"/>
          </a:xfrm>
          <a:prstGeom prst="rect">
            <a:avLst/>
          </a:prstGeom>
          <a:solidFill>
            <a:srgbClr val="3043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8" name="图片 7" descr="背景图案&#10;&#10;描述已自动生成"/>
          <p:cNvPicPr>
            <a:picLocks noChangeAspect="1"/>
          </p:cNvPicPr>
          <p:nvPr userDrawn="1"/>
        </p:nvPicPr>
        <p:blipFill>
          <a:blip r:embed="rId12" cstate="screen">
            <a:alphaModFix amt="10000"/>
          </a:blip>
          <a:stretch>
            <a:fillRect/>
          </a:stretch>
        </p:blipFill>
        <p:spPr>
          <a:xfrm>
            <a:off x="0" y="0"/>
            <a:ext cx="12192000" cy="6858000"/>
          </a:xfrm>
          <a:prstGeom prst="rect">
            <a:avLst/>
          </a:prstGeom>
        </p:spPr>
      </p:pic>
      <p:sp>
        <p:nvSpPr>
          <p:cNvPr id="2" name="标题占位符 1"/>
          <p:cNvSpPr>
            <a:spLocks noGrp="1"/>
          </p:cNvSpPr>
          <p:nvPr>
            <p:ph type="title"/>
          </p:nvPr>
        </p:nvSpPr>
        <p:spPr>
          <a:xfrm>
            <a:off x="660402" y="0"/>
            <a:ext cx="10858500" cy="1028700"/>
          </a:xfrm>
          <a:prstGeom prst="rect">
            <a:avLst/>
          </a:prstGeom>
        </p:spPr>
        <p:txBody>
          <a:bodyPr vert="horz" lIns="91440" tIns="45720" rIns="91440" bIns="45720" rtlCol="0" anchor="b">
            <a:normAutofit/>
          </a:bodyPr>
          <a:lstStyle/>
          <a:p>
            <a:r>
              <a:rPr lang="zh-CN" altLang="en-US"/>
              <a:t>单击此处编辑母版标题样式</a:t>
            </a:r>
          </a:p>
        </p:txBody>
      </p:sp>
      <p:sp>
        <p:nvSpPr>
          <p:cNvPr id="3" name="文本占位符 2"/>
          <p:cNvSpPr>
            <a:spLocks noGrp="1"/>
          </p:cNvSpPr>
          <p:nvPr>
            <p:ph type="body" idx="1"/>
          </p:nvPr>
        </p:nvSpPr>
        <p:spPr>
          <a:xfrm>
            <a:off x="660402" y="1130300"/>
            <a:ext cx="10858500" cy="5003800"/>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10" name="日期占位符 9"/>
          <p:cNvSpPr>
            <a:spLocks noGrp="1"/>
          </p:cNvSpPr>
          <p:nvPr>
            <p:ph type="dt" sz="half" idx="2"/>
          </p:nvPr>
        </p:nvSpPr>
        <p:spPr>
          <a:xfrm>
            <a:off x="5401732" y="6235704"/>
            <a:ext cx="1388536" cy="206381"/>
          </a:xfrm>
          <a:prstGeom prst="rect">
            <a:avLst/>
          </a:prstGeom>
        </p:spPr>
        <p:txBody>
          <a:bodyPr vert="horz" lIns="91440" tIns="45720" rIns="91440" bIns="45720" rtlCol="0" anchor="ctr"/>
          <a:lstStyle>
            <a:lvl1pPr algn="ctr">
              <a:defRPr sz="900">
                <a:solidFill>
                  <a:schemeClr val="tx1">
                    <a:lumMod val="50000"/>
                    <a:lumOff val="50000"/>
                  </a:schemeClr>
                </a:solidFill>
              </a:defRPr>
            </a:lvl1pPr>
          </a:lstStyle>
          <a:p>
            <a:endParaRPr lang="zh-CN" altLang="en-US"/>
          </a:p>
        </p:txBody>
      </p:sp>
      <p:sp>
        <p:nvSpPr>
          <p:cNvPr id="11" name="页脚占位符 10"/>
          <p:cNvSpPr>
            <a:spLocks noGrp="1"/>
          </p:cNvSpPr>
          <p:nvPr>
            <p:ph type="ftr" sz="quarter" idx="3"/>
          </p:nvPr>
        </p:nvSpPr>
        <p:spPr>
          <a:xfrm>
            <a:off x="660402" y="6235704"/>
            <a:ext cx="4140201" cy="206381"/>
          </a:xfrm>
          <a:prstGeom prst="rect">
            <a:avLst/>
          </a:prstGeom>
        </p:spPr>
        <p:txBody>
          <a:bodyPr vert="horz" lIns="91440" tIns="45720" rIns="91440" bIns="45720" rtlCol="0" anchor="ctr"/>
          <a:lstStyle>
            <a:lvl1pPr algn="l">
              <a:defRPr sz="900">
                <a:solidFill>
                  <a:schemeClr val="tx1">
                    <a:lumMod val="50000"/>
                    <a:lumOff val="50000"/>
                  </a:schemeClr>
                </a:solidFill>
              </a:defRPr>
            </a:lvl1pPr>
          </a:lstStyle>
          <a:p>
            <a:endParaRPr lang="zh-CN" altLang="en-US" dirty="0"/>
          </a:p>
        </p:txBody>
      </p:sp>
      <p:sp>
        <p:nvSpPr>
          <p:cNvPr id="12" name="灯片编号占位符 11"/>
          <p:cNvSpPr>
            <a:spLocks noGrp="1"/>
          </p:cNvSpPr>
          <p:nvPr>
            <p:ph type="sldNum" sz="quarter" idx="4"/>
          </p:nvPr>
        </p:nvSpPr>
        <p:spPr>
          <a:xfrm>
            <a:off x="8971305" y="6235704"/>
            <a:ext cx="2547595" cy="206381"/>
          </a:xfrm>
          <a:prstGeom prst="rect">
            <a:avLst/>
          </a:prstGeom>
        </p:spPr>
        <p:txBody>
          <a:bodyPr vert="horz" lIns="91440" tIns="45720" rIns="91440" bIns="45720" rtlCol="0" anchor="ctr"/>
          <a:lstStyle>
            <a:lvl1pPr algn="r">
              <a:defRPr sz="900">
                <a:solidFill>
                  <a:schemeClr val="tx1">
                    <a:lumMod val="50000"/>
                    <a:lumOff val="50000"/>
                  </a:schemeClr>
                </a:solidFill>
              </a:defRPr>
            </a:lvl1pPr>
          </a:lstStyle>
          <a:p>
            <a:fld id="{5DD3DB80-B894-403A-B48E-6FDC1A72010E}" type="slidenum">
              <a:rPr lang="zh-CN" altLang="en-US" smtClean="0"/>
              <a:t>‹#›</a:t>
            </a:fld>
            <a:endParaRPr lang="zh-CN" altLang="en-US"/>
          </a:p>
        </p:txBody>
      </p:sp>
      <p:sp>
        <p:nvSpPr>
          <p:cNvPr id="7" name="íṡḷíḍe"/>
          <p:cNvSpPr/>
          <p:nvPr userDrawn="1"/>
        </p:nvSpPr>
        <p:spPr>
          <a:xfrm>
            <a:off x="11376023" y="723900"/>
            <a:ext cx="311150" cy="311150"/>
          </a:xfrm>
          <a:prstGeom prst="star5">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hf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9.xml"/><Relationship Id="rId1" Type="http://schemas.openxmlformats.org/officeDocument/2006/relationships/slideLayout" Target="../slideLayouts/slideLayout9.xml"/><Relationship Id="rId5" Type="http://schemas.openxmlformats.org/officeDocument/2006/relationships/image" Target="../media/image14.png"/><Relationship Id="rId4" Type="http://schemas.openxmlformats.org/officeDocument/2006/relationships/image" Target="../media/image13.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9.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9.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9.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9.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9.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9.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9.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9.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9.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9.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9.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9.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9.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9.xml"/><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8.xml"/><Relationship Id="rId1" Type="http://schemas.openxmlformats.org/officeDocument/2006/relationships/slideLayout" Target="../slideLayouts/slideLayout9.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9.xml"/><Relationship Id="rId1" Type="http://schemas.openxmlformats.org/officeDocument/2006/relationships/vmlDrawing" Target="../drawings/vmlDrawing1.vml"/><Relationship Id="rId5" Type="http://schemas.openxmlformats.org/officeDocument/2006/relationships/image" Target="../media/image26.emf"/><Relationship Id="rId4" Type="http://schemas.openxmlformats.org/officeDocument/2006/relationships/oleObject" Target="../embeddings/oleObject1.bin"/></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8" Type="http://schemas.openxmlformats.org/officeDocument/2006/relationships/hyperlink" Target="#RANGE!_Toc76977589"/><Relationship Id="rId13" Type="http://schemas.openxmlformats.org/officeDocument/2006/relationships/hyperlink" Target="#RANGE!_Toc76977647"/><Relationship Id="rId18" Type="http://schemas.openxmlformats.org/officeDocument/2006/relationships/hyperlink" Target="#RANGE!_Toc76977659"/><Relationship Id="rId3" Type="http://schemas.openxmlformats.org/officeDocument/2006/relationships/hyperlink" Target="#RANGE!_Toc76977578"/><Relationship Id="rId21" Type="http://schemas.openxmlformats.org/officeDocument/2006/relationships/hyperlink" Target="#RANGE!_Toc76977665"/><Relationship Id="rId7" Type="http://schemas.openxmlformats.org/officeDocument/2006/relationships/hyperlink" Target="#RANGE!_Toc76977584"/><Relationship Id="rId12" Type="http://schemas.openxmlformats.org/officeDocument/2006/relationships/hyperlink" Target="#RANGE!_Toc76977646"/><Relationship Id="rId17" Type="http://schemas.openxmlformats.org/officeDocument/2006/relationships/hyperlink" Target="#RANGE!_Toc76977658"/><Relationship Id="rId25" Type="http://schemas.openxmlformats.org/officeDocument/2006/relationships/slide" Target="slide143.xml"/><Relationship Id="rId2" Type="http://schemas.openxmlformats.org/officeDocument/2006/relationships/notesSlide" Target="../notesSlides/notesSlide33.xml"/><Relationship Id="rId16" Type="http://schemas.openxmlformats.org/officeDocument/2006/relationships/hyperlink" Target="#RANGE!_Toc76977657"/><Relationship Id="rId20" Type="http://schemas.openxmlformats.org/officeDocument/2006/relationships/hyperlink" Target="#RANGE!_Toc76977664"/><Relationship Id="rId1" Type="http://schemas.openxmlformats.org/officeDocument/2006/relationships/slideLayout" Target="../slideLayouts/slideLayout9.xml"/><Relationship Id="rId6" Type="http://schemas.openxmlformats.org/officeDocument/2006/relationships/hyperlink" Target="#RANGE!_Toc76977583"/><Relationship Id="rId11" Type="http://schemas.openxmlformats.org/officeDocument/2006/relationships/hyperlink" Target="#RANGE!_Toc76977627"/><Relationship Id="rId24" Type="http://schemas.openxmlformats.org/officeDocument/2006/relationships/hyperlink" Target="#RANGE!_Toc76977670"/><Relationship Id="rId5" Type="http://schemas.openxmlformats.org/officeDocument/2006/relationships/hyperlink" Target="#RANGE!_Toc76977580"/><Relationship Id="rId15" Type="http://schemas.openxmlformats.org/officeDocument/2006/relationships/hyperlink" Target="#RANGE!_Toc76977656"/><Relationship Id="rId23" Type="http://schemas.openxmlformats.org/officeDocument/2006/relationships/hyperlink" Target="#RANGE!_Toc76977669"/><Relationship Id="rId10" Type="http://schemas.openxmlformats.org/officeDocument/2006/relationships/hyperlink" Target="#RANGE!_Toc76977626"/><Relationship Id="rId19" Type="http://schemas.openxmlformats.org/officeDocument/2006/relationships/hyperlink" Target="#RANGE!_Toc76977660"/><Relationship Id="rId4" Type="http://schemas.openxmlformats.org/officeDocument/2006/relationships/hyperlink" Target="#RANGE!_Toc76977579"/><Relationship Id="rId9" Type="http://schemas.openxmlformats.org/officeDocument/2006/relationships/hyperlink" Target="#RANGE!_Toc76977590"/><Relationship Id="rId14" Type="http://schemas.openxmlformats.org/officeDocument/2006/relationships/hyperlink" Target="#RANGE!_Toc76977648"/><Relationship Id="rId22" Type="http://schemas.openxmlformats.org/officeDocument/2006/relationships/hyperlink" Target="#RANGE!_Toc76977668"/></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4.xml"/><Relationship Id="rId1" Type="http://schemas.openxmlformats.org/officeDocument/2006/relationships/tags" Target="../tags/tag5.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4.xml"/><Relationship Id="rId1" Type="http://schemas.openxmlformats.org/officeDocument/2006/relationships/tags" Target="../tags/tag6.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4.xml"/><Relationship Id="rId1" Type="http://schemas.openxmlformats.org/officeDocument/2006/relationships/tags" Target="../tags/tag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5.xml"/><Relationship Id="rId1" Type="http://schemas.openxmlformats.org/officeDocument/2006/relationships/slideLayout" Target="../slideLayouts/slideLayout9.xml"/><Relationship Id="rId5" Type="http://schemas.openxmlformats.org/officeDocument/2006/relationships/image" Target="../media/image6.png"/><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7.xml"/><Relationship Id="rId1" Type="http://schemas.openxmlformats.org/officeDocument/2006/relationships/slideLayout" Target="../slideLayouts/slideLayout9.xml"/><Relationship Id="rId5" Type="http://schemas.openxmlformats.org/officeDocument/2006/relationships/image" Target="../media/image10.png"/><Relationship Id="rId4" Type="http://schemas.openxmlformats.org/officeDocument/2006/relationships/image" Target="../media/image9.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ïŝļîďè"/>
        <p:cNvGrpSpPr/>
        <p:nvPr/>
      </p:nvGrpSpPr>
      <p:grpSpPr>
        <a:xfrm>
          <a:off x="0" y="0"/>
          <a:ext cx="0" cy="0"/>
          <a:chOff x="0" y="0"/>
          <a:chExt cx="0" cy="0"/>
        </a:xfrm>
      </p:grpSpPr>
      <p:sp>
        <p:nvSpPr>
          <p:cNvPr id="2" name="îṧlídê"/>
          <p:cNvSpPr>
            <a:spLocks noGrp="1"/>
          </p:cNvSpPr>
          <p:nvPr>
            <p:ph type="ctrTitle"/>
          </p:nvPr>
        </p:nvSpPr>
        <p:spPr>
          <a:xfrm>
            <a:off x="-277837" y="1842997"/>
            <a:ext cx="10866120" cy="3183115"/>
          </a:xfrm>
        </p:spPr>
        <p:txBody>
          <a:bodyPr wrap="square"/>
          <a:lstStyle/>
          <a:p>
            <a:pPr algn="ctr" fontAlgn="auto">
              <a:lnSpc>
                <a:spcPts val="8400"/>
              </a:lnSpc>
            </a:pPr>
            <a:r>
              <a:rPr lang="zh-CN" altLang="en-US" sz="5400" dirty="0">
                <a:solidFill>
                  <a:schemeClr val="accent2">
                    <a:lumMod val="50000"/>
                  </a:schemeClr>
                </a:solidFill>
                <a:uFillTx/>
              </a:rPr>
              <a:t>教育事业综合统计</a:t>
            </a:r>
            <a:br>
              <a:rPr lang="en-US" altLang="zh-CN" sz="5400" dirty="0">
                <a:solidFill>
                  <a:schemeClr val="accent2">
                    <a:lumMod val="50000"/>
                  </a:schemeClr>
                </a:solidFill>
                <a:uFillTx/>
              </a:rPr>
            </a:br>
            <a:r>
              <a:rPr lang="zh-CN" altLang="en-US" sz="5400" dirty="0">
                <a:solidFill>
                  <a:schemeClr val="accent2">
                    <a:lumMod val="50000"/>
                  </a:schemeClr>
                </a:solidFill>
                <a:uFillTx/>
              </a:rPr>
              <a:t>调查制度修订情况</a:t>
            </a:r>
            <a:r>
              <a:rPr lang="zh-CN" altLang="en-US" sz="5400" dirty="0">
                <a:solidFill>
                  <a:schemeClr val="accent2">
                    <a:lumMod val="50000"/>
                  </a:schemeClr>
                </a:solidFill>
              </a:rPr>
              <a:t>    </a:t>
            </a:r>
            <a:br>
              <a:rPr lang="zh-CN" altLang="en-US" dirty="0"/>
            </a:br>
            <a:endParaRPr lang="zh-CN" altLang="en-US" sz="4400" dirty="0"/>
          </a:p>
        </p:txBody>
      </p:sp>
      <p:sp>
        <p:nvSpPr>
          <p:cNvPr id="3" name="iṩḷîḑé"/>
          <p:cNvSpPr>
            <a:spLocks noGrp="1"/>
          </p:cNvSpPr>
          <p:nvPr>
            <p:ph type="subTitle" idx="1"/>
          </p:nvPr>
        </p:nvSpPr>
        <p:spPr>
          <a:xfrm>
            <a:off x="9110847" y="6206808"/>
            <a:ext cx="1668913" cy="424732"/>
          </a:xfrm>
        </p:spPr>
        <p:txBody>
          <a:bodyPr/>
          <a:lstStyle/>
          <a:p>
            <a:r>
              <a:rPr lang="en-US" altLang="zh-CN" sz="2400" b="1" dirty="0">
                <a:solidFill>
                  <a:schemeClr val="tx2">
                    <a:lumMod val="75000"/>
                  </a:schemeClr>
                </a:solidFill>
                <a:latin typeface="楷体" panose="02010609060101010101" pitchFamily="49" charset="-122"/>
                <a:ea typeface="楷体" panose="02010609060101010101" pitchFamily="49" charset="-122"/>
              </a:rPr>
              <a:t>2022</a:t>
            </a:r>
            <a:r>
              <a:rPr lang="zh-CN" altLang="en-US" sz="2400" b="1" dirty="0">
                <a:solidFill>
                  <a:schemeClr val="tx2">
                    <a:lumMod val="75000"/>
                  </a:schemeClr>
                </a:solidFill>
                <a:latin typeface="楷体" panose="02010609060101010101" pitchFamily="49" charset="-122"/>
                <a:ea typeface="楷体" panose="02010609060101010101" pitchFamily="49" charset="-122"/>
              </a:rPr>
              <a:t>年</a:t>
            </a:r>
            <a:r>
              <a:rPr lang="en-US" altLang="zh-CN" sz="2400" b="1" dirty="0">
                <a:solidFill>
                  <a:schemeClr val="tx2">
                    <a:lumMod val="75000"/>
                  </a:schemeClr>
                </a:solidFill>
                <a:latin typeface="楷体" panose="02010609060101010101" pitchFamily="49" charset="-122"/>
                <a:ea typeface="楷体" panose="02010609060101010101" pitchFamily="49" charset="-122"/>
              </a:rPr>
              <a:t>8</a:t>
            </a:r>
            <a:r>
              <a:rPr lang="zh-CN" altLang="en-US" sz="2400" b="1" dirty="0">
                <a:solidFill>
                  <a:schemeClr val="tx2">
                    <a:lumMod val="75000"/>
                  </a:schemeClr>
                </a:solidFill>
                <a:latin typeface="楷体" panose="02010609060101010101" pitchFamily="49" charset="-122"/>
                <a:ea typeface="楷体" panose="02010609060101010101" pitchFamily="49" charset="-122"/>
              </a:rPr>
              <a:t>月</a:t>
            </a:r>
            <a:endParaRPr lang="en-US" altLang="zh-CN" sz="2400" b="1" dirty="0">
              <a:solidFill>
                <a:schemeClr val="tx2">
                  <a:lumMod val="75000"/>
                </a:schemeClr>
              </a:solidFill>
              <a:latin typeface="楷体" panose="02010609060101010101" pitchFamily="49" charset="-122"/>
              <a:ea typeface="楷体" panose="02010609060101010101" pitchFamily="49" charset="-122"/>
            </a:endParaRPr>
          </a:p>
        </p:txBody>
      </p:sp>
      <p:sp>
        <p:nvSpPr>
          <p:cNvPr id="65" name="iṩļíḓe"/>
          <p:cNvSpPr txBox="1"/>
          <p:nvPr/>
        </p:nvSpPr>
        <p:spPr>
          <a:xfrm>
            <a:off x="2312145" y="1392256"/>
            <a:ext cx="8801100" cy="535531"/>
          </a:xfrm>
          <a:prstGeom prst="rect">
            <a:avLst/>
          </a:prstGeom>
        </p:spPr>
        <p:txBody>
          <a:bodyPr vert="horz" wrap="square" lIns="91440" tIns="45720" rIns="91440" bIns="45720" rtlCol="0" anchor="b">
            <a:spAutoFit/>
          </a:bodyPr>
          <a:lstStyle>
            <a:lvl1pPr algn="l" defTabSz="914400" rtl="0" eaLnBrk="1" latinLnBrk="0" hangingPunct="1">
              <a:lnSpc>
                <a:spcPct val="90000"/>
              </a:lnSpc>
              <a:spcBef>
                <a:spcPct val="0"/>
              </a:spcBef>
              <a:buNone/>
              <a:defRPr sz="4000" b="1"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en-US" altLang="zh-CN" sz="3200" b="1" i="0" u="none" strike="noStrike" kern="1200" cap="none" spc="0" normalizeH="0" baseline="0" noProof="0" dirty="0">
                <a:ln>
                  <a:noFill/>
                </a:ln>
                <a:solidFill>
                  <a:schemeClr val="accent2">
                    <a:lumMod val="50000"/>
                  </a:schemeClr>
                </a:solidFill>
                <a:effectLst/>
                <a:uLnTx/>
                <a:uFillTx/>
                <a:latin typeface="Arial" panose="020B0604020202020204"/>
                <a:ea typeface="微软雅黑" panose="020B0503020204020204" charset="-122"/>
                <a:cs typeface="+mj-cs"/>
              </a:rPr>
              <a:t>2022</a:t>
            </a:r>
            <a:r>
              <a:rPr kumimoji="0" lang="zh-CN" altLang="en-US" sz="3200" b="1" i="0" u="none" strike="noStrike" kern="1200" cap="none" spc="0" normalizeH="0" baseline="0" noProof="0" dirty="0">
                <a:ln>
                  <a:noFill/>
                </a:ln>
                <a:solidFill>
                  <a:schemeClr val="accent2">
                    <a:lumMod val="50000"/>
                  </a:schemeClr>
                </a:solidFill>
                <a:effectLst/>
                <a:uLnTx/>
                <a:uFillTx/>
                <a:latin typeface="Arial" panose="020B0604020202020204"/>
                <a:ea typeface="微软雅黑" panose="020B0503020204020204" charset="-122"/>
                <a:cs typeface="+mj-cs"/>
              </a:rPr>
              <a:t>年</a:t>
            </a:r>
            <a:endParaRPr kumimoji="0" lang="en-US" altLang="zh-CN" sz="3200" b="1" i="0" u="none" strike="noStrike" kern="1200" cap="none" spc="0" normalizeH="0" baseline="0" noProof="0" dirty="0">
              <a:ln>
                <a:noFill/>
              </a:ln>
              <a:solidFill>
                <a:schemeClr val="accent2">
                  <a:lumMod val="50000"/>
                </a:schemeClr>
              </a:solidFill>
              <a:effectLst/>
              <a:uLnTx/>
              <a:uFillTx/>
              <a:latin typeface="Arial" panose="020B0604020202020204"/>
              <a:ea typeface="微软雅黑" panose="020B0503020204020204" charset="-122"/>
              <a:cs typeface="+mj-cs"/>
            </a:endParaRPr>
          </a:p>
        </p:txBody>
      </p:sp>
    </p:spTree>
    <p:custDataLst>
      <p:tags r:id="rId2"/>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5724644"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四、修订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普通高中专任教师分课程、分学历情况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pic>
        <p:nvPicPr>
          <p:cNvPr id="7" name="图片 6"/>
          <p:cNvPicPr>
            <a:picLocks noChangeAspect="1"/>
          </p:cNvPicPr>
          <p:nvPr/>
        </p:nvPicPr>
        <p:blipFill>
          <a:blip r:embed="rId3"/>
          <a:stretch>
            <a:fillRect/>
          </a:stretch>
        </p:blipFill>
        <p:spPr>
          <a:xfrm>
            <a:off x="6481838" y="3317640"/>
            <a:ext cx="5402058" cy="1830432"/>
          </a:xfrm>
          <a:prstGeom prst="rect">
            <a:avLst/>
          </a:prstGeom>
        </p:spPr>
      </p:pic>
      <p:pic>
        <p:nvPicPr>
          <p:cNvPr id="4" name="图片 3">
            <a:extLst>
              <a:ext uri="{FF2B5EF4-FFF2-40B4-BE49-F238E27FC236}">
                <a16:creationId xmlns:a16="http://schemas.microsoft.com/office/drawing/2014/main" id="{CEC99BE1-5BF9-4784-B0FC-05013ADD96A2}"/>
              </a:ext>
            </a:extLst>
          </p:cNvPr>
          <p:cNvPicPr>
            <a:picLocks noChangeAspect="1"/>
          </p:cNvPicPr>
          <p:nvPr/>
        </p:nvPicPr>
        <p:blipFill>
          <a:blip r:embed="rId4"/>
          <a:stretch>
            <a:fillRect/>
          </a:stretch>
        </p:blipFill>
        <p:spPr>
          <a:xfrm>
            <a:off x="1291070" y="1666861"/>
            <a:ext cx="5043687" cy="2988266"/>
          </a:xfrm>
          <a:prstGeom prst="rect">
            <a:avLst/>
          </a:prstGeom>
          <a:ln>
            <a:solidFill>
              <a:schemeClr val="tx1"/>
            </a:solidFill>
          </a:ln>
        </p:spPr>
      </p:pic>
      <p:pic>
        <p:nvPicPr>
          <p:cNvPr id="5" name="图片 4">
            <a:extLst>
              <a:ext uri="{FF2B5EF4-FFF2-40B4-BE49-F238E27FC236}">
                <a16:creationId xmlns:a16="http://schemas.microsoft.com/office/drawing/2014/main" id="{A7F7E597-8214-4D6D-B5F4-B3B02D3EA6D0}"/>
              </a:ext>
            </a:extLst>
          </p:cNvPr>
          <p:cNvPicPr>
            <a:picLocks noChangeAspect="1"/>
          </p:cNvPicPr>
          <p:nvPr/>
        </p:nvPicPr>
        <p:blipFill>
          <a:blip r:embed="rId5"/>
          <a:stretch>
            <a:fillRect/>
          </a:stretch>
        </p:blipFill>
        <p:spPr>
          <a:xfrm>
            <a:off x="6481839" y="1666861"/>
            <a:ext cx="5291062" cy="1314394"/>
          </a:xfrm>
          <a:prstGeom prst="rect">
            <a:avLst/>
          </a:prstGeom>
          <a:ln>
            <a:solidFill>
              <a:schemeClr val="tx1"/>
            </a:solidFill>
          </a:ln>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771741" y="287020"/>
            <a:ext cx="8648521" cy="400110"/>
          </a:xfrm>
          <a:prstGeom prst="rect">
            <a:avLst/>
          </a:prstGeom>
        </p:spPr>
        <p:txBody>
          <a:bodyPr wrap="none">
            <a:spAutoFit/>
          </a:bodyPr>
          <a:lstStyle/>
          <a:p>
            <a:pPr algn="ctr"/>
            <a:r>
              <a:rPr lang="zh-CN" altLang="en-US" sz="2000" b="1" dirty="0">
                <a:solidFill>
                  <a:srgbClr val="304371"/>
                </a:solidFill>
                <a:cs typeface="+mn-ea"/>
                <a:sym typeface="+mn-lt"/>
              </a:rPr>
              <a:t>（五十三）基础教育学校专任教师分专业技术职务、分年龄情况（接上页）</a:t>
            </a:r>
          </a:p>
        </p:txBody>
      </p:sp>
      <p:sp>
        <p:nvSpPr>
          <p:cNvPr id="6" name="矩形 5"/>
          <p:cNvSpPr/>
          <p:nvPr/>
        </p:nvSpPr>
        <p:spPr>
          <a:xfrm>
            <a:off x="658813" y="4996597"/>
            <a:ext cx="646331" cy="347146"/>
          </a:xfrm>
          <a:prstGeom prst="rect">
            <a:avLst/>
          </a:prstGeom>
        </p:spPr>
        <p:txBody>
          <a:bodyPr wrap="none">
            <a:spAutoFit/>
          </a:bodyPr>
          <a:lstStyle/>
          <a:p>
            <a:pPr>
              <a:lnSpc>
                <a:spcPct val="92000"/>
              </a:lnSpc>
              <a:tabLst>
                <a:tab pos="1132840" algn="l"/>
                <a:tab pos="1351280" algn="l"/>
                <a:tab pos="2037080" algn="l"/>
                <a:tab pos="2717800" algn="l"/>
                <a:tab pos="3408680" algn="l"/>
                <a:tab pos="4094480" algn="l"/>
                <a:tab pos="4780280" algn="l"/>
                <a:tab pos="5466080" algn="l"/>
                <a:tab pos="6151880" algn="l"/>
              </a:tabLst>
            </a:pPr>
            <a:r>
              <a:rPr lang="zh-CN" altLang="zh-CN" b="1" kern="100" dirty="0">
                <a:latin typeface="Times New Roman" panose="02020603050405020304" pitchFamily="18" charset="0"/>
                <a:ea typeface="宋体" panose="02010600030101010101" pitchFamily="2" charset="-122"/>
              </a:rPr>
              <a:t>续表</a:t>
            </a:r>
            <a:endParaRPr lang="zh-CN" altLang="zh-CN" sz="2400" b="1" kern="100" dirty="0">
              <a:effectLst/>
              <a:latin typeface="Times New Roman" panose="02020603050405020304" pitchFamily="18" charset="0"/>
              <a:ea typeface="宋体" panose="02010600030101010101" pitchFamily="2" charset="-122"/>
            </a:endParaRPr>
          </a:p>
        </p:txBody>
      </p:sp>
      <p:graphicFrame>
        <p:nvGraphicFramePr>
          <p:cNvPr id="3" name="表格 2"/>
          <p:cNvGraphicFramePr>
            <a:graphicFrameLocks noGrp="1"/>
          </p:cNvGraphicFramePr>
          <p:nvPr/>
        </p:nvGraphicFramePr>
        <p:xfrm>
          <a:off x="674688" y="899766"/>
          <a:ext cx="10858499" cy="3897342"/>
        </p:xfrm>
        <a:graphic>
          <a:graphicData uri="http://schemas.openxmlformats.org/drawingml/2006/table">
            <a:tbl>
              <a:tblPr firstRow="1" firstCol="1" bandRow="1"/>
              <a:tblGrid>
                <a:gridCol w="1911096">
                  <a:extLst>
                    <a:ext uri="{9D8B030D-6E8A-4147-A177-3AD203B41FA5}">
                      <a16:colId xmlns:a16="http://schemas.microsoft.com/office/drawing/2014/main" val="20000"/>
                    </a:ext>
                  </a:extLst>
                </a:gridCol>
                <a:gridCol w="679742">
                  <a:extLst>
                    <a:ext uri="{9D8B030D-6E8A-4147-A177-3AD203B41FA5}">
                      <a16:colId xmlns:a16="http://schemas.microsoft.com/office/drawing/2014/main" val="20001"/>
                    </a:ext>
                  </a:extLst>
                </a:gridCol>
                <a:gridCol w="1652664">
                  <a:extLst>
                    <a:ext uri="{9D8B030D-6E8A-4147-A177-3AD203B41FA5}">
                      <a16:colId xmlns:a16="http://schemas.microsoft.com/office/drawing/2014/main" val="20002"/>
                    </a:ext>
                  </a:extLst>
                </a:gridCol>
                <a:gridCol w="1654835">
                  <a:extLst>
                    <a:ext uri="{9D8B030D-6E8A-4147-A177-3AD203B41FA5}">
                      <a16:colId xmlns:a16="http://schemas.microsoft.com/office/drawing/2014/main" val="20003"/>
                    </a:ext>
                  </a:extLst>
                </a:gridCol>
                <a:gridCol w="1654835">
                  <a:extLst>
                    <a:ext uri="{9D8B030D-6E8A-4147-A177-3AD203B41FA5}">
                      <a16:colId xmlns:a16="http://schemas.microsoft.com/office/drawing/2014/main" val="20004"/>
                    </a:ext>
                  </a:extLst>
                </a:gridCol>
                <a:gridCol w="1654835">
                  <a:extLst>
                    <a:ext uri="{9D8B030D-6E8A-4147-A177-3AD203B41FA5}">
                      <a16:colId xmlns:a16="http://schemas.microsoft.com/office/drawing/2014/main" val="20005"/>
                    </a:ext>
                  </a:extLst>
                </a:gridCol>
                <a:gridCol w="1650492">
                  <a:extLst>
                    <a:ext uri="{9D8B030D-6E8A-4147-A177-3AD203B41FA5}">
                      <a16:colId xmlns:a16="http://schemas.microsoft.com/office/drawing/2014/main" val="20006"/>
                    </a:ext>
                  </a:extLst>
                </a:gridCol>
              </a:tblGrid>
              <a:tr h="21651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普通高中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0"/>
                  </a:ext>
                </a:extLst>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1"/>
                  </a:ext>
                </a:extLst>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2"/>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中级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助理级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21651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特殊教育学校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2"/>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3"/>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中级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4"/>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助理级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5"/>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员级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6"/>
                  </a:ext>
                </a:extLst>
              </a:tr>
              <a:tr h="216519">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5" name="表格 4"/>
          <p:cNvGraphicFramePr>
            <a:graphicFrameLocks noGrp="1"/>
          </p:cNvGraphicFramePr>
          <p:nvPr/>
        </p:nvGraphicFramePr>
        <p:xfrm>
          <a:off x="658813" y="5591806"/>
          <a:ext cx="10858500" cy="645482"/>
        </p:xfrm>
        <a:graphic>
          <a:graphicData uri="http://schemas.openxmlformats.org/drawingml/2006/table">
            <a:tbl>
              <a:tblPr firstRow="1" firstCol="1" bandRow="1"/>
              <a:tblGrid>
                <a:gridCol w="1811198">
                  <a:extLst>
                    <a:ext uri="{9D8B030D-6E8A-4147-A177-3AD203B41FA5}">
                      <a16:colId xmlns:a16="http://schemas.microsoft.com/office/drawing/2014/main" val="20000"/>
                    </a:ext>
                  </a:extLst>
                </a:gridCol>
                <a:gridCol w="1811198">
                  <a:extLst>
                    <a:ext uri="{9D8B030D-6E8A-4147-A177-3AD203B41FA5}">
                      <a16:colId xmlns:a16="http://schemas.microsoft.com/office/drawing/2014/main" val="20001"/>
                    </a:ext>
                  </a:extLst>
                </a:gridCol>
                <a:gridCol w="1809026">
                  <a:extLst>
                    <a:ext uri="{9D8B030D-6E8A-4147-A177-3AD203B41FA5}">
                      <a16:colId xmlns:a16="http://schemas.microsoft.com/office/drawing/2014/main" val="20002"/>
                    </a:ext>
                  </a:extLst>
                </a:gridCol>
                <a:gridCol w="1809026">
                  <a:extLst>
                    <a:ext uri="{9D8B030D-6E8A-4147-A177-3AD203B41FA5}">
                      <a16:colId xmlns:a16="http://schemas.microsoft.com/office/drawing/2014/main" val="20003"/>
                    </a:ext>
                  </a:extLst>
                </a:gridCol>
                <a:gridCol w="1809026">
                  <a:extLst>
                    <a:ext uri="{9D8B030D-6E8A-4147-A177-3AD203B41FA5}">
                      <a16:colId xmlns:a16="http://schemas.microsoft.com/office/drawing/2014/main" val="20004"/>
                    </a:ext>
                  </a:extLst>
                </a:gridCol>
                <a:gridCol w="1809026">
                  <a:extLst>
                    <a:ext uri="{9D8B030D-6E8A-4147-A177-3AD203B41FA5}">
                      <a16:colId xmlns:a16="http://schemas.microsoft.com/office/drawing/2014/main" val="20005"/>
                    </a:ext>
                  </a:extLst>
                </a:gridCol>
              </a:tblGrid>
              <a:tr h="316243">
                <a:tc>
                  <a:txBody>
                    <a:bodyPr/>
                    <a:lstStyle/>
                    <a:p>
                      <a:pPr algn="ctr">
                        <a:spcAft>
                          <a:spcPts val="0"/>
                        </a:spcAft>
                      </a:pPr>
                      <a:r>
                        <a:rPr lang="en-US" sz="900" kern="100">
                          <a:effectLst/>
                          <a:latin typeface="宋体" panose="02010600030101010101" pitchFamily="2" charset="-122"/>
                          <a:ea typeface="宋体" panose="02010600030101010101" pitchFamily="2" charset="-122"/>
                        </a:rPr>
                        <a:t>35-39</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40-44</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45-49</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50-54</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55-59</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60</a:t>
                      </a:r>
                      <a:r>
                        <a:rPr lang="zh-CN" sz="900" kern="100">
                          <a:effectLst/>
                          <a:latin typeface="Times New Roman" panose="02020603050405020304" pitchFamily="18" charset="0"/>
                          <a:ea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29239">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821766408"/>
              </p:ext>
            </p:extLst>
          </p:nvPr>
        </p:nvGraphicFramePr>
        <p:xfrm>
          <a:off x="673100" y="947256"/>
          <a:ext cx="10858494" cy="4596657"/>
        </p:xfrm>
        <a:graphic>
          <a:graphicData uri="http://schemas.openxmlformats.org/drawingml/2006/table">
            <a:tbl>
              <a:tblPr firstRow="1" firstCol="1" bandRow="1"/>
              <a:tblGrid>
                <a:gridCol w="2292500">
                  <a:extLst>
                    <a:ext uri="{9D8B030D-6E8A-4147-A177-3AD203B41FA5}">
                      <a16:colId xmlns:a16="http://schemas.microsoft.com/office/drawing/2014/main" val="20000"/>
                    </a:ext>
                  </a:extLst>
                </a:gridCol>
                <a:gridCol w="1293579">
                  <a:extLst>
                    <a:ext uri="{9D8B030D-6E8A-4147-A177-3AD203B41FA5}">
                      <a16:colId xmlns:a16="http://schemas.microsoft.com/office/drawing/2014/main" val="20001"/>
                    </a:ext>
                  </a:extLst>
                </a:gridCol>
                <a:gridCol w="835335">
                  <a:extLst>
                    <a:ext uri="{9D8B030D-6E8A-4147-A177-3AD203B41FA5}">
                      <a16:colId xmlns:a16="http://schemas.microsoft.com/office/drawing/2014/main" val="20002"/>
                    </a:ext>
                  </a:extLst>
                </a:gridCol>
                <a:gridCol w="1287416">
                  <a:extLst>
                    <a:ext uri="{9D8B030D-6E8A-4147-A177-3AD203B41FA5}">
                      <a16:colId xmlns:a16="http://schemas.microsoft.com/office/drawing/2014/main" val="20003"/>
                    </a:ext>
                  </a:extLst>
                </a:gridCol>
                <a:gridCol w="1287416">
                  <a:extLst>
                    <a:ext uri="{9D8B030D-6E8A-4147-A177-3AD203B41FA5}">
                      <a16:colId xmlns:a16="http://schemas.microsoft.com/office/drawing/2014/main" val="20004"/>
                    </a:ext>
                  </a:extLst>
                </a:gridCol>
                <a:gridCol w="1287416">
                  <a:extLst>
                    <a:ext uri="{9D8B030D-6E8A-4147-A177-3AD203B41FA5}">
                      <a16:colId xmlns:a16="http://schemas.microsoft.com/office/drawing/2014/main" val="20005"/>
                    </a:ext>
                  </a:extLst>
                </a:gridCol>
                <a:gridCol w="1287416">
                  <a:extLst>
                    <a:ext uri="{9D8B030D-6E8A-4147-A177-3AD203B41FA5}">
                      <a16:colId xmlns:a16="http://schemas.microsoft.com/office/drawing/2014/main" val="20006"/>
                    </a:ext>
                  </a:extLst>
                </a:gridCol>
                <a:gridCol w="1287416">
                  <a:extLst>
                    <a:ext uri="{9D8B030D-6E8A-4147-A177-3AD203B41FA5}">
                      <a16:colId xmlns:a16="http://schemas.microsoft.com/office/drawing/2014/main" val="20007"/>
                    </a:ext>
                  </a:extLst>
                </a:gridCol>
              </a:tblGrid>
              <a:tr h="936179">
                <a:tc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合计</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岁以下</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30-34</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35-39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40-44</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2123">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2123">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3"/>
                  </a:ext>
                </a:extLst>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4"/>
                  </a:ext>
                </a:extLst>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5"/>
                  </a:ext>
                </a:extLst>
              </a:tr>
              <a:tr h="155723">
                <a:tc rowSpan="5">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按专业技术职务分</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正高级</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6"/>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副高级</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7"/>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中级</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8"/>
                  </a:ext>
                </a:extLst>
              </a:tr>
              <a:tr h="155723">
                <a:tc vMerge="1">
                  <a:txBody>
                    <a:bodyPr/>
                    <a:lstStyle/>
                    <a:p>
                      <a:endParaRPr lang="zh-CN"/>
                    </a:p>
                  </a:txBody>
                  <a:tcPr/>
                </a:tc>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初级</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09"/>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未定职级</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0"/>
                  </a:ext>
                </a:extLst>
              </a:tr>
              <a:tr h="155723">
                <a:tc rowSpan="1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按学历（学位）分</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1"/>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2"/>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3"/>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4"/>
                  </a:ext>
                </a:extLst>
              </a:tr>
              <a:tr h="155723">
                <a:tc vMerge="1">
                  <a:txBody>
                    <a:bodyPr/>
                    <a:lstStyle/>
                    <a:p>
                      <a:endParaRPr lang="zh-CN"/>
                    </a:p>
                  </a:txBody>
                  <a:tcPr/>
                </a:tc>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获博士学位</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5"/>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6"/>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本科</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7"/>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8"/>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19"/>
                  </a:ext>
                </a:extLst>
              </a:tr>
              <a:tr h="155723">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专科</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20"/>
                  </a:ext>
                </a:extLst>
              </a:tr>
              <a:tr h="155723">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21"/>
                  </a:ext>
                </a:extLst>
              </a:tr>
              <a:tr h="159991">
                <a:tc vMerge="1">
                  <a:txBody>
                    <a:bodyPr/>
                    <a:lstStyle/>
                    <a:p>
                      <a:endParaRPr lang="zh-CN"/>
                    </a:p>
                  </a:txBody>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a:noFill/>
                    </a:lnB>
                  </a:tcPr>
                </a:tc>
                <a:extLst>
                  <a:ext uri="{0D108BD9-81ED-4DB2-BD59-A6C34878D82A}">
                    <a16:rowId xmlns:a16="http://schemas.microsoft.com/office/drawing/2014/main" val="10022"/>
                  </a:ext>
                </a:extLst>
              </a:tr>
              <a:tr h="159991">
                <a:tc vMerge="1">
                  <a:txBody>
                    <a:bodyPr/>
                    <a:lstStyle/>
                    <a:p>
                      <a:endParaRPr lang="zh-CN"/>
                    </a:p>
                  </a:txBody>
                  <a:tcPr/>
                </a:tc>
                <a:tc>
                  <a:txBody>
                    <a:bodyPr/>
                    <a:lstStyle/>
                    <a:p>
                      <a:pPr algn="just">
                        <a:lnSpc>
                          <a:spcPts val="1400"/>
                        </a:lnSpc>
                        <a:spcAft>
                          <a:spcPts val="0"/>
                        </a:spcAft>
                      </a:pPr>
                      <a:r>
                        <a:rPr lang="zh-CN" sz="800" kern="100">
                          <a:effectLst/>
                          <a:latin typeface="Times New Roman" panose="02020603050405020304" pitchFamily="18" charset="0"/>
                          <a:ea typeface="宋体" panose="02010600030101010101" pitchFamily="2" charset="-122"/>
                          <a:cs typeface="宋体" panose="02010600030101010101" pitchFamily="2" charset="-122"/>
                        </a:rPr>
                        <a:t>高中阶段以下</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9" name="矩形 8"/>
          <p:cNvSpPr/>
          <p:nvPr/>
        </p:nvSpPr>
        <p:spPr>
          <a:xfrm>
            <a:off x="2400918" y="287020"/>
            <a:ext cx="7390165"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（五十四）职业教育学校、高等教育学校专任教师分年龄情况</a:t>
            </a:r>
          </a:p>
        </p:txBody>
      </p:sp>
      <p:sp>
        <p:nvSpPr>
          <p:cNvPr id="4" name="矩形 3"/>
          <p:cNvSpPr/>
          <p:nvPr/>
        </p:nvSpPr>
        <p:spPr>
          <a:xfrm>
            <a:off x="660400" y="564823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3100" y="4282911"/>
            <a:ext cx="10858500" cy="1365326"/>
            <a:chOff x="660401" y="807474"/>
            <a:chExt cx="10858500" cy="1517064"/>
          </a:xfrm>
        </p:grpSpPr>
        <p:grpSp>
          <p:nvGrpSpPr>
            <p:cNvPr id="7" name="组合 6"/>
            <p:cNvGrpSpPr/>
            <p:nvPr/>
          </p:nvGrpSpPr>
          <p:grpSpPr>
            <a:xfrm>
              <a:off x="660401" y="1413360"/>
              <a:ext cx="10858500" cy="911178"/>
              <a:chOff x="660401" y="308003"/>
              <a:chExt cx="10858500" cy="1558481"/>
            </a:xfrm>
          </p:grpSpPr>
          <p:sp>
            <p:nvSpPr>
              <p:cNvPr id="11" name="矩形 10"/>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表填报时先要确定教师所获得的学历（博士研究生、硕士研究生、本科、专科是学历），再确定学历中所获得的学位（博士、硕士是学位），本表忽略学士学位；以最后所获得的学历、学位数填报，在读人员不计算</a:t>
                </a:r>
              </a:p>
            </p:txBody>
          </p:sp>
        </p:grpSp>
        <p:sp>
          <p:nvSpPr>
            <p:cNvPr id="10" name="矩形 9"/>
            <p:cNvSpPr/>
            <p:nvPr/>
          </p:nvSpPr>
          <p:spPr>
            <a:xfrm flipH="1">
              <a:off x="1185865" y="807474"/>
              <a:ext cx="1272073"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58813" y="5924846"/>
          <a:ext cx="10858498" cy="646133"/>
        </p:xfrm>
        <a:graphic>
          <a:graphicData uri="http://schemas.openxmlformats.org/drawingml/2006/table">
            <a:tbl>
              <a:tblPr firstRow="1" firstCol="1" bandRow="1"/>
              <a:tblGrid>
                <a:gridCol w="2132609">
                  <a:extLst>
                    <a:ext uri="{9D8B030D-6E8A-4147-A177-3AD203B41FA5}">
                      <a16:colId xmlns:a16="http://schemas.microsoft.com/office/drawing/2014/main" val="20000"/>
                    </a:ext>
                  </a:extLst>
                </a:gridCol>
                <a:gridCol w="2328062">
                  <a:extLst>
                    <a:ext uri="{9D8B030D-6E8A-4147-A177-3AD203B41FA5}">
                      <a16:colId xmlns:a16="http://schemas.microsoft.com/office/drawing/2014/main" val="20001"/>
                    </a:ext>
                  </a:extLst>
                </a:gridCol>
                <a:gridCol w="2132609">
                  <a:extLst>
                    <a:ext uri="{9D8B030D-6E8A-4147-A177-3AD203B41FA5}">
                      <a16:colId xmlns:a16="http://schemas.microsoft.com/office/drawing/2014/main" val="20002"/>
                    </a:ext>
                  </a:extLst>
                </a:gridCol>
                <a:gridCol w="1937156">
                  <a:extLst>
                    <a:ext uri="{9D8B030D-6E8A-4147-A177-3AD203B41FA5}">
                      <a16:colId xmlns:a16="http://schemas.microsoft.com/office/drawing/2014/main" val="20003"/>
                    </a:ext>
                  </a:extLst>
                </a:gridCol>
                <a:gridCol w="2328062">
                  <a:extLst>
                    <a:ext uri="{9D8B030D-6E8A-4147-A177-3AD203B41FA5}">
                      <a16:colId xmlns:a16="http://schemas.microsoft.com/office/drawing/2014/main" val="20004"/>
                    </a:ext>
                  </a:extLst>
                </a:gridCol>
              </a:tblGrid>
              <a:tr h="316008">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45-49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50-54</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55-59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60-64</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65</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0125">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pSp>
        <p:nvGrpSpPr>
          <p:cNvPr id="14" name="组合 13"/>
          <p:cNvGrpSpPr/>
          <p:nvPr/>
        </p:nvGrpSpPr>
        <p:grpSpPr>
          <a:xfrm>
            <a:off x="679449" y="1275953"/>
            <a:ext cx="10858500" cy="743200"/>
            <a:chOff x="660401" y="708345"/>
            <a:chExt cx="10858500" cy="1623993"/>
          </a:xfrm>
        </p:grpSpPr>
        <p:grpSp>
          <p:nvGrpSpPr>
            <p:cNvPr id="15" name="组合 14"/>
            <p:cNvGrpSpPr/>
            <p:nvPr/>
          </p:nvGrpSpPr>
          <p:grpSpPr>
            <a:xfrm>
              <a:off x="660401" y="1413360"/>
              <a:ext cx="10858500" cy="918978"/>
              <a:chOff x="660401" y="308003"/>
              <a:chExt cx="10858500" cy="1571823"/>
            </a:xfrm>
          </p:grpSpPr>
          <p:sp>
            <p:nvSpPr>
              <p:cNvPr id="17" name="矩形 16"/>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0" y="370052"/>
                <a:ext cx="10722611" cy="1509774"/>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周岁的教师；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周岁的教师</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16" name="矩形 15"/>
            <p:cNvSpPr/>
            <p:nvPr/>
          </p:nvSpPr>
          <p:spPr>
            <a:xfrm flipH="1">
              <a:off x="6719539" y="708345"/>
              <a:ext cx="561974" cy="5172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4"/>
                                        </p:tgtEl>
                                      </p:cBhvr>
                                    </p:animEffect>
                                    <p:set>
                                      <p:cBhvr>
                                        <p:cTn id="22" dur="1" fill="hold">
                                          <p:stCondLst>
                                            <p:cond delay="24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590548" y="1213803"/>
          <a:ext cx="10858499" cy="3958265"/>
        </p:xfrm>
        <a:graphic>
          <a:graphicData uri="http://schemas.openxmlformats.org/drawingml/2006/table">
            <a:tbl>
              <a:tblPr firstRow="1" firstCol="1" bandRow="1"/>
              <a:tblGrid>
                <a:gridCol w="1858975">
                  <a:extLst>
                    <a:ext uri="{9D8B030D-6E8A-4147-A177-3AD203B41FA5}">
                      <a16:colId xmlns:a16="http://schemas.microsoft.com/office/drawing/2014/main" val="20000"/>
                    </a:ext>
                  </a:extLst>
                </a:gridCol>
                <a:gridCol w="462572">
                  <a:extLst>
                    <a:ext uri="{9D8B030D-6E8A-4147-A177-3AD203B41FA5}">
                      <a16:colId xmlns:a16="http://schemas.microsoft.com/office/drawing/2014/main" val="20001"/>
                    </a:ext>
                  </a:extLst>
                </a:gridCol>
                <a:gridCol w="573328">
                  <a:extLst>
                    <a:ext uri="{9D8B030D-6E8A-4147-A177-3AD203B41FA5}">
                      <a16:colId xmlns:a16="http://schemas.microsoft.com/office/drawing/2014/main" val="20002"/>
                    </a:ext>
                  </a:extLst>
                </a:gridCol>
                <a:gridCol w="432168">
                  <a:extLst>
                    <a:ext uri="{9D8B030D-6E8A-4147-A177-3AD203B41FA5}">
                      <a16:colId xmlns:a16="http://schemas.microsoft.com/office/drawing/2014/main" val="20003"/>
                    </a:ext>
                  </a:extLst>
                </a:gridCol>
                <a:gridCol w="723176">
                  <a:extLst>
                    <a:ext uri="{9D8B030D-6E8A-4147-A177-3AD203B41FA5}">
                      <a16:colId xmlns:a16="http://schemas.microsoft.com/office/drawing/2014/main" val="20004"/>
                    </a:ext>
                  </a:extLst>
                </a:gridCol>
                <a:gridCol w="575501">
                  <a:extLst>
                    <a:ext uri="{9D8B030D-6E8A-4147-A177-3AD203B41FA5}">
                      <a16:colId xmlns:a16="http://schemas.microsoft.com/office/drawing/2014/main" val="20005"/>
                    </a:ext>
                  </a:extLst>
                </a:gridCol>
                <a:gridCol w="575501">
                  <a:extLst>
                    <a:ext uri="{9D8B030D-6E8A-4147-A177-3AD203B41FA5}">
                      <a16:colId xmlns:a16="http://schemas.microsoft.com/office/drawing/2014/main" val="20006"/>
                    </a:ext>
                  </a:extLst>
                </a:gridCol>
                <a:gridCol w="727519">
                  <a:extLst>
                    <a:ext uri="{9D8B030D-6E8A-4147-A177-3AD203B41FA5}">
                      <a16:colId xmlns:a16="http://schemas.microsoft.com/office/drawing/2014/main" val="20007"/>
                    </a:ext>
                  </a:extLst>
                </a:gridCol>
                <a:gridCol w="673227">
                  <a:extLst>
                    <a:ext uri="{9D8B030D-6E8A-4147-A177-3AD203B41FA5}">
                      <a16:colId xmlns:a16="http://schemas.microsoft.com/office/drawing/2014/main" val="20008"/>
                    </a:ext>
                  </a:extLst>
                </a:gridCol>
                <a:gridCol w="673227">
                  <a:extLst>
                    <a:ext uri="{9D8B030D-6E8A-4147-A177-3AD203B41FA5}">
                      <a16:colId xmlns:a16="http://schemas.microsoft.com/office/drawing/2014/main" val="20009"/>
                    </a:ext>
                  </a:extLst>
                </a:gridCol>
                <a:gridCol w="649338">
                  <a:extLst>
                    <a:ext uri="{9D8B030D-6E8A-4147-A177-3AD203B41FA5}">
                      <a16:colId xmlns:a16="http://schemas.microsoft.com/office/drawing/2014/main" val="20010"/>
                    </a:ext>
                  </a:extLst>
                </a:gridCol>
                <a:gridCol w="712317">
                  <a:extLst>
                    <a:ext uri="{9D8B030D-6E8A-4147-A177-3AD203B41FA5}">
                      <a16:colId xmlns:a16="http://schemas.microsoft.com/office/drawing/2014/main" val="20011"/>
                    </a:ext>
                  </a:extLst>
                </a:gridCol>
                <a:gridCol w="712317">
                  <a:extLst>
                    <a:ext uri="{9D8B030D-6E8A-4147-A177-3AD203B41FA5}">
                      <a16:colId xmlns:a16="http://schemas.microsoft.com/office/drawing/2014/main" val="20012"/>
                    </a:ext>
                  </a:extLst>
                </a:gridCol>
                <a:gridCol w="536410">
                  <a:extLst>
                    <a:ext uri="{9D8B030D-6E8A-4147-A177-3AD203B41FA5}">
                      <a16:colId xmlns:a16="http://schemas.microsoft.com/office/drawing/2014/main" val="20013"/>
                    </a:ext>
                  </a:extLst>
                </a:gridCol>
                <a:gridCol w="534239">
                  <a:extLst>
                    <a:ext uri="{9D8B030D-6E8A-4147-A177-3AD203B41FA5}">
                      <a16:colId xmlns:a16="http://schemas.microsoft.com/office/drawing/2014/main" val="20014"/>
                    </a:ext>
                  </a:extLst>
                </a:gridCol>
                <a:gridCol w="438684">
                  <a:extLst>
                    <a:ext uri="{9D8B030D-6E8A-4147-A177-3AD203B41FA5}">
                      <a16:colId xmlns:a16="http://schemas.microsoft.com/office/drawing/2014/main" val="20015"/>
                    </a:ext>
                  </a:extLst>
                </a:gridCol>
              </a:tblGrid>
              <a:tr h="176685">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道德与法治</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语文</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数学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外语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历史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地理</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科学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物理</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化学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788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英语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日语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俄语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17668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668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76685">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小学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4"/>
                  </a:ext>
                </a:extLst>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5"/>
                  </a:ext>
                </a:extLst>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17668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硕士研究生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17668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本科</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17668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专科</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17668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高中阶段以下</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2"/>
                  </a:ext>
                </a:extLst>
              </a:tr>
              <a:tr h="176685">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初中</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3"/>
                  </a:ext>
                </a:extLst>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4"/>
                  </a:ext>
                </a:extLst>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5"/>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6"/>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硕士研究生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7"/>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本科</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8"/>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专科</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9"/>
                  </a:ext>
                </a:extLst>
              </a:tr>
              <a:tr h="1766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20"/>
                  </a:ext>
                </a:extLst>
              </a:tr>
              <a:tr h="17668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高中阶段以下</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grpSp>
        <p:nvGrpSpPr>
          <p:cNvPr id="6" name="组合 5"/>
          <p:cNvGrpSpPr/>
          <p:nvPr/>
        </p:nvGrpSpPr>
        <p:grpSpPr>
          <a:xfrm>
            <a:off x="590548" y="287020"/>
            <a:ext cx="10858500" cy="2834001"/>
            <a:chOff x="660401" y="911435"/>
            <a:chExt cx="10858500" cy="1807809"/>
          </a:xfrm>
        </p:grpSpPr>
        <p:grpSp>
          <p:nvGrpSpPr>
            <p:cNvPr id="7" name="组合 6"/>
            <p:cNvGrpSpPr/>
            <p:nvPr/>
          </p:nvGrpSpPr>
          <p:grpSpPr>
            <a:xfrm>
              <a:off x="660401" y="1250391"/>
              <a:ext cx="10858500" cy="1468853"/>
              <a:chOff x="660401" y="29261"/>
              <a:chExt cx="10858500" cy="2512331"/>
            </a:xfrm>
          </p:grpSpPr>
          <p:sp>
            <p:nvSpPr>
              <p:cNvPr id="10" name="矩形 9"/>
              <p:cNvSpPr/>
              <p:nvPr/>
            </p:nvSpPr>
            <p:spPr>
              <a:xfrm>
                <a:off x="660401" y="40864"/>
                <a:ext cx="10858500" cy="250072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0401" y="29261"/>
                <a:ext cx="10722611" cy="245557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本表由由小学、小学教学点、九年一贯制学校、十二年一贯制学校、初级中学、职业初中、完全中学、附设小学班、附设初中班、附设职业初中班填报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（修改填报范围，增加初中阶段范围）</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）按照当年实际任课情况填报。</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）对于承担多门课程教师，按照实际工作量选择一门课程填报，不得重复填报。</a:t>
                </a:r>
              </a:p>
            </p:txBody>
          </p:sp>
        </p:grpSp>
        <p:sp>
          <p:nvSpPr>
            <p:cNvPr id="8" name="矩形 7"/>
            <p:cNvSpPr/>
            <p:nvPr/>
          </p:nvSpPr>
          <p:spPr>
            <a:xfrm flipH="1">
              <a:off x="4450466" y="911435"/>
              <a:ext cx="5025743" cy="2728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9" name="矩形 8"/>
          <p:cNvSpPr/>
          <p:nvPr/>
        </p:nvSpPr>
        <p:spPr>
          <a:xfrm>
            <a:off x="2785642" y="287020"/>
            <a:ext cx="6620723"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（五十五）义务教育阶段专任教师分课程、分学历情况</a:t>
            </a:r>
          </a:p>
        </p:txBody>
      </p:sp>
      <p:sp>
        <p:nvSpPr>
          <p:cNvPr id="12" name="矩形 11"/>
          <p:cNvSpPr/>
          <p:nvPr/>
        </p:nvSpPr>
        <p:spPr>
          <a:xfrm>
            <a:off x="590548" y="529434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13" name="表格 12"/>
          <p:cNvGraphicFramePr>
            <a:graphicFrameLocks noGrp="1"/>
          </p:cNvGraphicFramePr>
          <p:nvPr/>
        </p:nvGraphicFramePr>
        <p:xfrm>
          <a:off x="590547" y="5556854"/>
          <a:ext cx="10722612" cy="1053373"/>
        </p:xfrm>
        <a:graphic>
          <a:graphicData uri="http://schemas.openxmlformats.org/drawingml/2006/table">
            <a:tbl>
              <a:tblPr firstRow="1" firstCol="1" bandRow="1"/>
              <a:tblGrid>
                <a:gridCol w="1230955">
                  <a:extLst>
                    <a:ext uri="{9D8B030D-6E8A-4147-A177-3AD203B41FA5}">
                      <a16:colId xmlns:a16="http://schemas.microsoft.com/office/drawing/2014/main" val="20000"/>
                    </a:ext>
                  </a:extLst>
                </a:gridCol>
                <a:gridCol w="1052961">
                  <a:extLst>
                    <a:ext uri="{9D8B030D-6E8A-4147-A177-3AD203B41FA5}">
                      <a16:colId xmlns:a16="http://schemas.microsoft.com/office/drawing/2014/main" val="20001"/>
                    </a:ext>
                  </a:extLst>
                </a:gridCol>
                <a:gridCol w="1057250">
                  <a:extLst>
                    <a:ext uri="{9D8B030D-6E8A-4147-A177-3AD203B41FA5}">
                      <a16:colId xmlns:a16="http://schemas.microsoft.com/office/drawing/2014/main" val="20002"/>
                    </a:ext>
                  </a:extLst>
                </a:gridCol>
                <a:gridCol w="877110">
                  <a:extLst>
                    <a:ext uri="{9D8B030D-6E8A-4147-A177-3AD203B41FA5}">
                      <a16:colId xmlns:a16="http://schemas.microsoft.com/office/drawing/2014/main" val="20003"/>
                    </a:ext>
                  </a:extLst>
                </a:gridCol>
                <a:gridCol w="1230955">
                  <a:extLst>
                    <a:ext uri="{9D8B030D-6E8A-4147-A177-3AD203B41FA5}">
                      <a16:colId xmlns:a16="http://schemas.microsoft.com/office/drawing/2014/main" val="20004"/>
                    </a:ext>
                  </a:extLst>
                </a:gridCol>
                <a:gridCol w="1230955">
                  <a:extLst>
                    <a:ext uri="{9D8B030D-6E8A-4147-A177-3AD203B41FA5}">
                      <a16:colId xmlns:a16="http://schemas.microsoft.com/office/drawing/2014/main" val="20005"/>
                    </a:ext>
                  </a:extLst>
                </a:gridCol>
                <a:gridCol w="1057250">
                  <a:extLst>
                    <a:ext uri="{9D8B030D-6E8A-4147-A177-3AD203B41FA5}">
                      <a16:colId xmlns:a16="http://schemas.microsoft.com/office/drawing/2014/main" val="20006"/>
                    </a:ext>
                  </a:extLst>
                </a:gridCol>
                <a:gridCol w="877110">
                  <a:extLst>
                    <a:ext uri="{9D8B030D-6E8A-4147-A177-3AD203B41FA5}">
                      <a16:colId xmlns:a16="http://schemas.microsoft.com/office/drawing/2014/main" val="20007"/>
                    </a:ext>
                  </a:extLst>
                </a:gridCol>
                <a:gridCol w="1055105">
                  <a:extLst>
                    <a:ext uri="{9D8B030D-6E8A-4147-A177-3AD203B41FA5}">
                      <a16:colId xmlns:a16="http://schemas.microsoft.com/office/drawing/2014/main" val="20008"/>
                    </a:ext>
                  </a:extLst>
                </a:gridCol>
                <a:gridCol w="1052961">
                  <a:extLst>
                    <a:ext uri="{9D8B030D-6E8A-4147-A177-3AD203B41FA5}">
                      <a16:colId xmlns:a16="http://schemas.microsoft.com/office/drawing/2014/main" val="20009"/>
                    </a:ext>
                  </a:extLst>
                </a:gridCol>
              </a:tblGrid>
              <a:tr h="181524">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生物学</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信息科技</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体育与健康</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艺术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劳动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综合实践活动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本学年不授课专任教师</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27277">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音乐</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美术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181524">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1524">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1524">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590547" y="845951"/>
          <a:ext cx="10858501" cy="2421118"/>
        </p:xfrm>
        <a:graphic>
          <a:graphicData uri="http://schemas.openxmlformats.org/drawingml/2006/table">
            <a:tbl>
              <a:tblPr firstRow="1" firstCol="1" bandRow="1"/>
              <a:tblGrid>
                <a:gridCol w="2195589">
                  <a:extLst>
                    <a:ext uri="{9D8B030D-6E8A-4147-A177-3AD203B41FA5}">
                      <a16:colId xmlns:a16="http://schemas.microsoft.com/office/drawing/2014/main" val="20000"/>
                    </a:ext>
                  </a:extLst>
                </a:gridCol>
                <a:gridCol w="566814">
                  <a:extLst>
                    <a:ext uri="{9D8B030D-6E8A-4147-A177-3AD203B41FA5}">
                      <a16:colId xmlns:a16="http://schemas.microsoft.com/office/drawing/2014/main" val="20001"/>
                    </a:ext>
                  </a:extLst>
                </a:gridCol>
                <a:gridCol w="773125">
                  <a:extLst>
                    <a:ext uri="{9D8B030D-6E8A-4147-A177-3AD203B41FA5}">
                      <a16:colId xmlns:a16="http://schemas.microsoft.com/office/drawing/2014/main" val="20002"/>
                    </a:ext>
                  </a:extLst>
                </a:gridCol>
                <a:gridCol w="625450">
                  <a:extLst>
                    <a:ext uri="{9D8B030D-6E8A-4147-A177-3AD203B41FA5}">
                      <a16:colId xmlns:a16="http://schemas.microsoft.com/office/drawing/2014/main" val="20003"/>
                    </a:ext>
                  </a:extLst>
                </a:gridCol>
                <a:gridCol w="668884">
                  <a:extLst>
                    <a:ext uri="{9D8B030D-6E8A-4147-A177-3AD203B41FA5}">
                      <a16:colId xmlns:a16="http://schemas.microsoft.com/office/drawing/2014/main" val="20004"/>
                    </a:ext>
                  </a:extLst>
                </a:gridCol>
                <a:gridCol w="671055">
                  <a:extLst>
                    <a:ext uri="{9D8B030D-6E8A-4147-A177-3AD203B41FA5}">
                      <a16:colId xmlns:a16="http://schemas.microsoft.com/office/drawing/2014/main" val="20005"/>
                    </a:ext>
                  </a:extLst>
                </a:gridCol>
                <a:gridCol w="668884">
                  <a:extLst>
                    <a:ext uri="{9D8B030D-6E8A-4147-A177-3AD203B41FA5}">
                      <a16:colId xmlns:a16="http://schemas.microsoft.com/office/drawing/2014/main" val="20006"/>
                    </a:ext>
                  </a:extLst>
                </a:gridCol>
                <a:gridCol w="671055">
                  <a:extLst>
                    <a:ext uri="{9D8B030D-6E8A-4147-A177-3AD203B41FA5}">
                      <a16:colId xmlns:a16="http://schemas.microsoft.com/office/drawing/2014/main" val="20007"/>
                    </a:ext>
                  </a:extLst>
                </a:gridCol>
                <a:gridCol w="671055">
                  <a:extLst>
                    <a:ext uri="{9D8B030D-6E8A-4147-A177-3AD203B41FA5}">
                      <a16:colId xmlns:a16="http://schemas.microsoft.com/office/drawing/2014/main" val="20008"/>
                    </a:ext>
                  </a:extLst>
                </a:gridCol>
                <a:gridCol w="671055">
                  <a:extLst>
                    <a:ext uri="{9D8B030D-6E8A-4147-A177-3AD203B41FA5}">
                      <a16:colId xmlns:a16="http://schemas.microsoft.com/office/drawing/2014/main" val="20009"/>
                    </a:ext>
                  </a:extLst>
                </a:gridCol>
                <a:gridCol w="668884">
                  <a:extLst>
                    <a:ext uri="{9D8B030D-6E8A-4147-A177-3AD203B41FA5}">
                      <a16:colId xmlns:a16="http://schemas.microsoft.com/office/drawing/2014/main" val="20010"/>
                    </a:ext>
                  </a:extLst>
                </a:gridCol>
                <a:gridCol w="671055">
                  <a:extLst>
                    <a:ext uri="{9D8B030D-6E8A-4147-A177-3AD203B41FA5}">
                      <a16:colId xmlns:a16="http://schemas.microsoft.com/office/drawing/2014/main" val="20011"/>
                    </a:ext>
                  </a:extLst>
                </a:gridCol>
                <a:gridCol w="668884">
                  <a:extLst>
                    <a:ext uri="{9D8B030D-6E8A-4147-A177-3AD203B41FA5}">
                      <a16:colId xmlns:a16="http://schemas.microsoft.com/office/drawing/2014/main" val="20012"/>
                    </a:ext>
                  </a:extLst>
                </a:gridCol>
                <a:gridCol w="666712">
                  <a:extLst>
                    <a:ext uri="{9D8B030D-6E8A-4147-A177-3AD203B41FA5}">
                      <a16:colId xmlns:a16="http://schemas.microsoft.com/office/drawing/2014/main" val="20013"/>
                    </a:ext>
                  </a:extLst>
                </a:gridCol>
              </a:tblGrid>
              <a:tr h="194763">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思想政治</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语文</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数学</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外语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历史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地理</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物理</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872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英语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日语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俄语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19476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47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9476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19476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博士研究生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硕士研究生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本科</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专科</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19476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高中阶段以下</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9" name="矩形 8"/>
          <p:cNvSpPr/>
          <p:nvPr/>
        </p:nvSpPr>
        <p:spPr>
          <a:xfrm>
            <a:off x="3115858" y="287020"/>
            <a:ext cx="5960286" cy="400110"/>
          </a:xfrm>
          <a:prstGeom prst="rect">
            <a:avLst/>
          </a:prstGeom>
        </p:spPr>
        <p:txBody>
          <a:bodyPr wrap="none">
            <a:spAutoFit/>
          </a:bodyPr>
          <a:lstStyle/>
          <a:p>
            <a:pPr algn="ctr"/>
            <a:r>
              <a:rPr lang="zh-CN" altLang="en-US" sz="2000" b="1" dirty="0">
                <a:solidFill>
                  <a:srgbClr val="304371"/>
                </a:solidFill>
                <a:cs typeface="+mn-ea"/>
                <a:sym typeface="+mn-lt"/>
              </a:rPr>
              <a:t>（五十六）普通高中专任教师分课程、分学历情况</a:t>
            </a:r>
          </a:p>
        </p:txBody>
      </p:sp>
      <p:sp>
        <p:nvSpPr>
          <p:cNvPr id="4" name="矩形 3"/>
          <p:cNvSpPr/>
          <p:nvPr/>
        </p:nvSpPr>
        <p:spPr>
          <a:xfrm>
            <a:off x="590547" y="3500625"/>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8" name="组合 7"/>
          <p:cNvGrpSpPr/>
          <p:nvPr/>
        </p:nvGrpSpPr>
        <p:grpSpPr>
          <a:xfrm>
            <a:off x="590548" y="287020"/>
            <a:ext cx="10858500" cy="1406863"/>
            <a:chOff x="660401" y="911435"/>
            <a:chExt cx="10858500" cy="897438"/>
          </a:xfrm>
        </p:grpSpPr>
        <p:grpSp>
          <p:nvGrpSpPr>
            <p:cNvPr id="10" name="组合 9"/>
            <p:cNvGrpSpPr/>
            <p:nvPr/>
          </p:nvGrpSpPr>
          <p:grpSpPr>
            <a:xfrm>
              <a:off x="660401" y="1250391"/>
              <a:ext cx="10858500" cy="558482"/>
              <a:chOff x="660401" y="29261"/>
              <a:chExt cx="10858500" cy="955230"/>
            </a:xfrm>
          </p:grpSpPr>
          <p:sp>
            <p:nvSpPr>
              <p:cNvPr id="12" name="矩形 11"/>
              <p:cNvSpPr/>
              <p:nvPr/>
            </p:nvSpPr>
            <p:spPr>
              <a:xfrm>
                <a:off x="660401" y="40864"/>
                <a:ext cx="10858500" cy="9436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0401" y="29261"/>
                <a:ext cx="10722611" cy="84371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本表由完全中学、高级中学、十二年一贯制学校、附设普通高中班填报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（修改填报范围，删除初中阶段范围）</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1" name="矩形 10"/>
            <p:cNvSpPr/>
            <p:nvPr/>
          </p:nvSpPr>
          <p:spPr>
            <a:xfrm flipH="1">
              <a:off x="4622802" y="911435"/>
              <a:ext cx="4410076" cy="2728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extLst>
              <p:ext uri="{D42A27DB-BD31-4B8C-83A1-F6EECF244321}">
                <p14:modId xmlns:p14="http://schemas.microsoft.com/office/powerpoint/2010/main" val="679043167"/>
              </p:ext>
            </p:extLst>
          </p:nvPr>
        </p:nvGraphicFramePr>
        <p:xfrm>
          <a:off x="590549" y="3992878"/>
          <a:ext cx="10858499" cy="966470"/>
        </p:xfrm>
        <a:graphic>
          <a:graphicData uri="http://schemas.openxmlformats.org/drawingml/2006/table">
            <a:tbl>
              <a:tblPr firstRow="1" firstCol="1" bandRow="1"/>
              <a:tblGrid>
                <a:gridCol w="803529">
                  <a:extLst>
                    <a:ext uri="{9D8B030D-6E8A-4147-A177-3AD203B41FA5}">
                      <a16:colId xmlns:a16="http://schemas.microsoft.com/office/drawing/2014/main" val="20000"/>
                    </a:ext>
                  </a:extLst>
                </a:gridCol>
                <a:gridCol w="642823">
                  <a:extLst>
                    <a:ext uri="{9D8B030D-6E8A-4147-A177-3AD203B41FA5}">
                      <a16:colId xmlns:a16="http://schemas.microsoft.com/office/drawing/2014/main" val="20001"/>
                    </a:ext>
                  </a:extLst>
                </a:gridCol>
                <a:gridCol w="642823">
                  <a:extLst>
                    <a:ext uri="{9D8B030D-6E8A-4147-A177-3AD203B41FA5}">
                      <a16:colId xmlns:a16="http://schemas.microsoft.com/office/drawing/2014/main" val="20002"/>
                    </a:ext>
                  </a:extLst>
                </a:gridCol>
                <a:gridCol w="803529">
                  <a:extLst>
                    <a:ext uri="{9D8B030D-6E8A-4147-A177-3AD203B41FA5}">
                      <a16:colId xmlns:a16="http://schemas.microsoft.com/office/drawing/2014/main" val="20003"/>
                    </a:ext>
                  </a:extLst>
                </a:gridCol>
                <a:gridCol w="803529">
                  <a:extLst>
                    <a:ext uri="{9D8B030D-6E8A-4147-A177-3AD203B41FA5}">
                      <a16:colId xmlns:a16="http://schemas.microsoft.com/office/drawing/2014/main" val="20004"/>
                    </a:ext>
                  </a:extLst>
                </a:gridCol>
                <a:gridCol w="801357">
                  <a:extLst>
                    <a:ext uri="{9D8B030D-6E8A-4147-A177-3AD203B41FA5}">
                      <a16:colId xmlns:a16="http://schemas.microsoft.com/office/drawing/2014/main" val="20005"/>
                    </a:ext>
                  </a:extLst>
                </a:gridCol>
                <a:gridCol w="801357">
                  <a:extLst>
                    <a:ext uri="{9D8B030D-6E8A-4147-A177-3AD203B41FA5}">
                      <a16:colId xmlns:a16="http://schemas.microsoft.com/office/drawing/2014/main" val="20006"/>
                    </a:ext>
                  </a:extLst>
                </a:gridCol>
                <a:gridCol w="805701">
                  <a:extLst>
                    <a:ext uri="{9D8B030D-6E8A-4147-A177-3AD203B41FA5}">
                      <a16:colId xmlns:a16="http://schemas.microsoft.com/office/drawing/2014/main" val="20007"/>
                    </a:ext>
                  </a:extLst>
                </a:gridCol>
                <a:gridCol w="871212">
                  <a:extLst>
                    <a:ext uri="{9D8B030D-6E8A-4147-A177-3AD203B41FA5}">
                      <a16:colId xmlns:a16="http://schemas.microsoft.com/office/drawing/2014/main" val="20008"/>
                    </a:ext>
                  </a:extLst>
                </a:gridCol>
                <a:gridCol w="1057258">
                  <a:extLst>
                    <a:ext uri="{9D8B030D-6E8A-4147-A177-3AD203B41FA5}">
                      <a16:colId xmlns:a16="http://schemas.microsoft.com/office/drawing/2014/main" val="20009"/>
                    </a:ext>
                  </a:extLst>
                </a:gridCol>
                <a:gridCol w="803529">
                  <a:extLst>
                    <a:ext uri="{9D8B030D-6E8A-4147-A177-3AD203B41FA5}">
                      <a16:colId xmlns:a16="http://schemas.microsoft.com/office/drawing/2014/main" val="20010"/>
                    </a:ext>
                  </a:extLst>
                </a:gridCol>
                <a:gridCol w="801357">
                  <a:extLst>
                    <a:ext uri="{9D8B030D-6E8A-4147-A177-3AD203B41FA5}">
                      <a16:colId xmlns:a16="http://schemas.microsoft.com/office/drawing/2014/main" val="20011"/>
                    </a:ext>
                  </a:extLst>
                </a:gridCol>
                <a:gridCol w="1220495">
                  <a:extLst>
                    <a:ext uri="{9D8B030D-6E8A-4147-A177-3AD203B41FA5}">
                      <a16:colId xmlns:a16="http://schemas.microsoft.com/office/drawing/2014/main" val="20012"/>
                    </a:ext>
                  </a:extLst>
                </a:gridCol>
              </a:tblGrid>
              <a:tr h="179705">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化学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生物学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技术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体育与健康</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艺术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综合实践活动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劳动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本学年不授课专任教师</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07060">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信息技术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通用技术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音乐</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美术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179705">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25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60399" y="1125538"/>
          <a:ext cx="10858498" cy="5469276"/>
        </p:xfrm>
        <a:graphic>
          <a:graphicData uri="http://schemas.openxmlformats.org/drawingml/2006/table">
            <a:tbl>
              <a:tblPr firstRow="1" firstCol="1" bandRow="1"/>
              <a:tblGrid>
                <a:gridCol w="2645660">
                  <a:extLst>
                    <a:ext uri="{9D8B030D-6E8A-4147-A177-3AD203B41FA5}">
                      <a16:colId xmlns:a16="http://schemas.microsoft.com/office/drawing/2014/main" val="20000"/>
                    </a:ext>
                  </a:extLst>
                </a:gridCol>
                <a:gridCol w="695083">
                  <a:extLst>
                    <a:ext uri="{9D8B030D-6E8A-4147-A177-3AD203B41FA5}">
                      <a16:colId xmlns:a16="http://schemas.microsoft.com/office/drawing/2014/main" val="20001"/>
                    </a:ext>
                  </a:extLst>
                </a:gridCol>
                <a:gridCol w="1073034">
                  <a:extLst>
                    <a:ext uri="{9D8B030D-6E8A-4147-A177-3AD203B41FA5}">
                      <a16:colId xmlns:a16="http://schemas.microsoft.com/office/drawing/2014/main" val="20002"/>
                    </a:ext>
                  </a:extLst>
                </a:gridCol>
                <a:gridCol w="1075206">
                  <a:extLst>
                    <a:ext uri="{9D8B030D-6E8A-4147-A177-3AD203B41FA5}">
                      <a16:colId xmlns:a16="http://schemas.microsoft.com/office/drawing/2014/main" val="20003"/>
                    </a:ext>
                  </a:extLst>
                </a:gridCol>
                <a:gridCol w="1075206">
                  <a:extLst>
                    <a:ext uri="{9D8B030D-6E8A-4147-A177-3AD203B41FA5}">
                      <a16:colId xmlns:a16="http://schemas.microsoft.com/office/drawing/2014/main" val="20004"/>
                    </a:ext>
                  </a:extLst>
                </a:gridCol>
                <a:gridCol w="1075206">
                  <a:extLst>
                    <a:ext uri="{9D8B030D-6E8A-4147-A177-3AD203B41FA5}">
                      <a16:colId xmlns:a16="http://schemas.microsoft.com/office/drawing/2014/main" val="20005"/>
                    </a:ext>
                  </a:extLst>
                </a:gridCol>
                <a:gridCol w="1075206">
                  <a:extLst>
                    <a:ext uri="{9D8B030D-6E8A-4147-A177-3AD203B41FA5}">
                      <a16:colId xmlns:a16="http://schemas.microsoft.com/office/drawing/2014/main" val="20006"/>
                    </a:ext>
                  </a:extLst>
                </a:gridCol>
                <a:gridCol w="1075206">
                  <a:extLst>
                    <a:ext uri="{9D8B030D-6E8A-4147-A177-3AD203B41FA5}">
                      <a16:colId xmlns:a16="http://schemas.microsoft.com/office/drawing/2014/main" val="20007"/>
                    </a:ext>
                  </a:extLst>
                </a:gridCol>
                <a:gridCol w="1068691">
                  <a:extLst>
                    <a:ext uri="{9D8B030D-6E8A-4147-A177-3AD203B41FA5}">
                      <a16:colId xmlns:a16="http://schemas.microsoft.com/office/drawing/2014/main" val="20008"/>
                    </a:ext>
                  </a:extLst>
                </a:gridCol>
              </a:tblGrid>
              <a:tr h="217336">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中级</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初级</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7046">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438" marR="184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7046">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1808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3"/>
                  </a:ext>
                </a:extLst>
              </a:tr>
              <a:tr h="21808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实习指导课</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4"/>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农林牧渔大类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5"/>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资源环境与安全大类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6"/>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能源动力与材料大类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7"/>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土木建筑大类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8"/>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水利大类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09"/>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装备制造大类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0"/>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生物与化工大类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1"/>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轻工纺织大类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2"/>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食品药品与粮食大类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3"/>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交通运输大类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4"/>
                  </a:ext>
                </a:extLst>
              </a:tr>
              <a:tr h="218084">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电子与信息大类</a:t>
                      </a:r>
                      <a:endParaRPr lang="zh-CN" sz="1000" kern="100" dirty="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5"/>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医药卫生大类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6"/>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财经商贸大类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7"/>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旅游大类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8"/>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文化艺术大类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19"/>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新闻传播大类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20"/>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教育与体育大类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21"/>
                  </a:ext>
                </a:extLst>
              </a:tr>
              <a:tr h="21808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公安与司法大类</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a:noFill/>
                    </a:lnB>
                  </a:tcPr>
                </a:tc>
                <a:extLst>
                  <a:ext uri="{0D108BD9-81ED-4DB2-BD59-A6C34878D82A}">
                    <a16:rowId xmlns:a16="http://schemas.microsoft.com/office/drawing/2014/main" val="10022"/>
                  </a:ext>
                </a:extLst>
              </a:tr>
              <a:tr h="218084">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公共管理与服务大类</a:t>
                      </a:r>
                      <a:endParaRPr lang="zh-CN" sz="1000" kern="100" dirty="0">
                        <a:effectLst/>
                        <a:latin typeface="Times New Roman" panose="02020603050405020304" pitchFamily="18"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solidFill>
                            <a:schemeClr val="tx1"/>
                          </a:solidFill>
                          <a:effectLst/>
                          <a:latin typeface="宋体" panose="02010600030101010101" pitchFamily="2" charset="-122"/>
                          <a:ea typeface="宋体" panose="02010600030101010101" pitchFamily="2" charset="-122"/>
                          <a:cs typeface="+mn-cs"/>
                        </a:rPr>
                        <a:t>22</a:t>
                      </a:r>
                      <a:endParaRPr lang="zh-CN" altLang="en-US" sz="900" kern="100" dirty="0">
                        <a:solidFill>
                          <a:schemeClr val="tx1"/>
                        </a:solidFill>
                        <a:effectLst/>
                        <a:latin typeface="宋体" panose="02010600030101010101" pitchFamily="2" charset="-122"/>
                        <a:ea typeface="宋体" panose="02010600030101010101" pitchFamily="2" charset="-122"/>
                        <a:cs typeface="+mn-cs"/>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23"/>
                  </a:ext>
                </a:extLst>
              </a:tr>
              <a:tr h="218084">
                <a:tc>
                  <a:txBody>
                    <a:bodyPr/>
                    <a:lstStyle/>
                    <a:p>
                      <a:pPr indent="114300" algn="just">
                        <a:lnSpc>
                          <a:spcPts val="1400"/>
                        </a:lnSpc>
                        <a:spcAft>
                          <a:spcPts val="0"/>
                        </a:spcAft>
                      </a:pPr>
                      <a:r>
                        <a:rPr lang="zh-CN" altLang="en-US" sz="900" kern="100" dirty="0">
                          <a:solidFill>
                            <a:schemeClr val="tx1"/>
                          </a:solidFill>
                          <a:effectLst/>
                          <a:latin typeface="Times New Roman" panose="02020603050405020304" pitchFamily="18" charset="0"/>
                          <a:ea typeface="宋体" panose="02010600030101010101" pitchFamily="2" charset="-122"/>
                          <a:cs typeface="+mn-cs"/>
                        </a:rPr>
                        <a:t>公共基础课</a:t>
                      </a: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100" dirty="0">
                          <a:solidFill>
                            <a:schemeClr val="tx1"/>
                          </a:solidFill>
                          <a:effectLst/>
                          <a:latin typeface="宋体" panose="02010600030101010101" pitchFamily="2" charset="-122"/>
                          <a:ea typeface="宋体" panose="02010600030101010101" pitchFamily="2" charset="-122"/>
                          <a:cs typeface="+mn-cs"/>
                        </a:rPr>
                        <a:t>23</a:t>
                      </a:r>
                      <a:endParaRPr lang="zh-CN" altLang="en-US" sz="900" kern="100" dirty="0">
                        <a:solidFill>
                          <a:schemeClr val="tx1"/>
                        </a:solidFill>
                        <a:effectLst/>
                        <a:latin typeface="宋体" panose="02010600030101010101" pitchFamily="2" charset="-122"/>
                        <a:ea typeface="宋体" panose="02010600030101010101" pitchFamily="2" charset="-122"/>
                        <a:cs typeface="+mn-cs"/>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pitchFamily="18"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effectLst/>
                        <a:latin typeface="Times New Roman" panose="02020603050405020304" pitchFamily="18" charset="0"/>
                        <a:ea typeface="宋体" panose="02010600030101010101" pitchFamily="2" charset="-122"/>
                      </a:endParaRPr>
                    </a:p>
                  </a:txBody>
                  <a:tcPr marL="18438" marR="18438"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（五十七）职业教育学校专任教师教学领域所属大类情况</a:t>
            </a:r>
          </a:p>
        </p:txBody>
      </p:sp>
      <p:grpSp>
        <p:nvGrpSpPr>
          <p:cNvPr id="5" name="组合 4"/>
          <p:cNvGrpSpPr/>
          <p:nvPr/>
        </p:nvGrpSpPr>
        <p:grpSpPr>
          <a:xfrm>
            <a:off x="673100" y="282389"/>
            <a:ext cx="10858500" cy="1626992"/>
            <a:chOff x="660401" y="911434"/>
            <a:chExt cx="10858500" cy="1807811"/>
          </a:xfrm>
        </p:grpSpPr>
        <p:grpSp>
          <p:nvGrpSpPr>
            <p:cNvPr id="6" name="组合 5"/>
            <p:cNvGrpSpPr/>
            <p:nvPr/>
          </p:nvGrpSpPr>
          <p:grpSpPr>
            <a:xfrm>
              <a:off x="660401" y="1413360"/>
              <a:ext cx="10858500" cy="1305885"/>
              <a:chOff x="660401" y="308003"/>
              <a:chExt cx="10858500" cy="2233589"/>
            </a:xfrm>
          </p:grpSpPr>
          <p:sp>
            <p:nvSpPr>
              <p:cNvPr id="8" name="矩形 7"/>
              <p:cNvSpPr/>
              <p:nvPr/>
            </p:nvSpPr>
            <p:spPr>
              <a:xfrm>
                <a:off x="660401" y="308003"/>
                <a:ext cx="10858500" cy="223358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21715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按照专任教师从事教学工作所属领域分大类情况进行填报。对于跨大类专业任课教师，根据其工作量选择一个大类填报，不得重复填报。</a:t>
                </a:r>
              </a:p>
            </p:txBody>
          </p:sp>
        </p:grpSp>
        <p:sp>
          <p:nvSpPr>
            <p:cNvPr id="7" name="矩形 6"/>
            <p:cNvSpPr/>
            <p:nvPr/>
          </p:nvSpPr>
          <p:spPr>
            <a:xfrm flipH="1">
              <a:off x="7688263" y="911434"/>
              <a:ext cx="1693375"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669421"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（五十八）高等教育学校专任教师教学领域分学科门类情况</a:t>
            </a:r>
          </a:p>
        </p:txBody>
      </p:sp>
      <p:graphicFrame>
        <p:nvGraphicFramePr>
          <p:cNvPr id="4" name="表格 3"/>
          <p:cNvGraphicFramePr>
            <a:graphicFrameLocks noGrp="1"/>
          </p:cNvGraphicFramePr>
          <p:nvPr/>
        </p:nvGraphicFramePr>
        <p:xfrm>
          <a:off x="660400" y="1125538"/>
          <a:ext cx="10872787" cy="4866183"/>
        </p:xfrm>
        <a:graphic>
          <a:graphicData uri="http://schemas.openxmlformats.org/drawingml/2006/table">
            <a:tbl>
              <a:tblPr firstRow="1" firstCol="1" bandRow="1"/>
              <a:tblGrid>
                <a:gridCol w="2309381">
                  <a:extLst>
                    <a:ext uri="{9D8B030D-6E8A-4147-A177-3AD203B41FA5}">
                      <a16:colId xmlns:a16="http://schemas.microsoft.com/office/drawing/2014/main" val="20000"/>
                    </a:ext>
                  </a:extLst>
                </a:gridCol>
                <a:gridCol w="991598">
                  <a:extLst>
                    <a:ext uri="{9D8B030D-6E8A-4147-A177-3AD203B41FA5}">
                      <a16:colId xmlns:a16="http://schemas.microsoft.com/office/drawing/2014/main" val="20001"/>
                    </a:ext>
                  </a:extLst>
                </a:gridCol>
                <a:gridCol w="1261243">
                  <a:extLst>
                    <a:ext uri="{9D8B030D-6E8A-4147-A177-3AD203B41FA5}">
                      <a16:colId xmlns:a16="http://schemas.microsoft.com/office/drawing/2014/main" val="20002"/>
                    </a:ext>
                  </a:extLst>
                </a:gridCol>
                <a:gridCol w="1261243">
                  <a:extLst>
                    <a:ext uri="{9D8B030D-6E8A-4147-A177-3AD203B41FA5}">
                      <a16:colId xmlns:a16="http://schemas.microsoft.com/office/drawing/2014/main" val="20003"/>
                    </a:ext>
                  </a:extLst>
                </a:gridCol>
                <a:gridCol w="1263418">
                  <a:extLst>
                    <a:ext uri="{9D8B030D-6E8A-4147-A177-3AD203B41FA5}">
                      <a16:colId xmlns:a16="http://schemas.microsoft.com/office/drawing/2014/main" val="20004"/>
                    </a:ext>
                  </a:extLst>
                </a:gridCol>
                <a:gridCol w="1261243">
                  <a:extLst>
                    <a:ext uri="{9D8B030D-6E8A-4147-A177-3AD203B41FA5}">
                      <a16:colId xmlns:a16="http://schemas.microsoft.com/office/drawing/2014/main" val="20005"/>
                    </a:ext>
                  </a:extLst>
                </a:gridCol>
                <a:gridCol w="1261243">
                  <a:extLst>
                    <a:ext uri="{9D8B030D-6E8A-4147-A177-3AD203B41FA5}">
                      <a16:colId xmlns:a16="http://schemas.microsoft.com/office/drawing/2014/main" val="20006"/>
                    </a:ext>
                  </a:extLst>
                </a:gridCol>
                <a:gridCol w="1263418">
                  <a:extLst>
                    <a:ext uri="{9D8B030D-6E8A-4147-A177-3AD203B41FA5}">
                      <a16:colId xmlns:a16="http://schemas.microsoft.com/office/drawing/2014/main" val="20007"/>
                    </a:ext>
                  </a:extLst>
                </a:gridCol>
              </a:tblGrid>
              <a:tr h="283949">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正高级</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中级</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初级</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未定职级</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63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663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84926">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3"/>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哲学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4"/>
                  </a:ext>
                </a:extLst>
              </a:tr>
              <a:tr h="284926">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马克思主义哲学</a:t>
                      </a:r>
                      <a:endParaRPr lang="zh-CN" sz="1000" kern="100" dirty="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5"/>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经济学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6"/>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法学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7"/>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教育学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8"/>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文学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09"/>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历史学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0"/>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理学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1"/>
                  </a:ext>
                </a:extLst>
              </a:tr>
              <a:tr h="284926">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工学</a:t>
                      </a:r>
                      <a:endParaRPr lang="zh-CN" sz="1000" kern="100" dirty="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2"/>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农学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3"/>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医学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4"/>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管理学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a:noFill/>
                    </a:lnB>
                  </a:tcPr>
                </a:tc>
                <a:extLst>
                  <a:ext uri="{0D108BD9-81ED-4DB2-BD59-A6C34878D82A}">
                    <a16:rowId xmlns:a16="http://schemas.microsoft.com/office/drawing/2014/main" val="10015"/>
                  </a:ext>
                </a:extLst>
              </a:tr>
              <a:tr h="2849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艺术学</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82382"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（五十九）幼儿园、特殊教育学校教师分学历情况</a:t>
            </a:r>
          </a:p>
        </p:txBody>
      </p:sp>
      <p:graphicFrame>
        <p:nvGraphicFramePr>
          <p:cNvPr id="4" name="表格 3"/>
          <p:cNvGraphicFramePr>
            <a:graphicFrameLocks noGrp="1"/>
          </p:cNvGraphicFramePr>
          <p:nvPr/>
        </p:nvGraphicFramePr>
        <p:xfrm>
          <a:off x="660400" y="1125538"/>
          <a:ext cx="10858500" cy="4637590"/>
        </p:xfrm>
        <a:graphic>
          <a:graphicData uri="http://schemas.openxmlformats.org/drawingml/2006/table">
            <a:tbl>
              <a:tblPr firstRow="1" firstCol="1" bandRow="1"/>
              <a:tblGrid>
                <a:gridCol w="2449678">
                  <a:extLst>
                    <a:ext uri="{9D8B030D-6E8A-4147-A177-3AD203B41FA5}">
                      <a16:colId xmlns:a16="http://schemas.microsoft.com/office/drawing/2014/main" val="20000"/>
                    </a:ext>
                  </a:extLst>
                </a:gridCol>
                <a:gridCol w="621106">
                  <a:extLst>
                    <a:ext uri="{9D8B030D-6E8A-4147-A177-3AD203B41FA5}">
                      <a16:colId xmlns:a16="http://schemas.microsoft.com/office/drawing/2014/main" val="20001"/>
                    </a:ext>
                  </a:extLst>
                </a:gridCol>
                <a:gridCol w="1114082">
                  <a:extLst>
                    <a:ext uri="{9D8B030D-6E8A-4147-A177-3AD203B41FA5}">
                      <a16:colId xmlns:a16="http://schemas.microsoft.com/office/drawing/2014/main" val="20002"/>
                    </a:ext>
                  </a:extLst>
                </a:gridCol>
                <a:gridCol w="1114082">
                  <a:extLst>
                    <a:ext uri="{9D8B030D-6E8A-4147-A177-3AD203B41FA5}">
                      <a16:colId xmlns:a16="http://schemas.microsoft.com/office/drawing/2014/main" val="20003"/>
                    </a:ext>
                  </a:extLst>
                </a:gridCol>
                <a:gridCol w="1114082">
                  <a:extLst>
                    <a:ext uri="{9D8B030D-6E8A-4147-A177-3AD203B41FA5}">
                      <a16:colId xmlns:a16="http://schemas.microsoft.com/office/drawing/2014/main" val="20004"/>
                    </a:ext>
                  </a:extLst>
                </a:gridCol>
                <a:gridCol w="1114082">
                  <a:extLst>
                    <a:ext uri="{9D8B030D-6E8A-4147-A177-3AD203B41FA5}">
                      <a16:colId xmlns:a16="http://schemas.microsoft.com/office/drawing/2014/main" val="20005"/>
                    </a:ext>
                  </a:extLst>
                </a:gridCol>
                <a:gridCol w="1114082">
                  <a:extLst>
                    <a:ext uri="{9D8B030D-6E8A-4147-A177-3AD203B41FA5}">
                      <a16:colId xmlns:a16="http://schemas.microsoft.com/office/drawing/2014/main" val="20006"/>
                    </a:ext>
                  </a:extLst>
                </a:gridCol>
                <a:gridCol w="1114082">
                  <a:extLst>
                    <a:ext uri="{9D8B030D-6E8A-4147-A177-3AD203B41FA5}">
                      <a16:colId xmlns:a16="http://schemas.microsoft.com/office/drawing/2014/main" val="20007"/>
                    </a:ext>
                  </a:extLst>
                </a:gridCol>
                <a:gridCol w="1103224">
                  <a:extLst>
                    <a:ext uri="{9D8B030D-6E8A-4147-A177-3AD203B41FA5}">
                      <a16:colId xmlns:a16="http://schemas.microsoft.com/office/drawing/2014/main" val="20008"/>
                    </a:ext>
                  </a:extLst>
                </a:gridCol>
              </a:tblGrid>
              <a:tr h="415902">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代码</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合计</a:t>
                      </a: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877381">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博士研究生</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硕士研究生</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本科</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专科</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p>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以下</a:t>
                      </a: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3299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1590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幼儿园</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1590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园长</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extLst>
                  <a:ext uri="{0D108BD9-81ED-4DB2-BD59-A6C34878D82A}">
                    <a16:rowId xmlns:a16="http://schemas.microsoft.com/office/drawing/2014/main" val="10004"/>
                  </a:ext>
                </a:extLst>
              </a:tr>
              <a:tr h="41590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extLst>
                  <a:ext uri="{0D108BD9-81ED-4DB2-BD59-A6C34878D82A}">
                    <a16:rowId xmlns:a16="http://schemas.microsoft.com/office/drawing/2014/main" val="10005"/>
                  </a:ext>
                </a:extLst>
              </a:tr>
              <a:tr h="415902">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专任教师</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extLst>
                  <a:ext uri="{0D108BD9-81ED-4DB2-BD59-A6C34878D82A}">
                    <a16:rowId xmlns:a16="http://schemas.microsoft.com/office/drawing/2014/main" val="10006"/>
                  </a:ext>
                </a:extLst>
              </a:tr>
              <a:tr h="41590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extLst>
                  <a:ext uri="{0D108BD9-81ED-4DB2-BD59-A6C34878D82A}">
                    <a16:rowId xmlns:a16="http://schemas.microsoft.com/office/drawing/2014/main" val="10007"/>
                  </a:ext>
                </a:extLst>
              </a:tr>
              <a:tr h="41590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特殊教育学校专任教师</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a:noFill/>
                    </a:lnB>
                  </a:tcPr>
                </a:tc>
                <a:extLst>
                  <a:ext uri="{0D108BD9-81ED-4DB2-BD59-A6C34878D82A}">
                    <a16:rowId xmlns:a16="http://schemas.microsoft.com/office/drawing/2014/main" val="10008"/>
                  </a:ext>
                </a:extLst>
              </a:tr>
              <a:tr h="4159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格 7"/>
          <p:cNvGraphicFramePr>
            <a:graphicFrameLocks noGrp="1"/>
          </p:cNvGraphicFramePr>
          <p:nvPr/>
        </p:nvGraphicFramePr>
        <p:xfrm>
          <a:off x="674690" y="1125536"/>
          <a:ext cx="10858498" cy="3995080"/>
        </p:xfrm>
        <a:graphic>
          <a:graphicData uri="http://schemas.openxmlformats.org/drawingml/2006/table">
            <a:tbl>
              <a:tblPr firstRow="1" firstCol="1" bandRow="1"/>
              <a:tblGrid>
                <a:gridCol w="2173872">
                  <a:extLst>
                    <a:ext uri="{9D8B030D-6E8A-4147-A177-3AD203B41FA5}">
                      <a16:colId xmlns:a16="http://schemas.microsoft.com/office/drawing/2014/main" val="20000"/>
                    </a:ext>
                  </a:extLst>
                </a:gridCol>
                <a:gridCol w="903427">
                  <a:extLst>
                    <a:ext uri="{9D8B030D-6E8A-4147-A177-3AD203B41FA5}">
                      <a16:colId xmlns:a16="http://schemas.microsoft.com/office/drawing/2014/main" val="20001"/>
                    </a:ext>
                  </a:extLst>
                </a:gridCol>
                <a:gridCol w="1111910">
                  <a:extLst>
                    <a:ext uri="{9D8B030D-6E8A-4147-A177-3AD203B41FA5}">
                      <a16:colId xmlns:a16="http://schemas.microsoft.com/office/drawing/2014/main" val="20002"/>
                    </a:ext>
                  </a:extLst>
                </a:gridCol>
                <a:gridCol w="1111910">
                  <a:extLst>
                    <a:ext uri="{9D8B030D-6E8A-4147-A177-3AD203B41FA5}">
                      <a16:colId xmlns:a16="http://schemas.microsoft.com/office/drawing/2014/main" val="20003"/>
                    </a:ext>
                  </a:extLst>
                </a:gridCol>
                <a:gridCol w="1111910">
                  <a:extLst>
                    <a:ext uri="{9D8B030D-6E8A-4147-A177-3AD203B41FA5}">
                      <a16:colId xmlns:a16="http://schemas.microsoft.com/office/drawing/2014/main" val="20004"/>
                    </a:ext>
                  </a:extLst>
                </a:gridCol>
                <a:gridCol w="1111910">
                  <a:extLst>
                    <a:ext uri="{9D8B030D-6E8A-4147-A177-3AD203B41FA5}">
                      <a16:colId xmlns:a16="http://schemas.microsoft.com/office/drawing/2014/main" val="20005"/>
                    </a:ext>
                  </a:extLst>
                </a:gridCol>
                <a:gridCol w="1111910">
                  <a:extLst>
                    <a:ext uri="{9D8B030D-6E8A-4147-A177-3AD203B41FA5}">
                      <a16:colId xmlns:a16="http://schemas.microsoft.com/office/drawing/2014/main" val="20006"/>
                    </a:ext>
                  </a:extLst>
                </a:gridCol>
                <a:gridCol w="1111910">
                  <a:extLst>
                    <a:ext uri="{9D8B030D-6E8A-4147-A177-3AD203B41FA5}">
                      <a16:colId xmlns:a16="http://schemas.microsoft.com/office/drawing/2014/main" val="20007"/>
                    </a:ext>
                  </a:extLst>
                </a:gridCol>
                <a:gridCol w="1109739">
                  <a:extLst>
                    <a:ext uri="{9D8B030D-6E8A-4147-A177-3AD203B41FA5}">
                      <a16:colId xmlns:a16="http://schemas.microsoft.com/office/drawing/2014/main" val="20008"/>
                    </a:ext>
                  </a:extLst>
                </a:gridCol>
              </a:tblGrid>
              <a:tr h="26396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硕士研究生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396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获博士学位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获硕士学位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获博士学位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获硕士学位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2620">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乙</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2620">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rPr>
                        <a:t>专任教师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正高级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副高级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192620">
                <a:tc>
                  <a:txBody>
                    <a:bodyPr/>
                    <a:lstStyle/>
                    <a:p>
                      <a:pPr indent="114300" algn="l">
                        <a:spcAft>
                          <a:spcPts val="0"/>
                        </a:spcAft>
                      </a:pPr>
                      <a:r>
                        <a:rPr lang="zh-CN" sz="900" kern="100" dirty="0">
                          <a:effectLst/>
                          <a:latin typeface="Times New Roman" panose="02020603050405020304" pitchFamily="18" charset="0"/>
                          <a:ea typeface="宋体" panose="02010600030101010101" pitchFamily="2" charset="-122"/>
                        </a:rPr>
                        <a:t>中级</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初级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未定职级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192620">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校外教师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两年以上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正高级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副高级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中级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初级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192620">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rPr>
                        <a:t>未定职级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192620">
                <a:tc>
                  <a:txBody>
                    <a:bodyPr/>
                    <a:lstStyle/>
                    <a:p>
                      <a:pPr algn="l">
                        <a:spcAft>
                          <a:spcPts val="0"/>
                        </a:spcAft>
                      </a:pPr>
                      <a:r>
                        <a:rPr lang="zh-CN" sz="900" kern="100">
                          <a:effectLst/>
                          <a:latin typeface="Times New Roman" panose="02020603050405020304" pitchFamily="18" charset="0"/>
                          <a:ea typeface="宋体" panose="02010600030101010101" pitchFamily="2" charset="-122"/>
                        </a:rPr>
                        <a:t>行业导师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192620">
                <a:tc>
                  <a:txBody>
                    <a:bodyPr/>
                    <a:lstStyle/>
                    <a:p>
                      <a:pPr algn="l">
                        <a:spcAft>
                          <a:spcPts val="0"/>
                        </a:spcAft>
                      </a:pPr>
                      <a:r>
                        <a:rPr lang="zh-CN" sz="900" kern="100">
                          <a:effectLst/>
                          <a:latin typeface="Times New Roman" panose="02020603050405020304" pitchFamily="18" charset="0"/>
                          <a:ea typeface="宋体" panose="02010600030101010101" pitchFamily="2" charset="-122"/>
                        </a:rPr>
                        <a:t>外籍教师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9" name="矩形 8"/>
          <p:cNvSpPr/>
          <p:nvPr/>
        </p:nvSpPr>
        <p:spPr>
          <a:xfrm>
            <a:off x="2797661" y="287020"/>
            <a:ext cx="6596679" cy="400110"/>
          </a:xfrm>
          <a:prstGeom prst="rect">
            <a:avLst/>
          </a:prstGeom>
        </p:spPr>
        <p:txBody>
          <a:bodyPr wrap="none">
            <a:spAutoFit/>
          </a:bodyPr>
          <a:lstStyle/>
          <a:p>
            <a:pPr algn="ctr"/>
            <a:r>
              <a:rPr lang="zh-CN" altLang="en-US" sz="2000" b="1" dirty="0">
                <a:solidFill>
                  <a:srgbClr val="304371"/>
                </a:solidFill>
                <a:cs typeface="+mn-ea"/>
                <a:sym typeface="+mn-lt"/>
              </a:rPr>
              <a:t>（六十）职业教育学校、高等学校教师分学历（位）情况</a:t>
            </a:r>
          </a:p>
        </p:txBody>
      </p:sp>
      <p:sp>
        <p:nvSpPr>
          <p:cNvPr id="4" name="矩形 3"/>
          <p:cNvSpPr/>
          <p:nvPr/>
        </p:nvSpPr>
        <p:spPr>
          <a:xfrm>
            <a:off x="660400" y="5248924"/>
            <a:ext cx="646331"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58810" y="3157249"/>
            <a:ext cx="10858500" cy="1064508"/>
            <a:chOff x="660401" y="1126054"/>
            <a:chExt cx="10858500" cy="1182814"/>
          </a:xfrm>
        </p:grpSpPr>
        <p:grpSp>
          <p:nvGrpSpPr>
            <p:cNvPr id="7" name="组合 6"/>
            <p:cNvGrpSpPr/>
            <p:nvPr/>
          </p:nvGrpSpPr>
          <p:grpSpPr>
            <a:xfrm>
              <a:off x="660401" y="1413361"/>
              <a:ext cx="10858500" cy="89550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校外教师两年以上是指学校按照聘用流程，聘请的外校或外单位具有</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教师资格条例</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规定的教师资格，聘期在两年以上或已在本校工作两年以上，从事教学工作的人员</a:t>
                </a:r>
              </a:p>
            </p:txBody>
          </p:sp>
        </p:grpSp>
        <p:sp>
          <p:nvSpPr>
            <p:cNvPr id="10" name="矩形 9"/>
            <p:cNvSpPr/>
            <p:nvPr/>
          </p:nvSpPr>
          <p:spPr>
            <a:xfrm flipH="1">
              <a:off x="676278" y="1126054"/>
              <a:ext cx="632044" cy="23037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74687" y="5688038"/>
          <a:ext cx="10858501" cy="563880"/>
        </p:xfrm>
        <a:graphic>
          <a:graphicData uri="http://schemas.openxmlformats.org/drawingml/2006/table">
            <a:tbl>
              <a:tblPr firstRow="1" firstCol="1" bandRow="1"/>
              <a:tblGrid>
                <a:gridCol w="1554937">
                  <a:extLst>
                    <a:ext uri="{9D8B030D-6E8A-4147-A177-3AD203B41FA5}">
                      <a16:colId xmlns:a16="http://schemas.microsoft.com/office/drawing/2014/main" val="20000"/>
                    </a:ext>
                  </a:extLst>
                </a:gridCol>
                <a:gridCol w="1552766">
                  <a:extLst>
                    <a:ext uri="{9D8B030D-6E8A-4147-A177-3AD203B41FA5}">
                      <a16:colId xmlns:a16="http://schemas.microsoft.com/office/drawing/2014/main" val="20001"/>
                    </a:ext>
                  </a:extLst>
                </a:gridCol>
                <a:gridCol w="1552766">
                  <a:extLst>
                    <a:ext uri="{9D8B030D-6E8A-4147-A177-3AD203B41FA5}">
                      <a16:colId xmlns:a16="http://schemas.microsoft.com/office/drawing/2014/main" val="20002"/>
                    </a:ext>
                  </a:extLst>
                </a:gridCol>
                <a:gridCol w="1548422">
                  <a:extLst>
                    <a:ext uri="{9D8B030D-6E8A-4147-A177-3AD203B41FA5}">
                      <a16:colId xmlns:a16="http://schemas.microsoft.com/office/drawing/2014/main" val="20003"/>
                    </a:ext>
                  </a:extLst>
                </a:gridCol>
                <a:gridCol w="1552766">
                  <a:extLst>
                    <a:ext uri="{9D8B030D-6E8A-4147-A177-3AD203B41FA5}">
                      <a16:colId xmlns:a16="http://schemas.microsoft.com/office/drawing/2014/main" val="20004"/>
                    </a:ext>
                  </a:extLst>
                </a:gridCol>
                <a:gridCol w="1550594">
                  <a:extLst>
                    <a:ext uri="{9D8B030D-6E8A-4147-A177-3AD203B41FA5}">
                      <a16:colId xmlns:a16="http://schemas.microsoft.com/office/drawing/2014/main" val="20005"/>
                    </a:ext>
                  </a:extLst>
                </a:gridCol>
                <a:gridCol w="1546250">
                  <a:extLst>
                    <a:ext uri="{9D8B030D-6E8A-4147-A177-3AD203B41FA5}">
                      <a16:colId xmlns:a16="http://schemas.microsoft.com/office/drawing/2014/main" val="20006"/>
                    </a:ext>
                  </a:extLst>
                </a:gridCol>
              </a:tblGrid>
              <a:tr h="18796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本科</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专科</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高中阶段以下</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7960">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获博士学位</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获硕士学位</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获博士学位</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获硕士学位</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187960">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12</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0" y="1125538"/>
          <a:ext cx="10858499" cy="3723278"/>
        </p:xfrm>
        <a:graphic>
          <a:graphicData uri="http://schemas.openxmlformats.org/drawingml/2006/table">
            <a:tbl>
              <a:tblPr firstRow="1" firstCol="1" bandRow="1"/>
              <a:tblGrid>
                <a:gridCol w="1398574">
                  <a:extLst>
                    <a:ext uri="{9D8B030D-6E8A-4147-A177-3AD203B41FA5}">
                      <a16:colId xmlns:a16="http://schemas.microsoft.com/office/drawing/2014/main" val="20000"/>
                    </a:ext>
                  </a:extLst>
                </a:gridCol>
                <a:gridCol w="571157">
                  <a:extLst>
                    <a:ext uri="{9D8B030D-6E8A-4147-A177-3AD203B41FA5}">
                      <a16:colId xmlns:a16="http://schemas.microsoft.com/office/drawing/2014/main" val="20001"/>
                    </a:ext>
                  </a:extLst>
                </a:gridCol>
                <a:gridCol w="892569">
                  <a:extLst>
                    <a:ext uri="{9D8B030D-6E8A-4147-A177-3AD203B41FA5}">
                      <a16:colId xmlns:a16="http://schemas.microsoft.com/office/drawing/2014/main" val="20002"/>
                    </a:ext>
                  </a:extLst>
                </a:gridCol>
                <a:gridCol w="892569">
                  <a:extLst>
                    <a:ext uri="{9D8B030D-6E8A-4147-A177-3AD203B41FA5}">
                      <a16:colId xmlns:a16="http://schemas.microsoft.com/office/drawing/2014/main" val="20003"/>
                    </a:ext>
                  </a:extLst>
                </a:gridCol>
                <a:gridCol w="892569">
                  <a:extLst>
                    <a:ext uri="{9D8B030D-6E8A-4147-A177-3AD203B41FA5}">
                      <a16:colId xmlns:a16="http://schemas.microsoft.com/office/drawing/2014/main" val="20004"/>
                    </a:ext>
                  </a:extLst>
                </a:gridCol>
                <a:gridCol w="892569">
                  <a:extLst>
                    <a:ext uri="{9D8B030D-6E8A-4147-A177-3AD203B41FA5}">
                      <a16:colId xmlns:a16="http://schemas.microsoft.com/office/drawing/2014/main" val="20005"/>
                    </a:ext>
                  </a:extLst>
                </a:gridCol>
                <a:gridCol w="888225">
                  <a:extLst>
                    <a:ext uri="{9D8B030D-6E8A-4147-A177-3AD203B41FA5}">
                      <a16:colId xmlns:a16="http://schemas.microsoft.com/office/drawing/2014/main" val="20006"/>
                    </a:ext>
                  </a:extLst>
                </a:gridCol>
                <a:gridCol w="888225">
                  <a:extLst>
                    <a:ext uri="{9D8B030D-6E8A-4147-A177-3AD203B41FA5}">
                      <a16:colId xmlns:a16="http://schemas.microsoft.com/office/drawing/2014/main" val="20007"/>
                    </a:ext>
                  </a:extLst>
                </a:gridCol>
                <a:gridCol w="888225">
                  <a:extLst>
                    <a:ext uri="{9D8B030D-6E8A-4147-A177-3AD203B41FA5}">
                      <a16:colId xmlns:a16="http://schemas.microsoft.com/office/drawing/2014/main" val="20008"/>
                    </a:ext>
                  </a:extLst>
                </a:gridCol>
                <a:gridCol w="888225">
                  <a:extLst>
                    <a:ext uri="{9D8B030D-6E8A-4147-A177-3AD203B41FA5}">
                      <a16:colId xmlns:a16="http://schemas.microsoft.com/office/drawing/2014/main" val="20009"/>
                    </a:ext>
                  </a:extLst>
                </a:gridCol>
                <a:gridCol w="888225">
                  <a:extLst>
                    <a:ext uri="{9D8B030D-6E8A-4147-A177-3AD203B41FA5}">
                      <a16:colId xmlns:a16="http://schemas.microsoft.com/office/drawing/2014/main" val="20010"/>
                    </a:ext>
                  </a:extLst>
                </a:gridCol>
                <a:gridCol w="877367">
                  <a:extLst>
                    <a:ext uri="{9D8B030D-6E8A-4147-A177-3AD203B41FA5}">
                      <a16:colId xmlns:a16="http://schemas.microsoft.com/office/drawing/2014/main" val="20011"/>
                    </a:ext>
                  </a:extLst>
                </a:gridCol>
              </a:tblGrid>
              <a:tr h="326771">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本学年授课专任教师</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本学年授课校外教师</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26771">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公共基础课</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专业（技能）课程</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公共基础课</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专业（技能）课程</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6695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思政课</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双师型</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思政课</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双师型</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26771">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09880"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217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280640">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extLst>
                  <a:ext uri="{0D108BD9-81ED-4DB2-BD59-A6C34878D82A}">
                    <a16:rowId xmlns:a16="http://schemas.microsoft.com/office/drawing/2014/main" val="10005"/>
                  </a:ext>
                </a:extLst>
              </a:tr>
              <a:tr h="28064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extLst>
                  <a:ext uri="{0D108BD9-81ED-4DB2-BD59-A6C34878D82A}">
                    <a16:rowId xmlns:a16="http://schemas.microsoft.com/office/drawing/2014/main" val="10006"/>
                  </a:ext>
                </a:extLst>
              </a:tr>
              <a:tr h="28064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extLst>
                  <a:ext uri="{0D108BD9-81ED-4DB2-BD59-A6C34878D82A}">
                    <a16:rowId xmlns:a16="http://schemas.microsoft.com/office/drawing/2014/main" val="10007"/>
                  </a:ext>
                </a:extLst>
              </a:tr>
              <a:tr h="28064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中级</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extLst>
                  <a:ext uri="{0D108BD9-81ED-4DB2-BD59-A6C34878D82A}">
                    <a16:rowId xmlns:a16="http://schemas.microsoft.com/office/drawing/2014/main" val="10008"/>
                  </a:ext>
                </a:extLst>
              </a:tr>
              <a:tr h="28064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初级</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a:noFill/>
                    </a:lnB>
                  </a:tcPr>
                </a:tc>
                <a:extLst>
                  <a:ext uri="{0D108BD9-81ED-4DB2-BD59-A6C34878D82A}">
                    <a16:rowId xmlns:a16="http://schemas.microsoft.com/office/drawing/2014/main" val="10009"/>
                  </a:ext>
                </a:extLst>
              </a:tr>
              <a:tr h="28064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9" name="矩形 8"/>
          <p:cNvSpPr/>
          <p:nvPr/>
        </p:nvSpPr>
        <p:spPr>
          <a:xfrm>
            <a:off x="3567102"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（六十一）职业教育学校教师授课分类情况</a:t>
            </a:r>
          </a:p>
        </p:txBody>
      </p:sp>
      <p:sp>
        <p:nvSpPr>
          <p:cNvPr id="4" name="矩形 3"/>
          <p:cNvSpPr/>
          <p:nvPr/>
        </p:nvSpPr>
        <p:spPr>
          <a:xfrm>
            <a:off x="660400" y="499766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3" name="组合 2"/>
          <p:cNvGrpSpPr/>
          <p:nvPr/>
        </p:nvGrpSpPr>
        <p:grpSpPr>
          <a:xfrm>
            <a:off x="660399" y="2064624"/>
            <a:ext cx="10858500" cy="1022563"/>
            <a:chOff x="673100" y="1889090"/>
            <a:chExt cx="10858500" cy="1022563"/>
          </a:xfrm>
        </p:grpSpPr>
        <p:grpSp>
          <p:nvGrpSpPr>
            <p:cNvPr id="8" name="组合 7"/>
            <p:cNvGrpSpPr/>
            <p:nvPr/>
          </p:nvGrpSpPr>
          <p:grpSpPr>
            <a:xfrm>
              <a:off x="673100" y="2105716"/>
              <a:ext cx="10858500" cy="80593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双师型教师是指经省级教育行政部门认定或备案，由学校按照聘任程序聘用的同时具有教师资格证书和国家职业技能等级证书（或职业资格证书或专业技术职务或五年企业实践时长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个月以上）的教师</a:t>
                </a:r>
              </a:p>
            </p:txBody>
          </p:sp>
        </p:grpSp>
        <p:sp>
          <p:nvSpPr>
            <p:cNvPr id="10" name="矩形 9"/>
            <p:cNvSpPr/>
            <p:nvPr/>
          </p:nvSpPr>
          <p:spPr>
            <a:xfrm flipH="1">
              <a:off x="6314437" y="1889090"/>
              <a:ext cx="786449" cy="20030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p:cNvSpPr/>
            <p:nvPr/>
          </p:nvSpPr>
          <p:spPr>
            <a:xfrm flipH="1">
              <a:off x="10745153" y="1889090"/>
              <a:ext cx="786447" cy="2166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674690" y="5409014"/>
          <a:ext cx="10858498" cy="857250"/>
        </p:xfrm>
        <a:graphic>
          <a:graphicData uri="http://schemas.openxmlformats.org/drawingml/2006/table">
            <a:tbl>
              <a:tblPr firstRow="1" firstCol="1" bandRow="1"/>
              <a:tblGrid>
                <a:gridCol w="1207465">
                  <a:extLst>
                    <a:ext uri="{9D8B030D-6E8A-4147-A177-3AD203B41FA5}">
                      <a16:colId xmlns:a16="http://schemas.microsoft.com/office/drawing/2014/main" val="20000"/>
                    </a:ext>
                  </a:extLst>
                </a:gridCol>
                <a:gridCol w="1207465">
                  <a:extLst>
                    <a:ext uri="{9D8B030D-6E8A-4147-A177-3AD203B41FA5}">
                      <a16:colId xmlns:a16="http://schemas.microsoft.com/office/drawing/2014/main" val="20001"/>
                    </a:ext>
                  </a:extLst>
                </a:gridCol>
                <a:gridCol w="1207465">
                  <a:extLst>
                    <a:ext uri="{9D8B030D-6E8A-4147-A177-3AD203B41FA5}">
                      <a16:colId xmlns:a16="http://schemas.microsoft.com/office/drawing/2014/main" val="20002"/>
                    </a:ext>
                  </a:extLst>
                </a:gridCol>
                <a:gridCol w="1207465">
                  <a:extLst>
                    <a:ext uri="{9D8B030D-6E8A-4147-A177-3AD203B41FA5}">
                      <a16:colId xmlns:a16="http://schemas.microsoft.com/office/drawing/2014/main" val="20003"/>
                    </a:ext>
                  </a:extLst>
                </a:gridCol>
                <a:gridCol w="1207465">
                  <a:extLst>
                    <a:ext uri="{9D8B030D-6E8A-4147-A177-3AD203B41FA5}">
                      <a16:colId xmlns:a16="http://schemas.microsoft.com/office/drawing/2014/main" val="20004"/>
                    </a:ext>
                  </a:extLst>
                </a:gridCol>
                <a:gridCol w="1207465">
                  <a:extLst>
                    <a:ext uri="{9D8B030D-6E8A-4147-A177-3AD203B41FA5}">
                      <a16:colId xmlns:a16="http://schemas.microsoft.com/office/drawing/2014/main" val="20005"/>
                    </a:ext>
                  </a:extLst>
                </a:gridCol>
                <a:gridCol w="1207465">
                  <a:extLst>
                    <a:ext uri="{9D8B030D-6E8A-4147-A177-3AD203B41FA5}">
                      <a16:colId xmlns:a16="http://schemas.microsoft.com/office/drawing/2014/main" val="20006"/>
                    </a:ext>
                  </a:extLst>
                </a:gridCol>
                <a:gridCol w="1207465">
                  <a:extLst>
                    <a:ext uri="{9D8B030D-6E8A-4147-A177-3AD203B41FA5}">
                      <a16:colId xmlns:a16="http://schemas.microsoft.com/office/drawing/2014/main" val="20007"/>
                    </a:ext>
                  </a:extLst>
                </a:gridCol>
                <a:gridCol w="1198778">
                  <a:extLst>
                    <a:ext uri="{9D8B030D-6E8A-4147-A177-3AD203B41FA5}">
                      <a16:colId xmlns:a16="http://schemas.microsoft.com/office/drawing/2014/main" val="20008"/>
                    </a:ext>
                  </a:extLst>
                </a:gridCol>
              </a:tblGrid>
              <a:tr h="21590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本学年授课行业导师</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本学年授课外籍教师</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本学年不授课专任教师</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25450">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专业（技能）课程</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公共基础课</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专业（技能）课程</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进修</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病休</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3"/>
                                        </p:tgtEl>
                                      </p:cBhvr>
                                    </p:animEffect>
                                    <p:set>
                                      <p:cBhvr>
                                        <p:cTn id="12" dur="1" fill="hold">
                                          <p:stCondLst>
                                            <p:cond delay="24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2"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（六十二）高等教育学校教师授课分类情况</a:t>
            </a:r>
          </a:p>
        </p:txBody>
      </p:sp>
      <p:sp>
        <p:nvSpPr>
          <p:cNvPr id="4" name="矩形 3"/>
          <p:cNvSpPr/>
          <p:nvPr/>
        </p:nvSpPr>
        <p:spPr>
          <a:xfrm>
            <a:off x="658813" y="5241358"/>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extLst>
              <p:ext uri="{D42A27DB-BD31-4B8C-83A1-F6EECF244321}">
                <p14:modId xmlns:p14="http://schemas.microsoft.com/office/powerpoint/2010/main" val="1862151926"/>
              </p:ext>
            </p:extLst>
          </p:nvPr>
        </p:nvGraphicFramePr>
        <p:xfrm>
          <a:off x="658813" y="1125537"/>
          <a:ext cx="10858501" cy="3808668"/>
        </p:xfrm>
        <a:graphic>
          <a:graphicData uri="http://schemas.openxmlformats.org/drawingml/2006/table">
            <a:tbl>
              <a:tblPr firstRow="1" firstCol="1" bandRow="1"/>
              <a:tblGrid>
                <a:gridCol w="2097861">
                  <a:extLst>
                    <a:ext uri="{9D8B030D-6E8A-4147-A177-3AD203B41FA5}">
                      <a16:colId xmlns:a16="http://schemas.microsoft.com/office/drawing/2014/main" val="20000"/>
                    </a:ext>
                  </a:extLst>
                </a:gridCol>
                <a:gridCol w="447370">
                  <a:extLst>
                    <a:ext uri="{9D8B030D-6E8A-4147-A177-3AD203B41FA5}">
                      <a16:colId xmlns:a16="http://schemas.microsoft.com/office/drawing/2014/main" val="20001"/>
                    </a:ext>
                  </a:extLst>
                </a:gridCol>
                <a:gridCol w="755752">
                  <a:extLst>
                    <a:ext uri="{9D8B030D-6E8A-4147-A177-3AD203B41FA5}">
                      <a16:colId xmlns:a16="http://schemas.microsoft.com/office/drawing/2014/main" val="20002"/>
                    </a:ext>
                  </a:extLst>
                </a:gridCol>
                <a:gridCol w="755752">
                  <a:extLst>
                    <a:ext uri="{9D8B030D-6E8A-4147-A177-3AD203B41FA5}">
                      <a16:colId xmlns:a16="http://schemas.microsoft.com/office/drawing/2014/main" val="20003"/>
                    </a:ext>
                  </a:extLst>
                </a:gridCol>
                <a:gridCol w="755752">
                  <a:extLst>
                    <a:ext uri="{9D8B030D-6E8A-4147-A177-3AD203B41FA5}">
                      <a16:colId xmlns:a16="http://schemas.microsoft.com/office/drawing/2014/main" val="20004"/>
                    </a:ext>
                  </a:extLst>
                </a:gridCol>
                <a:gridCol w="755752">
                  <a:extLst>
                    <a:ext uri="{9D8B030D-6E8A-4147-A177-3AD203B41FA5}">
                      <a16:colId xmlns:a16="http://schemas.microsoft.com/office/drawing/2014/main" val="20005"/>
                    </a:ext>
                  </a:extLst>
                </a:gridCol>
                <a:gridCol w="868679">
                  <a:extLst>
                    <a:ext uri="{9D8B030D-6E8A-4147-A177-3AD203B41FA5}">
                      <a16:colId xmlns:a16="http://schemas.microsoft.com/office/drawing/2014/main" val="20006"/>
                    </a:ext>
                  </a:extLst>
                </a:gridCol>
                <a:gridCol w="755752">
                  <a:extLst>
                    <a:ext uri="{9D8B030D-6E8A-4147-A177-3AD203B41FA5}">
                      <a16:colId xmlns:a16="http://schemas.microsoft.com/office/drawing/2014/main" val="20007"/>
                    </a:ext>
                  </a:extLst>
                </a:gridCol>
                <a:gridCol w="755752">
                  <a:extLst>
                    <a:ext uri="{9D8B030D-6E8A-4147-A177-3AD203B41FA5}">
                      <a16:colId xmlns:a16="http://schemas.microsoft.com/office/drawing/2014/main" val="20008"/>
                    </a:ext>
                  </a:extLst>
                </a:gridCol>
                <a:gridCol w="755752">
                  <a:extLst>
                    <a:ext uri="{9D8B030D-6E8A-4147-A177-3AD203B41FA5}">
                      <a16:colId xmlns:a16="http://schemas.microsoft.com/office/drawing/2014/main" val="20009"/>
                    </a:ext>
                  </a:extLst>
                </a:gridCol>
                <a:gridCol w="755752">
                  <a:extLst>
                    <a:ext uri="{9D8B030D-6E8A-4147-A177-3AD203B41FA5}">
                      <a16:colId xmlns:a16="http://schemas.microsoft.com/office/drawing/2014/main" val="20010"/>
                    </a:ext>
                  </a:extLst>
                </a:gridCol>
                <a:gridCol w="755752">
                  <a:extLst>
                    <a:ext uri="{9D8B030D-6E8A-4147-A177-3AD203B41FA5}">
                      <a16:colId xmlns:a16="http://schemas.microsoft.com/office/drawing/2014/main" val="20011"/>
                    </a:ext>
                  </a:extLst>
                </a:gridCol>
                <a:gridCol w="642823">
                  <a:extLst>
                    <a:ext uri="{9D8B030D-6E8A-4147-A177-3AD203B41FA5}">
                      <a16:colId xmlns:a16="http://schemas.microsoft.com/office/drawing/2014/main" val="20012"/>
                    </a:ext>
                  </a:extLst>
                </a:gridCol>
              </a:tblGrid>
              <a:tr h="303693">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本学年授课专任教师</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本学年授课校外教师</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本学年授课行业导师</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19770">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公共基础课</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专业课程</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公共基础课</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专业课程</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公共基础课</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专业课程</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23423">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思政课</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思政课</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303693">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2</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3</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09880" algn="l">
                        <a:spcAft>
                          <a:spcPts val="0"/>
                        </a:spcAft>
                      </a:pPr>
                      <a:r>
                        <a:rPr lang="en-US" altLang="zh-CN" sz="1000" kern="100" dirty="0">
                          <a:effectLst/>
                          <a:latin typeface="Times New Roman" panose="02020603050405020304" pitchFamily="18" charset="0"/>
                          <a:ea typeface="宋体" panose="02010600030101010101" pitchFamily="2" charset="-122"/>
                        </a:rPr>
                        <a:t>  5</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6</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9</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10</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7153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260819">
                <a:tc>
                  <a:txBody>
                    <a:bodyPr/>
                    <a:lstStyle/>
                    <a:p>
                      <a:pPr indent="3429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05"/>
                  </a:ext>
                </a:extLst>
              </a:tr>
              <a:tr h="26081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正高级</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06"/>
                  </a:ext>
                </a:extLst>
              </a:tr>
              <a:tr h="260819">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为本科生上课</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07"/>
                  </a:ext>
                </a:extLst>
              </a:tr>
              <a:tr h="26081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08"/>
                  </a:ext>
                </a:extLst>
              </a:tr>
              <a:tr h="260819">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为本科生上课</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09"/>
                  </a:ext>
                </a:extLst>
              </a:tr>
              <a:tr h="26081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中级</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10"/>
                  </a:ext>
                </a:extLst>
              </a:tr>
              <a:tr h="26081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初级</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a:noFill/>
                    </a:lnB>
                  </a:tcPr>
                </a:tc>
                <a:extLst>
                  <a:ext uri="{0D108BD9-81ED-4DB2-BD59-A6C34878D82A}">
                    <a16:rowId xmlns:a16="http://schemas.microsoft.com/office/drawing/2014/main" val="10011"/>
                  </a:ext>
                </a:extLst>
              </a:tr>
              <a:tr h="26081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未定职级</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3740784867"/>
              </p:ext>
            </p:extLst>
          </p:nvPr>
        </p:nvGraphicFramePr>
        <p:xfrm>
          <a:off x="666751" y="5548962"/>
          <a:ext cx="10858496" cy="816273"/>
        </p:xfrm>
        <a:graphic>
          <a:graphicData uri="http://schemas.openxmlformats.org/drawingml/2006/table">
            <a:tbl>
              <a:tblPr firstRow="1" firstCol="1" bandRow="1"/>
              <a:tblGrid>
                <a:gridCol w="1357312">
                  <a:extLst>
                    <a:ext uri="{9D8B030D-6E8A-4147-A177-3AD203B41FA5}">
                      <a16:colId xmlns:a16="http://schemas.microsoft.com/office/drawing/2014/main" val="20000"/>
                    </a:ext>
                  </a:extLst>
                </a:gridCol>
                <a:gridCol w="1357312">
                  <a:extLst>
                    <a:ext uri="{9D8B030D-6E8A-4147-A177-3AD203B41FA5}">
                      <a16:colId xmlns:a16="http://schemas.microsoft.com/office/drawing/2014/main" val="20001"/>
                    </a:ext>
                  </a:extLst>
                </a:gridCol>
                <a:gridCol w="1357312">
                  <a:extLst>
                    <a:ext uri="{9D8B030D-6E8A-4147-A177-3AD203B41FA5}">
                      <a16:colId xmlns:a16="http://schemas.microsoft.com/office/drawing/2014/main" val="20002"/>
                    </a:ext>
                  </a:extLst>
                </a:gridCol>
                <a:gridCol w="1357312">
                  <a:extLst>
                    <a:ext uri="{9D8B030D-6E8A-4147-A177-3AD203B41FA5}">
                      <a16:colId xmlns:a16="http://schemas.microsoft.com/office/drawing/2014/main" val="20003"/>
                    </a:ext>
                  </a:extLst>
                </a:gridCol>
                <a:gridCol w="1357312">
                  <a:extLst>
                    <a:ext uri="{9D8B030D-6E8A-4147-A177-3AD203B41FA5}">
                      <a16:colId xmlns:a16="http://schemas.microsoft.com/office/drawing/2014/main" val="20004"/>
                    </a:ext>
                  </a:extLst>
                </a:gridCol>
                <a:gridCol w="1357312">
                  <a:extLst>
                    <a:ext uri="{9D8B030D-6E8A-4147-A177-3AD203B41FA5}">
                      <a16:colId xmlns:a16="http://schemas.microsoft.com/office/drawing/2014/main" val="20005"/>
                    </a:ext>
                  </a:extLst>
                </a:gridCol>
                <a:gridCol w="1357312">
                  <a:extLst>
                    <a:ext uri="{9D8B030D-6E8A-4147-A177-3AD203B41FA5}">
                      <a16:colId xmlns:a16="http://schemas.microsoft.com/office/drawing/2014/main" val="20006"/>
                    </a:ext>
                  </a:extLst>
                </a:gridCol>
                <a:gridCol w="1357312">
                  <a:extLst>
                    <a:ext uri="{9D8B030D-6E8A-4147-A177-3AD203B41FA5}">
                      <a16:colId xmlns:a16="http://schemas.microsoft.com/office/drawing/2014/main" val="20007"/>
                    </a:ext>
                  </a:extLst>
                </a:gridCol>
              </a:tblGrid>
              <a:tr h="20558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本学年授课外籍教师</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本学年不授课专任教师</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05113">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公共基础课</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专业课程</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进修</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科研</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病休</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5580">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12</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15</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16</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17</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18</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00" kern="100" dirty="0">
                        <a:effectLst/>
                        <a:latin typeface="Times New Roman" panose="02020603050405020304" pitchFamily="18"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cxnSp>
        <p:nvCxnSpPr>
          <p:cNvPr id="83" name="Straight Connector 239"/>
          <p:cNvCxnSpPr/>
          <p:nvPr/>
        </p:nvCxnSpPr>
        <p:spPr>
          <a:xfrm>
            <a:off x="6621907" y="1471611"/>
            <a:ext cx="0" cy="5004000"/>
          </a:xfrm>
          <a:prstGeom prst="line">
            <a:avLst/>
          </a:prstGeom>
          <a:noFill/>
          <a:ln w="6350" cap="flat" cmpd="sng" algn="ctr">
            <a:solidFill>
              <a:srgbClr val="FFFFFF">
                <a:lumMod val="75000"/>
              </a:srgbClr>
            </a:solidFill>
            <a:prstDash val="solid"/>
            <a:miter lim="800000"/>
            <a:tailEnd type="oval"/>
          </a:ln>
          <a:effectLst/>
        </p:spPr>
      </p:cxnSp>
      <p:sp>
        <p:nvSpPr>
          <p:cNvPr id="86" name="TextBox 213"/>
          <p:cNvSpPr txBox="1"/>
          <p:nvPr/>
        </p:nvSpPr>
        <p:spPr>
          <a:xfrm>
            <a:off x="1151564" y="1622416"/>
            <a:ext cx="5114425" cy="2421304"/>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5170</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将“教室”指标改为“普通教室”指标，完善相应填报说明。</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3</a:t>
            </a:r>
            <a:r>
              <a:rPr lang="zh-CN" altLang="en-US" sz="1600" kern="0" dirty="0">
                <a:latin typeface="微软雅黑" panose="020B0503020204020204" charset="-122"/>
                <a:ea typeface="微软雅黑" panose="020B0503020204020204" charset="-122"/>
                <a:sym typeface="+mn-ea"/>
              </a:rPr>
              <a:t>）普通教室是指主要用于理论课程教学，是学生在校学习的主要空间。包括考虑生源变化和开设选修课需要配置的机动教室。</a:t>
            </a:r>
          </a:p>
        </p:txBody>
      </p:sp>
      <p:sp>
        <p:nvSpPr>
          <p:cNvPr id="13" name="TextBox 24"/>
          <p:cNvSpPr txBox="1"/>
          <p:nvPr/>
        </p:nvSpPr>
        <p:spPr>
          <a:xfrm>
            <a:off x="789178" y="941570"/>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五、完善指标</a:t>
            </a:r>
          </a:p>
        </p:txBody>
      </p:sp>
      <p:sp>
        <p:nvSpPr>
          <p:cNvPr id="17" name="TextBox 213"/>
          <p:cNvSpPr txBox="1"/>
          <p:nvPr/>
        </p:nvSpPr>
        <p:spPr>
          <a:xfrm>
            <a:off x="6880031" y="1622416"/>
            <a:ext cx="4860861" cy="1344086"/>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5176</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完善“教室”指标的填报说明。</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9</a:t>
            </a:r>
            <a:r>
              <a:rPr lang="zh-CN" altLang="en-US" sz="1600" kern="0" dirty="0">
                <a:latin typeface="微软雅黑" panose="020B0503020204020204" charset="-122"/>
                <a:ea typeface="微软雅黑" panose="020B0503020204020204" charset="-122"/>
                <a:sym typeface="+mn-ea"/>
              </a:rPr>
              <a:t>）</a:t>
            </a:r>
            <a:r>
              <a:rPr lang="zh-CN" altLang="en-US" sz="1600" kern="0" dirty="0">
                <a:solidFill>
                  <a:srgbClr val="C55A11"/>
                </a:solidFill>
                <a:latin typeface="微软雅黑" panose="020B0503020204020204" charset="-122"/>
                <a:ea typeface="微软雅黑" panose="020B0503020204020204" charset="-122"/>
                <a:sym typeface="+mn-ea"/>
              </a:rPr>
              <a:t>教室</a:t>
            </a:r>
            <a:r>
              <a:rPr lang="zh-CN" altLang="en-US" sz="1600" kern="0" dirty="0">
                <a:latin typeface="微软雅黑" panose="020B0503020204020204" charset="-122"/>
                <a:ea typeface="微软雅黑" panose="020B0503020204020204" charset="-122"/>
                <a:sym typeface="+mn-ea"/>
              </a:rPr>
              <a:t>包括</a:t>
            </a:r>
            <a:r>
              <a:rPr lang="zh-CN" altLang="en-US" sz="1600" kern="0" dirty="0">
                <a:solidFill>
                  <a:srgbClr val="C55A11"/>
                </a:solidFill>
                <a:latin typeface="微软雅黑" panose="020B0503020204020204" charset="-122"/>
                <a:ea typeface="微软雅黑" panose="020B0503020204020204" charset="-122"/>
                <a:sym typeface="+mn-ea"/>
              </a:rPr>
              <a:t>普通教室</a:t>
            </a:r>
            <a:r>
              <a:rPr lang="zh-CN" altLang="en-US" sz="1600" kern="0" dirty="0">
                <a:latin typeface="微软雅黑" panose="020B0503020204020204" charset="-122"/>
                <a:ea typeface="微软雅黑" panose="020B0503020204020204" charset="-122"/>
                <a:sym typeface="+mn-ea"/>
              </a:rPr>
              <a:t>和</a:t>
            </a:r>
            <a:r>
              <a:rPr lang="zh-CN" altLang="en-US" sz="1600" kern="0" dirty="0">
                <a:solidFill>
                  <a:srgbClr val="C55A11"/>
                </a:solidFill>
                <a:latin typeface="微软雅黑" panose="020B0503020204020204" charset="-122"/>
                <a:ea typeface="微软雅黑" panose="020B0503020204020204" charset="-122"/>
                <a:sym typeface="+mn-ea"/>
              </a:rPr>
              <a:t>专用教室</a:t>
            </a:r>
            <a:r>
              <a:rPr lang="zh-CN" altLang="en-US" sz="1600" kern="0" dirty="0">
                <a:latin typeface="微软雅黑" panose="020B0503020204020204" charset="-122"/>
                <a:ea typeface="微软雅黑" panose="020B0503020204020204" charset="-122"/>
                <a:sym typeface="+mn-ea"/>
              </a:rPr>
              <a:t>。</a:t>
            </a:r>
          </a:p>
        </p:txBody>
      </p:sp>
      <p:pic>
        <p:nvPicPr>
          <p:cNvPr id="11" name="图片 10"/>
          <p:cNvPicPr>
            <a:picLocks noChangeAspect="1"/>
          </p:cNvPicPr>
          <p:nvPr/>
        </p:nvPicPr>
        <p:blipFill>
          <a:blip r:embed="rId3"/>
          <a:stretch>
            <a:fillRect/>
          </a:stretch>
        </p:blipFill>
        <p:spPr>
          <a:xfrm>
            <a:off x="1087600" y="4355234"/>
            <a:ext cx="5402058" cy="1419768"/>
          </a:xfrm>
          <a:prstGeom prst="rect">
            <a:avLst/>
          </a:prstGeom>
        </p:spPr>
        <p:style>
          <a:lnRef idx="2">
            <a:schemeClr val="dk1"/>
          </a:lnRef>
          <a:fillRef idx="1">
            <a:schemeClr val="lt1"/>
          </a:fillRef>
          <a:effectRef idx="0">
            <a:schemeClr val="dk1"/>
          </a:effectRef>
          <a:fontRef idx="minor">
            <a:schemeClr val="dk1"/>
          </a:fontRef>
        </p:style>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1" y="1125538"/>
          <a:ext cx="10858497" cy="4238464"/>
        </p:xfrm>
        <a:graphic>
          <a:graphicData uri="http://schemas.openxmlformats.org/drawingml/2006/table">
            <a:tbl>
              <a:tblPr firstRow="1" firstCol="1" bandRow="1"/>
              <a:tblGrid>
                <a:gridCol w="2312860">
                  <a:extLst>
                    <a:ext uri="{9D8B030D-6E8A-4147-A177-3AD203B41FA5}">
                      <a16:colId xmlns:a16="http://schemas.microsoft.com/office/drawing/2014/main" val="20000"/>
                    </a:ext>
                  </a:extLst>
                </a:gridCol>
                <a:gridCol w="684085">
                  <a:extLst>
                    <a:ext uri="{9D8B030D-6E8A-4147-A177-3AD203B41FA5}">
                      <a16:colId xmlns:a16="http://schemas.microsoft.com/office/drawing/2014/main" val="20001"/>
                    </a:ext>
                  </a:extLst>
                </a:gridCol>
                <a:gridCol w="788327">
                  <a:extLst>
                    <a:ext uri="{9D8B030D-6E8A-4147-A177-3AD203B41FA5}">
                      <a16:colId xmlns:a16="http://schemas.microsoft.com/office/drawing/2014/main" val="20002"/>
                    </a:ext>
                  </a:extLst>
                </a:gridCol>
                <a:gridCol w="788327">
                  <a:extLst>
                    <a:ext uri="{9D8B030D-6E8A-4147-A177-3AD203B41FA5}">
                      <a16:colId xmlns:a16="http://schemas.microsoft.com/office/drawing/2014/main" val="20003"/>
                    </a:ext>
                  </a:extLst>
                </a:gridCol>
                <a:gridCol w="781812">
                  <a:extLst>
                    <a:ext uri="{9D8B030D-6E8A-4147-A177-3AD203B41FA5}">
                      <a16:colId xmlns:a16="http://schemas.microsoft.com/office/drawing/2014/main" val="20004"/>
                    </a:ext>
                  </a:extLst>
                </a:gridCol>
                <a:gridCol w="781812">
                  <a:extLst>
                    <a:ext uri="{9D8B030D-6E8A-4147-A177-3AD203B41FA5}">
                      <a16:colId xmlns:a16="http://schemas.microsoft.com/office/drawing/2014/main" val="20005"/>
                    </a:ext>
                  </a:extLst>
                </a:gridCol>
                <a:gridCol w="788327">
                  <a:extLst>
                    <a:ext uri="{9D8B030D-6E8A-4147-A177-3AD203B41FA5}">
                      <a16:colId xmlns:a16="http://schemas.microsoft.com/office/drawing/2014/main" val="20006"/>
                    </a:ext>
                  </a:extLst>
                </a:gridCol>
                <a:gridCol w="788327">
                  <a:extLst>
                    <a:ext uri="{9D8B030D-6E8A-4147-A177-3AD203B41FA5}">
                      <a16:colId xmlns:a16="http://schemas.microsoft.com/office/drawing/2014/main" val="20007"/>
                    </a:ext>
                  </a:extLst>
                </a:gridCol>
                <a:gridCol w="794842">
                  <a:extLst>
                    <a:ext uri="{9D8B030D-6E8A-4147-A177-3AD203B41FA5}">
                      <a16:colId xmlns:a16="http://schemas.microsoft.com/office/drawing/2014/main" val="20008"/>
                    </a:ext>
                  </a:extLst>
                </a:gridCol>
                <a:gridCol w="794842">
                  <a:extLst>
                    <a:ext uri="{9D8B030D-6E8A-4147-A177-3AD203B41FA5}">
                      <a16:colId xmlns:a16="http://schemas.microsoft.com/office/drawing/2014/main" val="20009"/>
                    </a:ext>
                  </a:extLst>
                </a:gridCol>
                <a:gridCol w="790498">
                  <a:extLst>
                    <a:ext uri="{9D8B030D-6E8A-4147-A177-3AD203B41FA5}">
                      <a16:colId xmlns:a16="http://schemas.microsoft.com/office/drawing/2014/main" val="20010"/>
                    </a:ext>
                  </a:extLst>
                </a:gridCol>
                <a:gridCol w="764438">
                  <a:extLst>
                    <a:ext uri="{9D8B030D-6E8A-4147-A177-3AD203B41FA5}">
                      <a16:colId xmlns:a16="http://schemas.microsoft.com/office/drawing/2014/main" val="20011"/>
                    </a:ext>
                  </a:extLst>
                </a:gridCol>
              </a:tblGrid>
              <a:tr h="214462">
                <a:tc rowSpan="4">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pitchFamily="18" charset="0"/>
                          <a:ea typeface="宋体" panose="02010600030101010101" pitchFamily="2" charset="-122"/>
                        </a:rPr>
                        <a:t>上学年初专任教师数</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pitchFamily="18" charset="0"/>
                          <a:ea typeface="宋体" panose="02010600030101010101" pitchFamily="2" charset="-122"/>
                        </a:rPr>
                        <a:t>增加教师数</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446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招聘</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调入</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校内变动</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630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应届毕业生</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外校</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学段调整</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29630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师范生</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3"/>
                  </a:ext>
                </a:extLst>
              </a:tr>
              <a:tr h="214462">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学前教育</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5"/>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06"/>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小学</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07"/>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08"/>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初中</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09"/>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0"/>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1"/>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2"/>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特殊教育学校</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3"/>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4"/>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中等职业学校</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5"/>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6"/>
                  </a:ext>
                </a:extLst>
              </a:tr>
              <a:tr h="21446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高等教育学校</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a:noFill/>
                    </a:lnB>
                  </a:tcPr>
                </a:tc>
                <a:extLst>
                  <a:ext uri="{0D108BD9-81ED-4DB2-BD59-A6C34878D82A}">
                    <a16:rowId xmlns:a16="http://schemas.microsoft.com/office/drawing/2014/main" val="10017"/>
                  </a:ext>
                </a:extLst>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（六十三）专任教师变动情况</a:t>
            </a:r>
          </a:p>
        </p:txBody>
      </p:sp>
      <p:sp>
        <p:nvSpPr>
          <p:cNvPr id="4" name="矩形 3"/>
          <p:cNvSpPr/>
          <p:nvPr/>
        </p:nvSpPr>
        <p:spPr>
          <a:xfrm>
            <a:off x="660400" y="5544311"/>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3100" y="1660484"/>
            <a:ext cx="10858500" cy="1022563"/>
            <a:chOff x="660401" y="1172660"/>
            <a:chExt cx="10858500" cy="1136208"/>
          </a:xfrm>
        </p:grpSpPr>
        <p:grpSp>
          <p:nvGrpSpPr>
            <p:cNvPr id="8" name="组合 7"/>
            <p:cNvGrpSpPr/>
            <p:nvPr/>
          </p:nvGrpSpPr>
          <p:grpSpPr>
            <a:xfrm>
              <a:off x="660401" y="1413361"/>
              <a:ext cx="10858500" cy="89550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76771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招聘是指教育行政部门或学校按照公开招聘流程，并签订一年以上聘用合同的专任教师</a:t>
                </a:r>
              </a:p>
            </p:txBody>
          </p:sp>
        </p:grpSp>
        <p:sp>
          <p:nvSpPr>
            <p:cNvPr id="10" name="矩形 9"/>
            <p:cNvSpPr/>
            <p:nvPr/>
          </p:nvSpPr>
          <p:spPr>
            <a:xfrm flipH="1">
              <a:off x="5358756" y="1172660"/>
              <a:ext cx="533399" cy="18477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extLst>
              <p:ext uri="{D42A27DB-BD31-4B8C-83A1-F6EECF244321}">
                <p14:modId xmlns:p14="http://schemas.microsoft.com/office/powerpoint/2010/main" val="1045314038"/>
              </p:ext>
            </p:extLst>
          </p:nvPr>
        </p:nvGraphicFramePr>
        <p:xfrm>
          <a:off x="674690" y="5859463"/>
          <a:ext cx="10858498" cy="755650"/>
        </p:xfrm>
        <a:graphic>
          <a:graphicData uri="http://schemas.openxmlformats.org/drawingml/2006/table">
            <a:tbl>
              <a:tblPr firstRow="1" firstCol="1" bandRow="1"/>
              <a:tblGrid>
                <a:gridCol w="1177061">
                  <a:extLst>
                    <a:ext uri="{9D8B030D-6E8A-4147-A177-3AD203B41FA5}">
                      <a16:colId xmlns:a16="http://schemas.microsoft.com/office/drawing/2014/main" val="20000"/>
                    </a:ext>
                  </a:extLst>
                </a:gridCol>
                <a:gridCol w="1177061">
                  <a:extLst>
                    <a:ext uri="{9D8B030D-6E8A-4147-A177-3AD203B41FA5}">
                      <a16:colId xmlns:a16="http://schemas.microsoft.com/office/drawing/2014/main" val="20001"/>
                    </a:ext>
                  </a:extLst>
                </a:gridCol>
                <a:gridCol w="1177061">
                  <a:extLst>
                    <a:ext uri="{9D8B030D-6E8A-4147-A177-3AD203B41FA5}">
                      <a16:colId xmlns:a16="http://schemas.microsoft.com/office/drawing/2014/main" val="20002"/>
                    </a:ext>
                  </a:extLst>
                </a:gridCol>
                <a:gridCol w="1172718">
                  <a:extLst>
                    <a:ext uri="{9D8B030D-6E8A-4147-A177-3AD203B41FA5}">
                      <a16:colId xmlns:a16="http://schemas.microsoft.com/office/drawing/2014/main" val="20003"/>
                    </a:ext>
                  </a:extLst>
                </a:gridCol>
                <a:gridCol w="1172718">
                  <a:extLst>
                    <a:ext uri="{9D8B030D-6E8A-4147-A177-3AD203B41FA5}">
                      <a16:colId xmlns:a16="http://schemas.microsoft.com/office/drawing/2014/main" val="20004"/>
                    </a:ext>
                  </a:extLst>
                </a:gridCol>
                <a:gridCol w="1177061">
                  <a:extLst>
                    <a:ext uri="{9D8B030D-6E8A-4147-A177-3AD203B41FA5}">
                      <a16:colId xmlns:a16="http://schemas.microsoft.com/office/drawing/2014/main" val="20005"/>
                    </a:ext>
                  </a:extLst>
                </a:gridCol>
                <a:gridCol w="1177061">
                  <a:extLst>
                    <a:ext uri="{9D8B030D-6E8A-4147-A177-3AD203B41FA5}">
                      <a16:colId xmlns:a16="http://schemas.microsoft.com/office/drawing/2014/main" val="20006"/>
                    </a:ext>
                  </a:extLst>
                </a:gridCol>
                <a:gridCol w="1177061">
                  <a:extLst>
                    <a:ext uri="{9D8B030D-6E8A-4147-A177-3AD203B41FA5}">
                      <a16:colId xmlns:a16="http://schemas.microsoft.com/office/drawing/2014/main" val="20007"/>
                    </a:ext>
                  </a:extLst>
                </a:gridCol>
                <a:gridCol w="1450696">
                  <a:extLst>
                    <a:ext uri="{9D8B030D-6E8A-4147-A177-3AD203B41FA5}">
                      <a16:colId xmlns:a16="http://schemas.microsoft.com/office/drawing/2014/main" val="20008"/>
                    </a:ext>
                  </a:extLst>
                </a:gridCol>
              </a:tblGrid>
              <a:tr h="179705">
                <a:tc rowSpan="3">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减少教师数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本学年初专任</a:t>
                      </a:r>
                      <a:endParaRPr lang="zh-CN" sz="1050" kern="100">
                        <a:effectLst/>
                        <a:latin typeface="Times New Roman" panose="02020603050405020304" pitchFamily="18" charset="0"/>
                        <a:ea typeface="宋体" panose="02010600030101010101" pitchFamily="2" charset="-122"/>
                      </a:endParaRPr>
                    </a:p>
                    <a:p>
                      <a:pPr algn="ctr">
                        <a:spcAft>
                          <a:spcPts val="0"/>
                        </a:spcAft>
                      </a:pPr>
                      <a:r>
                        <a:rPr lang="zh-CN" sz="900" kern="100">
                          <a:effectLst/>
                          <a:latin typeface="Times New Roman" panose="02020603050405020304" pitchFamily="18" charset="0"/>
                          <a:ea typeface="宋体" panose="02010600030101010101" pitchFamily="2" charset="-122"/>
                        </a:rPr>
                        <a:t>教师数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8120">
                <a:tc vMerge="1">
                  <a:txBody>
                    <a:bodyPr/>
                    <a:lstStyle/>
                    <a:p>
                      <a:endParaRPr lang="zh-CN"/>
                    </a:p>
                  </a:txBody>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退休</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死亡</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调出</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辞职</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校内变动</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19812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学段调整</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179705">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17</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18</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pSp>
        <p:nvGrpSpPr>
          <p:cNvPr id="14" name="组合 13"/>
          <p:cNvGrpSpPr/>
          <p:nvPr/>
        </p:nvGrpSpPr>
        <p:grpSpPr>
          <a:xfrm>
            <a:off x="673100" y="1596981"/>
            <a:ext cx="10916920" cy="1523044"/>
            <a:chOff x="660401" y="-1172602"/>
            <a:chExt cx="10916920" cy="1264118"/>
          </a:xfrm>
        </p:grpSpPr>
        <p:grpSp>
          <p:nvGrpSpPr>
            <p:cNvPr id="15" name="组合 14"/>
            <p:cNvGrpSpPr/>
            <p:nvPr/>
          </p:nvGrpSpPr>
          <p:grpSpPr>
            <a:xfrm>
              <a:off x="660401" y="-898629"/>
              <a:ext cx="10916920" cy="990145"/>
              <a:chOff x="660401" y="-3646427"/>
              <a:chExt cx="10916920" cy="1693546"/>
            </a:xfrm>
          </p:grpSpPr>
          <p:sp>
            <p:nvSpPr>
              <p:cNvPr id="17" name="矩形 16"/>
              <p:cNvSpPr/>
              <p:nvPr/>
            </p:nvSpPr>
            <p:spPr>
              <a:xfrm>
                <a:off x="660401" y="-3484559"/>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718821" y="-3646427"/>
                <a:ext cx="10858500" cy="162209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增加教师中“校内变动”是指校内具有教师资格的非专任教师调整为专任教师；减少教师中“校内变动”是指校内专任教师调整为非专任教师。还包括同一所学校内不同学段之间专任教师的调整，如：九年一贯制学校的小学段和初中段之间的调整；高等教育学校中承担高等教育的专任教师和附设中职班专任教师之间的调整</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6" name="矩形 15"/>
            <p:cNvSpPr/>
            <p:nvPr/>
          </p:nvSpPr>
          <p:spPr>
            <a:xfrm flipH="1">
              <a:off x="9283701" y="-1172602"/>
              <a:ext cx="533400" cy="25212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4"/>
                                        </p:tgtEl>
                                      </p:cBhvr>
                                    </p:animEffect>
                                    <p:set>
                                      <p:cBhvr>
                                        <p:cTn id="22" dur="1" fill="hold">
                                          <p:stCondLst>
                                            <p:cond delay="24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60400" y="1130299"/>
          <a:ext cx="10858500" cy="3934464"/>
        </p:xfrm>
        <a:graphic>
          <a:graphicData uri="http://schemas.openxmlformats.org/drawingml/2006/table">
            <a:tbl>
              <a:tblPr firstRow="1" firstCol="1" bandRow="1"/>
              <a:tblGrid>
                <a:gridCol w="2955684">
                  <a:extLst>
                    <a:ext uri="{9D8B030D-6E8A-4147-A177-3AD203B41FA5}">
                      <a16:colId xmlns:a16="http://schemas.microsoft.com/office/drawing/2014/main" val="20000"/>
                    </a:ext>
                  </a:extLst>
                </a:gridCol>
                <a:gridCol w="2655989">
                  <a:extLst>
                    <a:ext uri="{9D8B030D-6E8A-4147-A177-3AD203B41FA5}">
                      <a16:colId xmlns:a16="http://schemas.microsoft.com/office/drawing/2014/main" val="20001"/>
                    </a:ext>
                  </a:extLst>
                </a:gridCol>
                <a:gridCol w="1057618">
                  <a:extLst>
                    <a:ext uri="{9D8B030D-6E8A-4147-A177-3AD203B41FA5}">
                      <a16:colId xmlns:a16="http://schemas.microsoft.com/office/drawing/2014/main" val="20002"/>
                    </a:ext>
                  </a:extLst>
                </a:gridCol>
                <a:gridCol w="1057618">
                  <a:extLst>
                    <a:ext uri="{9D8B030D-6E8A-4147-A177-3AD203B41FA5}">
                      <a16:colId xmlns:a16="http://schemas.microsoft.com/office/drawing/2014/main" val="20003"/>
                    </a:ext>
                  </a:extLst>
                </a:gridCol>
                <a:gridCol w="2252053">
                  <a:extLst>
                    <a:ext uri="{9D8B030D-6E8A-4147-A177-3AD203B41FA5}">
                      <a16:colId xmlns:a16="http://schemas.microsoft.com/office/drawing/2014/main" val="20004"/>
                    </a:ext>
                  </a:extLst>
                </a:gridCol>
                <a:gridCol w="879538">
                  <a:extLst>
                    <a:ext uri="{9D8B030D-6E8A-4147-A177-3AD203B41FA5}">
                      <a16:colId xmlns:a16="http://schemas.microsoft.com/office/drawing/2014/main" val="20005"/>
                    </a:ext>
                  </a:extLst>
                </a:gridCol>
              </a:tblGrid>
              <a:tr h="376704">
                <a:tc grid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接受过专业教育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480">
                <a:tc grid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6480">
                <a:tc gridSpan="2">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96480">
                <a:tc gridSpan="2">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96480">
                <a:tc rowSpan="5">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按专业技术职务分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正高级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副高级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初级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未定职级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96480">
                <a:tc rowSpan="4">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按学历分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96480">
                <a:tc vMerge="1">
                  <a:txBody>
                    <a:bodyPr/>
                    <a:lstStyle/>
                    <a:p>
                      <a:endParaRPr lang="zh-CN"/>
                    </a:p>
                  </a:txBody>
                  <a:tcPr/>
                </a:tc>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96480">
                <a:tc vMerge="1">
                  <a:txBody>
                    <a:bodyPr/>
                    <a:lstStyle/>
                    <a:p>
                      <a:endParaRPr lang="zh-CN"/>
                    </a:p>
                  </a:txBody>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专科以下</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（六十四）心理咨询工作人员（心理健康教育教师）情况</a:t>
            </a:r>
          </a:p>
        </p:txBody>
      </p:sp>
      <p:sp>
        <p:nvSpPr>
          <p:cNvPr id="3" name="矩形 2"/>
          <p:cNvSpPr/>
          <p:nvPr/>
        </p:nvSpPr>
        <p:spPr>
          <a:xfrm>
            <a:off x="425375" y="5128464"/>
            <a:ext cx="877163" cy="355225"/>
          </a:xfrm>
          <a:prstGeom prst="rect">
            <a:avLst/>
          </a:prstGeom>
        </p:spPr>
        <p:txBody>
          <a:bodyPr wrap="none">
            <a:spAutoFit/>
          </a:bodyPr>
          <a:lstStyle/>
          <a:p>
            <a:pPr indent="228600" algn="just">
              <a:lnSpc>
                <a:spcPts val="2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7" name="组合 6"/>
          <p:cNvGrpSpPr/>
          <p:nvPr/>
        </p:nvGrpSpPr>
        <p:grpSpPr>
          <a:xfrm>
            <a:off x="673100" y="1130299"/>
            <a:ext cx="10858500" cy="1181266"/>
            <a:chOff x="660401" y="996319"/>
            <a:chExt cx="10858500" cy="1312549"/>
          </a:xfrm>
        </p:grpSpPr>
        <p:grpSp>
          <p:nvGrpSpPr>
            <p:cNvPr id="8" name="组合 7"/>
            <p:cNvGrpSpPr/>
            <p:nvPr/>
          </p:nvGrpSpPr>
          <p:grpSpPr>
            <a:xfrm>
              <a:off x="660401" y="1413361"/>
              <a:ext cx="10858500" cy="89550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76771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接受过专业教育是指心理学专业毕业或者具有心理咨询师职业资格或者接受过心理学专业培训的心理咨询工作人员</a:t>
                </a:r>
              </a:p>
            </p:txBody>
          </p:sp>
        </p:grpSp>
        <p:sp>
          <p:nvSpPr>
            <p:cNvPr id="10" name="矩形 9"/>
            <p:cNvSpPr/>
            <p:nvPr/>
          </p:nvSpPr>
          <p:spPr>
            <a:xfrm flipH="1">
              <a:off x="10659422" y="996319"/>
              <a:ext cx="786449" cy="3989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660400" y="5774825"/>
          <a:ext cx="10858501" cy="647700"/>
        </p:xfrm>
        <a:graphic>
          <a:graphicData uri="http://schemas.openxmlformats.org/drawingml/2006/table">
            <a:tbl>
              <a:tblPr firstRow="1" firstCol="1" bandRow="1"/>
              <a:tblGrid>
                <a:gridCol w="2747201">
                  <a:extLst>
                    <a:ext uri="{9D8B030D-6E8A-4147-A177-3AD203B41FA5}">
                      <a16:colId xmlns:a16="http://schemas.microsoft.com/office/drawing/2014/main" val="20000"/>
                    </a:ext>
                  </a:extLst>
                </a:gridCol>
                <a:gridCol w="2705938">
                  <a:extLst>
                    <a:ext uri="{9D8B030D-6E8A-4147-A177-3AD203B41FA5}">
                      <a16:colId xmlns:a16="http://schemas.microsoft.com/office/drawing/2014/main" val="20001"/>
                    </a:ext>
                  </a:extLst>
                </a:gridCol>
                <a:gridCol w="2703767">
                  <a:extLst>
                    <a:ext uri="{9D8B030D-6E8A-4147-A177-3AD203B41FA5}">
                      <a16:colId xmlns:a16="http://schemas.microsoft.com/office/drawing/2014/main" val="20002"/>
                    </a:ext>
                  </a:extLst>
                </a:gridCol>
                <a:gridCol w="2701595">
                  <a:extLst>
                    <a:ext uri="{9D8B030D-6E8A-4147-A177-3AD203B41FA5}">
                      <a16:colId xmlns:a16="http://schemas.microsoft.com/office/drawing/2014/main" val="20003"/>
                    </a:ext>
                  </a:extLst>
                </a:gridCol>
              </a:tblGrid>
              <a:tr h="215900">
                <a:tc gridSpan="4">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按工作年限分</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r>
                        <a:rPr lang="zh-CN" sz="900" kern="0">
                          <a:effectLst/>
                          <a:latin typeface="Times New Roman" panose="02020603050405020304" pitchFamily="18" charset="0"/>
                          <a:ea typeface="宋体" panose="02010600030101010101" pitchFamily="2" charset="-122"/>
                          <a:cs typeface="宋体" panose="02010600030101010101" pitchFamily="2" charset="-122"/>
                        </a:rPr>
                        <a:t>年以下</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5-10</a:t>
                      </a:r>
                      <a:r>
                        <a:rPr lang="zh-CN" sz="900" kern="0">
                          <a:effectLst/>
                          <a:latin typeface="Times New Roman" panose="02020603050405020304" pitchFamily="18" charset="0"/>
                          <a:ea typeface="宋体" panose="02010600030101010101" pitchFamily="2" charset="-122"/>
                          <a:cs typeface="宋体" panose="02010600030101010101" pitchFamily="2" charset="-122"/>
                        </a:rPr>
                        <a:t>年</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11-20</a:t>
                      </a:r>
                      <a:r>
                        <a:rPr lang="zh-CN" sz="900" kern="0">
                          <a:effectLst/>
                          <a:latin typeface="Times New Roman" panose="02020603050405020304" pitchFamily="18" charset="0"/>
                          <a:ea typeface="宋体" panose="02010600030101010101" pitchFamily="2" charset="-122"/>
                          <a:cs typeface="宋体" panose="02010600030101010101" pitchFamily="2" charset="-122"/>
                        </a:rPr>
                        <a:t>年</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pitchFamily="18" charset="0"/>
                          <a:ea typeface="宋体" panose="02010600030101010101" pitchFamily="2" charset="-122"/>
                          <a:cs typeface="宋体" panose="02010600030101010101" pitchFamily="2" charset="-122"/>
                        </a:rPr>
                        <a:t>年以上</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3" name="组合 12"/>
          <p:cNvGrpSpPr/>
          <p:nvPr/>
        </p:nvGrpSpPr>
        <p:grpSpPr>
          <a:xfrm>
            <a:off x="653696" y="5727699"/>
            <a:ext cx="10858500" cy="770325"/>
            <a:chOff x="1107252" y="1121404"/>
            <a:chExt cx="10858500" cy="855938"/>
          </a:xfrm>
        </p:grpSpPr>
        <p:grpSp>
          <p:nvGrpSpPr>
            <p:cNvPr id="14" name="组合 13"/>
            <p:cNvGrpSpPr/>
            <p:nvPr/>
          </p:nvGrpSpPr>
          <p:grpSpPr>
            <a:xfrm>
              <a:off x="1107252" y="1417960"/>
              <a:ext cx="10858500" cy="559382"/>
              <a:chOff x="1107252" y="315871"/>
              <a:chExt cx="10858500" cy="956768"/>
            </a:xfrm>
          </p:grpSpPr>
          <p:sp>
            <p:nvSpPr>
              <p:cNvPr id="16" name="矩形 15"/>
              <p:cNvSpPr/>
              <p:nvPr/>
            </p:nvSpPr>
            <p:spPr>
              <a:xfrm>
                <a:off x="1107252" y="361932"/>
                <a:ext cx="10858500" cy="91070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1113956" y="315871"/>
                <a:ext cx="10722611" cy="767718"/>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按工作年限分是指专职从事心理咨询工作的年限</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5" name="矩形 14"/>
            <p:cNvSpPr/>
            <p:nvPr/>
          </p:nvSpPr>
          <p:spPr>
            <a:xfrm flipH="1">
              <a:off x="6162680" y="1121404"/>
              <a:ext cx="786449" cy="32823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a:extLst>
              <a:ext uri="{FF2B5EF4-FFF2-40B4-BE49-F238E27FC236}">
                <a16:creationId xmlns:a16="http://schemas.microsoft.com/office/drawing/2014/main" id="{8FD88EC1-8F15-4326-A22F-45C505E3A771}"/>
              </a:ext>
            </a:extLst>
          </p:cNvPr>
          <p:cNvGraphicFramePr>
            <a:graphicFrameLocks noGrp="1"/>
          </p:cNvGraphicFramePr>
          <p:nvPr>
            <p:extLst>
              <p:ext uri="{D42A27DB-BD31-4B8C-83A1-F6EECF244321}">
                <p14:modId xmlns:p14="http://schemas.microsoft.com/office/powerpoint/2010/main" val="3820649451"/>
              </p:ext>
            </p:extLst>
          </p:nvPr>
        </p:nvGraphicFramePr>
        <p:xfrm>
          <a:off x="663797" y="1209961"/>
          <a:ext cx="10747912" cy="3839697"/>
        </p:xfrm>
        <a:graphic>
          <a:graphicData uri="http://schemas.openxmlformats.org/drawingml/2006/table">
            <a:tbl>
              <a:tblPr firstRow="1" firstCol="1" bandRow="1"/>
              <a:tblGrid>
                <a:gridCol w="1343489">
                  <a:extLst>
                    <a:ext uri="{9D8B030D-6E8A-4147-A177-3AD203B41FA5}">
                      <a16:colId xmlns:a16="http://schemas.microsoft.com/office/drawing/2014/main" val="1417787561"/>
                    </a:ext>
                  </a:extLst>
                </a:gridCol>
                <a:gridCol w="1343489">
                  <a:extLst>
                    <a:ext uri="{9D8B030D-6E8A-4147-A177-3AD203B41FA5}">
                      <a16:colId xmlns:a16="http://schemas.microsoft.com/office/drawing/2014/main" val="2273811208"/>
                    </a:ext>
                  </a:extLst>
                </a:gridCol>
                <a:gridCol w="1343489">
                  <a:extLst>
                    <a:ext uri="{9D8B030D-6E8A-4147-A177-3AD203B41FA5}">
                      <a16:colId xmlns:a16="http://schemas.microsoft.com/office/drawing/2014/main" val="2590229323"/>
                    </a:ext>
                  </a:extLst>
                </a:gridCol>
                <a:gridCol w="1343489">
                  <a:extLst>
                    <a:ext uri="{9D8B030D-6E8A-4147-A177-3AD203B41FA5}">
                      <a16:colId xmlns:a16="http://schemas.microsoft.com/office/drawing/2014/main" val="2700994623"/>
                    </a:ext>
                  </a:extLst>
                </a:gridCol>
                <a:gridCol w="1343489">
                  <a:extLst>
                    <a:ext uri="{9D8B030D-6E8A-4147-A177-3AD203B41FA5}">
                      <a16:colId xmlns:a16="http://schemas.microsoft.com/office/drawing/2014/main" val="1871231504"/>
                    </a:ext>
                  </a:extLst>
                </a:gridCol>
                <a:gridCol w="1343489">
                  <a:extLst>
                    <a:ext uri="{9D8B030D-6E8A-4147-A177-3AD203B41FA5}">
                      <a16:colId xmlns:a16="http://schemas.microsoft.com/office/drawing/2014/main" val="2737873620"/>
                    </a:ext>
                  </a:extLst>
                </a:gridCol>
                <a:gridCol w="1343489">
                  <a:extLst>
                    <a:ext uri="{9D8B030D-6E8A-4147-A177-3AD203B41FA5}">
                      <a16:colId xmlns:a16="http://schemas.microsoft.com/office/drawing/2014/main" val="3083258569"/>
                    </a:ext>
                  </a:extLst>
                </a:gridCol>
                <a:gridCol w="1343489">
                  <a:extLst>
                    <a:ext uri="{9D8B030D-6E8A-4147-A177-3AD203B41FA5}">
                      <a16:colId xmlns:a16="http://schemas.microsoft.com/office/drawing/2014/main" val="867275911"/>
                    </a:ext>
                  </a:extLst>
                </a:gridCol>
              </a:tblGrid>
              <a:tr h="790414">
                <a:tc grid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合计</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人事关系在本校</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30-34</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35-39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15705696"/>
                  </a:ext>
                </a:extLst>
              </a:tr>
              <a:tr h="218201">
                <a:tc grid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5413766"/>
                  </a:ext>
                </a:extLst>
              </a:tr>
              <a:tr h="218201">
                <a:tc gridSpan="2">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70484105"/>
                  </a:ext>
                </a:extLst>
              </a:tr>
              <a:tr h="243401">
                <a:tc gridSpan="2">
                  <a:txBody>
                    <a:bodyPr/>
                    <a:lstStyle/>
                    <a:p>
                      <a:pPr indent="1143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3665813968"/>
                  </a:ext>
                </a:extLst>
              </a:tr>
              <a:tr h="246432">
                <a:tc rowSpan="3">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按专业技术职务分</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正高级</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743468059"/>
                  </a:ext>
                </a:extLst>
              </a:tr>
              <a:tr h="246432">
                <a:tc vMerge="1">
                  <a:txBody>
                    <a:bodyPr/>
                    <a:lstStyle/>
                    <a:p>
                      <a:endParaRPr lang="zh-CN" altLang="en-US"/>
                    </a:p>
                  </a:txBody>
                  <a:tcPr/>
                </a:tc>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2361960789"/>
                  </a:ext>
                </a:extLst>
              </a:tr>
              <a:tr h="300970">
                <a:tc vMerge="1">
                  <a:txBody>
                    <a:bodyPr/>
                    <a:lstStyle/>
                    <a:p>
                      <a:endParaRPr lang="zh-CN" altLang="en-US"/>
                    </a:p>
                  </a:txBody>
                  <a:tcPr/>
                </a:tc>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中级</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95703471"/>
                  </a:ext>
                </a:extLst>
              </a:tr>
              <a:tr h="248453">
                <a:tc rowSpan="6">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按指导关系分</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博士生导师</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250728733"/>
                  </a:ext>
                </a:extLst>
              </a:tr>
              <a:tr h="281781">
                <a:tc vMerge="1">
                  <a:txBody>
                    <a:bodyPr/>
                    <a:lstStyle/>
                    <a:p>
                      <a:endParaRPr lang="zh-CN" altLang="en-US"/>
                    </a:p>
                  </a:txBody>
                  <a:tcPr/>
                </a:tc>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2862645964"/>
                  </a:ext>
                </a:extLst>
              </a:tr>
              <a:tr h="316120">
                <a:tc vMerge="1">
                  <a:txBody>
                    <a:bodyPr/>
                    <a:lstStyle/>
                    <a:p>
                      <a:endParaRPr lang="zh-CN" altLang="en-US"/>
                    </a:p>
                  </a:txBody>
                  <a:tcPr/>
                </a:tc>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硕士生导师</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3508069129"/>
                  </a:ext>
                </a:extLst>
              </a:tr>
              <a:tr h="292890">
                <a:tc vMerge="1">
                  <a:txBody>
                    <a:bodyPr/>
                    <a:lstStyle/>
                    <a:p>
                      <a:endParaRPr lang="zh-CN" altLang="en-US"/>
                    </a:p>
                  </a:txBody>
                  <a:tcPr/>
                </a:tc>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535381172"/>
                  </a:ext>
                </a:extLst>
              </a:tr>
              <a:tr h="218201">
                <a:tc vMerge="1">
                  <a:txBody>
                    <a:bodyPr/>
                    <a:lstStyle/>
                    <a:p>
                      <a:endParaRPr lang="zh-CN" altLang="en-US"/>
                    </a:p>
                  </a:txBody>
                  <a:tcPr/>
                </a:tc>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博士生、硕士生导师</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3204993351"/>
                  </a:ext>
                </a:extLst>
              </a:tr>
              <a:tr h="218201">
                <a:tc vMerge="1">
                  <a:txBody>
                    <a:bodyPr/>
                    <a:lstStyle/>
                    <a:p>
                      <a:endParaRPr lang="zh-CN" altLang="en-US"/>
                    </a:p>
                  </a:txBody>
                  <a:tcPr/>
                </a:tc>
                <a:tc>
                  <a:txBody>
                    <a:bodyPr/>
                    <a:lstStyle/>
                    <a:p>
                      <a:pPr indent="228600" algn="just">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0538883"/>
                  </a:ext>
                </a:extLst>
              </a:tr>
            </a:tbl>
          </a:graphicData>
        </a:graphic>
      </p:graphicFrame>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（六十五）研究生指导教师情况</a:t>
            </a:r>
          </a:p>
        </p:txBody>
      </p:sp>
      <p:sp>
        <p:nvSpPr>
          <p:cNvPr id="3" name="矩形 2"/>
          <p:cNvSpPr/>
          <p:nvPr/>
        </p:nvSpPr>
        <p:spPr>
          <a:xfrm>
            <a:off x="663797" y="5162943"/>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6" name="表格 5"/>
          <p:cNvGraphicFramePr>
            <a:graphicFrameLocks noGrp="1"/>
          </p:cNvGraphicFramePr>
          <p:nvPr/>
        </p:nvGraphicFramePr>
        <p:xfrm>
          <a:off x="681068" y="5645561"/>
          <a:ext cx="10852120" cy="736190"/>
        </p:xfrm>
        <a:graphic>
          <a:graphicData uri="http://schemas.openxmlformats.org/drawingml/2006/table">
            <a:tbl>
              <a:tblPr firstRow="1" firstCol="1" bandRow="1"/>
              <a:tblGrid>
                <a:gridCol w="1810133">
                  <a:extLst>
                    <a:ext uri="{9D8B030D-6E8A-4147-A177-3AD203B41FA5}">
                      <a16:colId xmlns:a16="http://schemas.microsoft.com/office/drawing/2014/main" val="20000"/>
                    </a:ext>
                  </a:extLst>
                </a:gridCol>
                <a:gridCol w="1810133">
                  <a:extLst>
                    <a:ext uri="{9D8B030D-6E8A-4147-A177-3AD203B41FA5}">
                      <a16:colId xmlns:a16="http://schemas.microsoft.com/office/drawing/2014/main" val="20001"/>
                    </a:ext>
                  </a:extLst>
                </a:gridCol>
                <a:gridCol w="1810133">
                  <a:extLst>
                    <a:ext uri="{9D8B030D-6E8A-4147-A177-3AD203B41FA5}">
                      <a16:colId xmlns:a16="http://schemas.microsoft.com/office/drawing/2014/main" val="20002"/>
                    </a:ext>
                  </a:extLst>
                </a:gridCol>
                <a:gridCol w="1807964">
                  <a:extLst>
                    <a:ext uri="{9D8B030D-6E8A-4147-A177-3AD203B41FA5}">
                      <a16:colId xmlns:a16="http://schemas.microsoft.com/office/drawing/2014/main" val="20003"/>
                    </a:ext>
                  </a:extLst>
                </a:gridCol>
                <a:gridCol w="1807964">
                  <a:extLst>
                    <a:ext uri="{9D8B030D-6E8A-4147-A177-3AD203B41FA5}">
                      <a16:colId xmlns:a16="http://schemas.microsoft.com/office/drawing/2014/main" val="20004"/>
                    </a:ext>
                  </a:extLst>
                </a:gridCol>
                <a:gridCol w="1805793">
                  <a:extLst>
                    <a:ext uri="{9D8B030D-6E8A-4147-A177-3AD203B41FA5}">
                      <a16:colId xmlns:a16="http://schemas.microsoft.com/office/drawing/2014/main" val="20005"/>
                    </a:ext>
                  </a:extLst>
                </a:gridCol>
              </a:tblGrid>
              <a:tr h="425610">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40-44</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45-49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50-54</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55-59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60-64</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65</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10580">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pSp>
        <p:nvGrpSpPr>
          <p:cNvPr id="2" name="组合 1"/>
          <p:cNvGrpSpPr/>
          <p:nvPr/>
        </p:nvGrpSpPr>
        <p:grpSpPr>
          <a:xfrm>
            <a:off x="652432" y="3500120"/>
            <a:ext cx="10858500" cy="2551619"/>
            <a:chOff x="673100" y="2729616"/>
            <a:chExt cx="10858500" cy="2551619"/>
          </a:xfrm>
        </p:grpSpPr>
        <p:grpSp>
          <p:nvGrpSpPr>
            <p:cNvPr id="7" name="组合 6"/>
            <p:cNvGrpSpPr/>
            <p:nvPr/>
          </p:nvGrpSpPr>
          <p:grpSpPr>
            <a:xfrm>
              <a:off x="673100" y="4105968"/>
              <a:ext cx="10858500" cy="1175267"/>
              <a:chOff x="660401" y="308005"/>
              <a:chExt cx="10858500" cy="2233586"/>
            </a:xfrm>
          </p:grpSpPr>
          <p:sp>
            <p:nvSpPr>
              <p:cNvPr id="11" name="矩形 10"/>
              <p:cNvSpPr/>
              <p:nvPr/>
            </p:nvSpPr>
            <p:spPr>
              <a:xfrm>
                <a:off x="660401" y="308005"/>
                <a:ext cx="10858500" cy="22335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217153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博士生导师数据来源教育部博士生导师信息采集系统。学校如对自动生成的博士生导师统计数据修正，需说明修正原因和依据。</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行</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07</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10</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来源教育部博士生导师信息采集系统。</a:t>
                </a:r>
              </a:p>
            </p:txBody>
          </p:sp>
        </p:grpSp>
        <p:sp>
          <p:nvSpPr>
            <p:cNvPr id="10" name="矩形 9"/>
            <p:cNvSpPr/>
            <p:nvPr/>
          </p:nvSpPr>
          <p:spPr>
            <a:xfrm flipH="1">
              <a:off x="2127080" y="2729616"/>
              <a:ext cx="786449" cy="2034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p:cNvSpPr/>
            <p:nvPr/>
          </p:nvSpPr>
          <p:spPr>
            <a:xfrm flipH="1">
              <a:off x="2127080" y="3783064"/>
              <a:ext cx="1236228" cy="26910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
                                        </p:tgtEl>
                                      </p:cBhvr>
                                    </p:animEffect>
                                    <p:set>
                                      <p:cBhvr>
                                        <p:cTn id="12" dur="1" fill="hold">
                                          <p:stCondLst>
                                            <p:cond delay="24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格 11"/>
          <p:cNvGraphicFramePr>
            <a:graphicFrameLocks noGrp="1"/>
          </p:cNvGraphicFramePr>
          <p:nvPr/>
        </p:nvGraphicFramePr>
        <p:xfrm>
          <a:off x="660026" y="1125538"/>
          <a:ext cx="10859248" cy="4382450"/>
        </p:xfrm>
        <a:graphic>
          <a:graphicData uri="http://schemas.openxmlformats.org/drawingml/2006/table">
            <a:tbl>
              <a:tblPr firstRow="1" firstCol="1" bandRow="1"/>
              <a:tblGrid>
                <a:gridCol w="1431754">
                  <a:extLst>
                    <a:ext uri="{9D8B030D-6E8A-4147-A177-3AD203B41FA5}">
                      <a16:colId xmlns:a16="http://schemas.microsoft.com/office/drawing/2014/main" val="20000"/>
                    </a:ext>
                  </a:extLst>
                </a:gridCol>
                <a:gridCol w="819862">
                  <a:extLst>
                    <a:ext uri="{9D8B030D-6E8A-4147-A177-3AD203B41FA5}">
                      <a16:colId xmlns:a16="http://schemas.microsoft.com/office/drawing/2014/main" val="20001"/>
                    </a:ext>
                  </a:extLst>
                </a:gridCol>
                <a:gridCol w="854242">
                  <a:extLst>
                    <a:ext uri="{9D8B030D-6E8A-4147-A177-3AD203B41FA5}">
                      <a16:colId xmlns:a16="http://schemas.microsoft.com/office/drawing/2014/main" val="20002"/>
                    </a:ext>
                  </a:extLst>
                </a:gridCol>
                <a:gridCol w="1735142">
                  <a:extLst>
                    <a:ext uri="{9D8B030D-6E8A-4147-A177-3AD203B41FA5}">
                      <a16:colId xmlns:a16="http://schemas.microsoft.com/office/drawing/2014/main" val="20003"/>
                    </a:ext>
                  </a:extLst>
                </a:gridCol>
                <a:gridCol w="988746">
                  <a:extLst>
                    <a:ext uri="{9D8B030D-6E8A-4147-A177-3AD203B41FA5}">
                      <a16:colId xmlns:a16="http://schemas.microsoft.com/office/drawing/2014/main" val="20004"/>
                    </a:ext>
                  </a:extLst>
                </a:gridCol>
                <a:gridCol w="988746">
                  <a:extLst>
                    <a:ext uri="{9D8B030D-6E8A-4147-A177-3AD203B41FA5}">
                      <a16:colId xmlns:a16="http://schemas.microsoft.com/office/drawing/2014/main" val="20005"/>
                    </a:ext>
                  </a:extLst>
                </a:gridCol>
                <a:gridCol w="988746">
                  <a:extLst>
                    <a:ext uri="{9D8B030D-6E8A-4147-A177-3AD203B41FA5}">
                      <a16:colId xmlns:a16="http://schemas.microsoft.com/office/drawing/2014/main" val="20006"/>
                    </a:ext>
                  </a:extLst>
                </a:gridCol>
                <a:gridCol w="988746">
                  <a:extLst>
                    <a:ext uri="{9D8B030D-6E8A-4147-A177-3AD203B41FA5}">
                      <a16:colId xmlns:a16="http://schemas.microsoft.com/office/drawing/2014/main" val="20007"/>
                    </a:ext>
                  </a:extLst>
                </a:gridCol>
                <a:gridCol w="782864">
                  <a:extLst>
                    <a:ext uri="{9D8B030D-6E8A-4147-A177-3AD203B41FA5}">
                      <a16:colId xmlns:a16="http://schemas.microsoft.com/office/drawing/2014/main" val="20008"/>
                    </a:ext>
                  </a:extLst>
                </a:gridCol>
                <a:gridCol w="577515">
                  <a:extLst>
                    <a:ext uri="{9D8B030D-6E8A-4147-A177-3AD203B41FA5}">
                      <a16:colId xmlns:a16="http://schemas.microsoft.com/office/drawing/2014/main" val="20009"/>
                    </a:ext>
                  </a:extLst>
                </a:gridCol>
                <a:gridCol w="702885">
                  <a:extLst>
                    <a:ext uri="{9D8B030D-6E8A-4147-A177-3AD203B41FA5}">
                      <a16:colId xmlns:a16="http://schemas.microsoft.com/office/drawing/2014/main" val="20010"/>
                    </a:ext>
                  </a:extLst>
                </a:gridCol>
              </a:tblGrid>
              <a:tr h="231768">
                <a:tc rowSpan="2"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本专科生专职辅导员</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42394">
                <a:tc gridSpan="2" vMerge="1">
                  <a:txBody>
                    <a:bodyPr/>
                    <a:lstStyle/>
                    <a:p>
                      <a:endParaRPr lang="zh-CN"/>
                    </a:p>
                  </a:txBody>
                  <a:tcPr/>
                </a:tc>
                <a:tc hMerge="1"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20-29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40-49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1768">
                <a:tc grid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1768">
                <a:tc gridSpan="2">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31768">
                <a:tc gridSpan="2">
                  <a:txBody>
                    <a:bodyPr/>
                    <a:lstStyle/>
                    <a:p>
                      <a:pPr indent="1143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4"/>
                  </a:ext>
                </a:extLst>
              </a:tr>
              <a:tr h="231768">
                <a:tc rowSpan="4">
                  <a:txBody>
                    <a:bodyPr/>
                    <a:lstStyle/>
                    <a:p>
                      <a:pPr marL="71755" marR="71755" algn="just">
                        <a:spcAft>
                          <a:spcPts val="0"/>
                        </a:spcAft>
                      </a:pPr>
                      <a:r>
                        <a:rPr lang="zh-CN" sz="900" kern="100" spc="-20">
                          <a:effectLst/>
                          <a:latin typeface="Times New Roman" panose="02020603050405020304" pitchFamily="18" charset="0"/>
                          <a:ea typeface="宋体" panose="02010600030101010101" pitchFamily="2" charset="-122"/>
                          <a:cs typeface="宋体" panose="02010600030101010101" pitchFamily="2" charset="-122"/>
                        </a:rPr>
                        <a:t>按行政职务分</a:t>
                      </a:r>
                      <a:endParaRPr lang="zh-CN" sz="1000" kern="100">
                        <a:effectLst/>
                        <a:latin typeface="Times New Roman" panose="02020603050405020304" pitchFamily="18"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正处级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5"/>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副处级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6"/>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正科级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7"/>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副科级以下</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8"/>
                  </a:ext>
                </a:extLst>
              </a:tr>
              <a:tr h="231768">
                <a:tc rowSpan="5">
                  <a:txBody>
                    <a:bodyPr/>
                    <a:lstStyle/>
                    <a:p>
                      <a:pPr marL="71755" marR="71755"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按专业技术职务分</a:t>
                      </a:r>
                      <a:endParaRPr lang="zh-CN" sz="1000" kern="100">
                        <a:effectLst/>
                        <a:latin typeface="Times New Roman" panose="02020603050405020304" pitchFamily="18"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正高级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09"/>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副高级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0"/>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1"/>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初级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2"/>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未定职级</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3"/>
                  </a:ext>
                </a:extLst>
              </a:tr>
              <a:tr h="231768">
                <a:tc rowSpan="4">
                  <a:txBody>
                    <a:bodyPr/>
                    <a:lstStyle/>
                    <a:p>
                      <a:pPr marL="71755" marR="71755"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按学历分</a:t>
                      </a:r>
                      <a:endParaRPr lang="zh-CN" sz="1000" kern="100">
                        <a:effectLst/>
                        <a:latin typeface="Times New Roman" panose="02020603050405020304" pitchFamily="18"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4"/>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5"/>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本科</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a:noFill/>
                    </a:lnB>
                  </a:tcPr>
                </a:tc>
                <a:extLst>
                  <a:ext uri="{0D108BD9-81ED-4DB2-BD59-A6C34878D82A}">
                    <a16:rowId xmlns:a16="http://schemas.microsoft.com/office/drawing/2014/main" val="10016"/>
                  </a:ext>
                </a:extLst>
              </a:tr>
              <a:tr h="231768">
                <a:tc vMerge="1">
                  <a:txBody>
                    <a:bodyPr/>
                    <a:lstStyle/>
                    <a:p>
                      <a:endParaRPr lang="zh-CN"/>
                    </a:p>
                  </a:txBody>
                  <a:tcPr/>
                </a:tc>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专科以下</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（六十六）专职辅导员分年龄、专业技术职务、学历情况</a:t>
            </a:r>
          </a:p>
        </p:txBody>
      </p:sp>
      <p:sp>
        <p:nvSpPr>
          <p:cNvPr id="3" name="矩形 2"/>
          <p:cNvSpPr/>
          <p:nvPr/>
        </p:nvSpPr>
        <p:spPr>
          <a:xfrm>
            <a:off x="660400" y="559644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4688" y="1273813"/>
            <a:ext cx="10858500" cy="1576791"/>
            <a:chOff x="660401" y="967214"/>
            <a:chExt cx="10858500" cy="1752030"/>
          </a:xfrm>
        </p:grpSpPr>
        <p:grpSp>
          <p:nvGrpSpPr>
            <p:cNvPr id="7" name="组合 6"/>
            <p:cNvGrpSpPr/>
            <p:nvPr/>
          </p:nvGrpSpPr>
          <p:grpSpPr>
            <a:xfrm>
              <a:off x="660401" y="1413361"/>
              <a:ext cx="10858500" cy="1305883"/>
              <a:chOff x="660401" y="308005"/>
              <a:chExt cx="10858500" cy="2233586"/>
            </a:xfrm>
          </p:grpSpPr>
          <p:sp>
            <p:nvSpPr>
              <p:cNvPr id="10" name="矩形 9"/>
              <p:cNvSpPr/>
              <p:nvPr/>
            </p:nvSpPr>
            <p:spPr>
              <a:xfrm>
                <a:off x="660401" y="308005"/>
                <a:ext cx="10858500" cy="22335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370052"/>
                <a:ext cx="10722611" cy="217153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专职辅导员是指按照</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普通高等学校辅导员队伍建设规定</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，学校聘用的在院（系）专职从事大学生日常思想政治教育工作的专职辅导员岗位人员，包括院（系）党委（党总支）副书记、学工组长、团委（团总支）书记等专职工作人员</a:t>
                </a:r>
              </a:p>
            </p:txBody>
          </p:sp>
        </p:grpSp>
        <p:sp>
          <p:nvSpPr>
            <p:cNvPr id="8" name="矩形 7"/>
            <p:cNvSpPr/>
            <p:nvPr/>
          </p:nvSpPr>
          <p:spPr>
            <a:xfrm flipH="1">
              <a:off x="6516043" y="967214"/>
              <a:ext cx="900757" cy="44614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74688" y="5858954"/>
          <a:ext cx="10858500" cy="822325"/>
        </p:xfrm>
        <a:graphic>
          <a:graphicData uri="http://schemas.openxmlformats.org/drawingml/2006/table">
            <a:tbl>
              <a:tblPr firstRow="1" firstCol="1" bandRow="1"/>
              <a:tblGrid>
                <a:gridCol w="1809026">
                  <a:extLst>
                    <a:ext uri="{9D8B030D-6E8A-4147-A177-3AD203B41FA5}">
                      <a16:colId xmlns:a16="http://schemas.microsoft.com/office/drawing/2014/main" val="20000"/>
                    </a:ext>
                  </a:extLst>
                </a:gridCol>
                <a:gridCol w="1811198">
                  <a:extLst>
                    <a:ext uri="{9D8B030D-6E8A-4147-A177-3AD203B41FA5}">
                      <a16:colId xmlns:a16="http://schemas.microsoft.com/office/drawing/2014/main" val="20001"/>
                    </a:ext>
                  </a:extLst>
                </a:gridCol>
                <a:gridCol w="1811198">
                  <a:extLst>
                    <a:ext uri="{9D8B030D-6E8A-4147-A177-3AD203B41FA5}">
                      <a16:colId xmlns:a16="http://schemas.microsoft.com/office/drawing/2014/main" val="20002"/>
                    </a:ext>
                  </a:extLst>
                </a:gridCol>
                <a:gridCol w="1809026">
                  <a:extLst>
                    <a:ext uri="{9D8B030D-6E8A-4147-A177-3AD203B41FA5}">
                      <a16:colId xmlns:a16="http://schemas.microsoft.com/office/drawing/2014/main" val="20003"/>
                    </a:ext>
                  </a:extLst>
                </a:gridCol>
                <a:gridCol w="1811198">
                  <a:extLst>
                    <a:ext uri="{9D8B030D-6E8A-4147-A177-3AD203B41FA5}">
                      <a16:colId xmlns:a16="http://schemas.microsoft.com/office/drawing/2014/main" val="20004"/>
                    </a:ext>
                  </a:extLst>
                </a:gridCol>
                <a:gridCol w="1806854">
                  <a:extLst>
                    <a:ext uri="{9D8B030D-6E8A-4147-A177-3AD203B41FA5}">
                      <a16:colId xmlns:a16="http://schemas.microsoft.com/office/drawing/2014/main" val="20005"/>
                    </a:ext>
                  </a:extLst>
                </a:gridCol>
              </a:tblGrid>
              <a:tr h="215900">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研究生专职辅导员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90525">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20-29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40-49</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3776215715"/>
              </p:ext>
            </p:extLst>
          </p:nvPr>
        </p:nvGraphicFramePr>
        <p:xfrm>
          <a:off x="660400" y="1071530"/>
          <a:ext cx="10858501" cy="5205297"/>
        </p:xfrm>
        <a:graphic>
          <a:graphicData uri="http://schemas.openxmlformats.org/drawingml/2006/table">
            <a:tbl>
              <a:tblPr firstRow="1" firstCol="1" bandRow="1"/>
              <a:tblGrid>
                <a:gridCol w="1750390">
                  <a:extLst>
                    <a:ext uri="{9D8B030D-6E8A-4147-A177-3AD203B41FA5}">
                      <a16:colId xmlns:a16="http://schemas.microsoft.com/office/drawing/2014/main" val="20000"/>
                    </a:ext>
                  </a:extLst>
                </a:gridCol>
                <a:gridCol w="701459">
                  <a:extLst>
                    <a:ext uri="{9D8B030D-6E8A-4147-A177-3AD203B41FA5}">
                      <a16:colId xmlns:a16="http://schemas.microsoft.com/office/drawing/2014/main" val="20001"/>
                    </a:ext>
                  </a:extLst>
                </a:gridCol>
                <a:gridCol w="1051103">
                  <a:extLst>
                    <a:ext uri="{9D8B030D-6E8A-4147-A177-3AD203B41FA5}">
                      <a16:colId xmlns:a16="http://schemas.microsoft.com/office/drawing/2014/main" val="20002"/>
                    </a:ext>
                  </a:extLst>
                </a:gridCol>
                <a:gridCol w="1051103">
                  <a:extLst>
                    <a:ext uri="{9D8B030D-6E8A-4147-A177-3AD203B41FA5}">
                      <a16:colId xmlns:a16="http://schemas.microsoft.com/office/drawing/2014/main" val="20003"/>
                    </a:ext>
                  </a:extLst>
                </a:gridCol>
                <a:gridCol w="1051103">
                  <a:extLst>
                    <a:ext uri="{9D8B030D-6E8A-4147-A177-3AD203B41FA5}">
                      <a16:colId xmlns:a16="http://schemas.microsoft.com/office/drawing/2014/main" val="20004"/>
                    </a:ext>
                  </a:extLst>
                </a:gridCol>
                <a:gridCol w="1051103">
                  <a:extLst>
                    <a:ext uri="{9D8B030D-6E8A-4147-A177-3AD203B41FA5}">
                      <a16:colId xmlns:a16="http://schemas.microsoft.com/office/drawing/2014/main" val="20005"/>
                    </a:ext>
                  </a:extLst>
                </a:gridCol>
                <a:gridCol w="1051103">
                  <a:extLst>
                    <a:ext uri="{9D8B030D-6E8A-4147-A177-3AD203B41FA5}">
                      <a16:colId xmlns:a16="http://schemas.microsoft.com/office/drawing/2014/main" val="20006"/>
                    </a:ext>
                  </a:extLst>
                </a:gridCol>
                <a:gridCol w="1051103">
                  <a:extLst>
                    <a:ext uri="{9D8B030D-6E8A-4147-A177-3AD203B41FA5}">
                      <a16:colId xmlns:a16="http://schemas.microsoft.com/office/drawing/2014/main" val="20007"/>
                    </a:ext>
                  </a:extLst>
                </a:gridCol>
                <a:gridCol w="1051103">
                  <a:extLst>
                    <a:ext uri="{9D8B030D-6E8A-4147-A177-3AD203B41FA5}">
                      <a16:colId xmlns:a16="http://schemas.microsoft.com/office/drawing/2014/main" val="20008"/>
                    </a:ext>
                  </a:extLst>
                </a:gridCol>
                <a:gridCol w="1048931">
                  <a:extLst>
                    <a:ext uri="{9D8B030D-6E8A-4147-A177-3AD203B41FA5}">
                      <a16:colId xmlns:a16="http://schemas.microsoft.com/office/drawing/2014/main" val="20009"/>
                    </a:ext>
                  </a:extLst>
                </a:gridCol>
              </a:tblGrid>
              <a:tr h="271882">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中共党员</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共青团员</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民主党派</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香港</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澳门</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台湾</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华侨</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1882">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6</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188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教职工</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7188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3"/>
                  </a:ext>
                </a:extLst>
              </a:tr>
              <a:tr h="271882">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专任教师</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altLang="zh-CN" sz="900" kern="100" dirty="0">
                          <a:effectLst/>
                          <a:latin typeface="宋体" panose="02010600030101010101" pitchFamily="2" charset="-122"/>
                          <a:ea typeface="宋体" panose="02010600030101010101" pitchFamily="2" charset="-122"/>
                        </a:rPr>
                        <a:t>—</a:t>
                      </a: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r>
                        <a:rPr lang="en-US" altLang="zh-CN" sz="10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r>
                        <a:rPr lang="en-US" altLang="zh-CN" sz="10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extLst>
                  <a:ext uri="{0D108BD9-81ED-4DB2-BD59-A6C34878D82A}">
                    <a16:rowId xmlns:a16="http://schemas.microsoft.com/office/drawing/2014/main" val="10004"/>
                  </a:ext>
                </a:extLst>
              </a:tr>
              <a:tr h="271882">
                <a:tc>
                  <a:txBody>
                    <a:bodyPr/>
                    <a:lstStyle/>
                    <a:p>
                      <a:pPr indent="114300" algn="just">
                        <a:spcAft>
                          <a:spcPts val="0"/>
                        </a:spcAft>
                      </a:pPr>
                      <a:r>
                        <a:rPr lang="zh-CN" altLang="en-US" sz="900" kern="100" dirty="0">
                          <a:effectLst/>
                          <a:latin typeface="Times New Roman" panose="02020603050405020304" pitchFamily="18" charset="0"/>
                          <a:ea typeface="宋体" panose="02010600030101010101" pitchFamily="2" charset="-122"/>
                        </a:rPr>
                        <a:t>学前教育</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5"/>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6"/>
                  </a:ext>
                </a:extLst>
              </a:tr>
              <a:tr h="31142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小学</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7"/>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8"/>
                  </a:ext>
                </a:extLst>
              </a:tr>
              <a:tr h="271882">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初中</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09"/>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0"/>
                  </a:ext>
                </a:extLst>
              </a:tr>
              <a:tr h="271882">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1"/>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2"/>
                  </a:ext>
                </a:extLst>
              </a:tr>
              <a:tr h="271882">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特殊教育</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3"/>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4"/>
                  </a:ext>
                </a:extLst>
              </a:tr>
              <a:tr h="271882">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中等职业学校</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5"/>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6"/>
                  </a:ext>
                </a:extLst>
              </a:tr>
              <a:tr h="271882">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高等教育学校</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a:noFill/>
                    </a:lnB>
                  </a:tcPr>
                </a:tc>
                <a:extLst>
                  <a:ext uri="{0D108BD9-81ED-4DB2-BD59-A6C34878D82A}">
                    <a16:rowId xmlns:a16="http://schemas.microsoft.com/office/drawing/2014/main" val="10017"/>
                  </a:ext>
                </a:extLst>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9" name="矩形 8"/>
          <p:cNvSpPr/>
          <p:nvPr/>
        </p:nvSpPr>
        <p:spPr>
          <a:xfrm>
            <a:off x="4324521" y="287020"/>
            <a:ext cx="354295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（六十七）教职工其他情况</a:t>
            </a:r>
          </a:p>
        </p:txBody>
      </p:sp>
      <p:grpSp>
        <p:nvGrpSpPr>
          <p:cNvPr id="4" name="组合 3"/>
          <p:cNvGrpSpPr/>
          <p:nvPr/>
        </p:nvGrpSpPr>
        <p:grpSpPr>
          <a:xfrm>
            <a:off x="660399" y="1071530"/>
            <a:ext cx="10858501" cy="1633570"/>
            <a:chOff x="660400" y="962771"/>
            <a:chExt cx="10858501" cy="1815119"/>
          </a:xfrm>
        </p:grpSpPr>
        <p:grpSp>
          <p:nvGrpSpPr>
            <p:cNvPr id="5" name="组合 4"/>
            <p:cNvGrpSpPr/>
            <p:nvPr/>
          </p:nvGrpSpPr>
          <p:grpSpPr>
            <a:xfrm>
              <a:off x="660400" y="1410787"/>
              <a:ext cx="10858501" cy="1367103"/>
              <a:chOff x="660400" y="303602"/>
              <a:chExt cx="10858501" cy="2338297"/>
            </a:xfrm>
          </p:grpSpPr>
          <p:sp>
            <p:nvSpPr>
              <p:cNvPr id="7" name="矩形 6"/>
              <p:cNvSpPr/>
              <p:nvPr/>
            </p:nvSpPr>
            <p:spPr>
              <a:xfrm>
                <a:off x="660401" y="308005"/>
                <a:ext cx="10858500" cy="233389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0400" y="303602"/>
                <a:ext cx="10722611" cy="21057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中共党员、共青团员按照人事关系和组织关系均在学校进行填报。对于既有中共党员身份又有共青团员身份的教职工按照实际要分别统计</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。（修改填报说明，删除民主党派）</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民主党派教职工按照身份填报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6" name="矩形 5"/>
            <p:cNvSpPr/>
            <p:nvPr/>
          </p:nvSpPr>
          <p:spPr>
            <a:xfrm flipH="1">
              <a:off x="3229916" y="962771"/>
              <a:ext cx="2958160" cy="36808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563255437"/>
              </p:ext>
            </p:extLst>
          </p:nvPr>
        </p:nvGraphicFramePr>
        <p:xfrm>
          <a:off x="666915" y="1068606"/>
          <a:ext cx="10845469" cy="5168680"/>
        </p:xfrm>
        <a:graphic>
          <a:graphicData uri="http://schemas.openxmlformats.org/drawingml/2006/table">
            <a:tbl>
              <a:tblPr firstRow="1" firstCol="1" bandRow="1"/>
              <a:tblGrid>
                <a:gridCol w="3077944">
                  <a:extLst>
                    <a:ext uri="{9D8B030D-6E8A-4147-A177-3AD203B41FA5}">
                      <a16:colId xmlns:a16="http://schemas.microsoft.com/office/drawing/2014/main" val="20000"/>
                    </a:ext>
                  </a:extLst>
                </a:gridCol>
                <a:gridCol w="1234214">
                  <a:extLst>
                    <a:ext uri="{9D8B030D-6E8A-4147-A177-3AD203B41FA5}">
                      <a16:colId xmlns:a16="http://schemas.microsoft.com/office/drawing/2014/main" val="20001"/>
                    </a:ext>
                  </a:extLst>
                </a:gridCol>
                <a:gridCol w="1414249">
                  <a:extLst>
                    <a:ext uri="{9D8B030D-6E8A-4147-A177-3AD203B41FA5}">
                      <a16:colId xmlns:a16="http://schemas.microsoft.com/office/drawing/2014/main" val="20002"/>
                    </a:ext>
                  </a:extLst>
                </a:gridCol>
                <a:gridCol w="5119062">
                  <a:extLst>
                    <a:ext uri="{9D8B030D-6E8A-4147-A177-3AD203B41FA5}">
                      <a16:colId xmlns:a16="http://schemas.microsoft.com/office/drawing/2014/main" val="20003"/>
                    </a:ext>
                  </a:extLst>
                </a:gridCol>
              </a:tblGrid>
              <a:tr h="353750">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计量单位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上学年数量</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3750">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1765">
                <a:tc>
                  <a:txBody>
                    <a:bodyPr/>
                    <a:lstStyle/>
                    <a:p>
                      <a:pPr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接受过培训的专任教师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r>
                        <a:rPr lang="zh-CN" sz="900" kern="0">
                          <a:effectLst/>
                          <a:latin typeface="Times New Roman" panose="02020603050405020304" pitchFamily="18" charset="0"/>
                          <a:ea typeface="宋体" panose="02010600030101010101" pitchFamily="2" charset="-122"/>
                          <a:cs typeface="宋体" panose="02010600030101010101" pitchFamily="2" charset="-122"/>
                        </a:rPr>
                        <a:t>学时以下</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37-72</a:t>
                      </a:r>
                      <a:r>
                        <a:rPr lang="zh-CN" sz="900" kern="0">
                          <a:effectLst/>
                          <a:latin typeface="Times New Roman" panose="02020603050405020304" pitchFamily="18" charset="0"/>
                          <a:ea typeface="宋体" panose="02010600030101010101" pitchFamily="2" charset="-122"/>
                          <a:cs typeface="宋体" panose="02010600030101010101" pitchFamily="2" charset="-122"/>
                        </a:rPr>
                        <a:t>学时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73-108</a:t>
                      </a:r>
                      <a:r>
                        <a:rPr lang="zh-CN" sz="900" kern="0">
                          <a:effectLst/>
                          <a:latin typeface="Times New Roman" panose="02020603050405020304" pitchFamily="18" charset="0"/>
                          <a:ea typeface="宋体" panose="02010600030101010101" pitchFamily="2" charset="-122"/>
                          <a:cs typeface="宋体" panose="02010600030101010101" pitchFamily="2" charset="-122"/>
                        </a:rPr>
                        <a:t>学时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109</a:t>
                      </a:r>
                      <a:r>
                        <a:rPr lang="zh-CN" sz="900" kern="0">
                          <a:effectLst/>
                          <a:latin typeface="Times New Roman" panose="02020603050405020304" pitchFamily="18" charset="0"/>
                          <a:ea typeface="宋体" panose="02010600030101010101" pitchFamily="2" charset="-122"/>
                          <a:cs typeface="宋体" panose="02010600030101010101" pitchFamily="2" charset="-122"/>
                        </a:rPr>
                        <a:t>学时以上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371765">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按层次划分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7"/>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国家级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8"/>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省级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9"/>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地级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0"/>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县级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1"/>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校级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2"/>
                  </a:ext>
                </a:extLst>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国（境）外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（六十八）专任教师接受培训情况</a:t>
            </a:r>
          </a:p>
        </p:txBody>
      </p:sp>
      <p:grpSp>
        <p:nvGrpSpPr>
          <p:cNvPr id="4" name="组合 3"/>
          <p:cNvGrpSpPr/>
          <p:nvPr/>
        </p:nvGrpSpPr>
        <p:grpSpPr>
          <a:xfrm>
            <a:off x="673100" y="2123389"/>
            <a:ext cx="10858500" cy="2245583"/>
            <a:chOff x="660401" y="-186281"/>
            <a:chExt cx="10858500" cy="2495148"/>
          </a:xfrm>
        </p:grpSpPr>
        <p:grpSp>
          <p:nvGrpSpPr>
            <p:cNvPr id="5" name="组合 4"/>
            <p:cNvGrpSpPr/>
            <p:nvPr/>
          </p:nvGrpSpPr>
          <p:grpSpPr>
            <a:xfrm>
              <a:off x="660401" y="1413361"/>
              <a:ext cx="10858500" cy="895506"/>
              <a:chOff x="660401" y="308005"/>
              <a:chExt cx="10858500" cy="1531676"/>
            </a:xfrm>
          </p:grpSpPr>
          <p:sp>
            <p:nvSpPr>
              <p:cNvPr id="7" name="矩形 6"/>
              <p:cNvSpPr/>
              <p:nvPr/>
            </p:nvSpPr>
            <p:spPr>
              <a:xfrm>
                <a:off x="660401" y="308005"/>
                <a:ext cx="10858500" cy="153167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学时是指参加培训完成学业，考核合格，可取得培训结业证明的每位学员的学时。可按照学时为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分钟，每天最多计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8</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学时换算。不足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分钟不予换算学时</a:t>
                </a:r>
              </a:p>
            </p:txBody>
          </p:sp>
        </p:grpSp>
        <p:sp>
          <p:nvSpPr>
            <p:cNvPr id="6" name="矩形 5"/>
            <p:cNvSpPr/>
            <p:nvPr/>
          </p:nvSpPr>
          <p:spPr>
            <a:xfrm flipH="1">
              <a:off x="666750" y="-186281"/>
              <a:ext cx="1026258" cy="159964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73264" y="3875455"/>
            <a:ext cx="10852150" cy="2041767"/>
            <a:chOff x="666750" y="-696838"/>
            <a:chExt cx="10852150" cy="2268683"/>
          </a:xfrm>
        </p:grpSpPr>
        <p:grpSp>
          <p:nvGrpSpPr>
            <p:cNvPr id="11" name="组合 10"/>
            <p:cNvGrpSpPr/>
            <p:nvPr/>
          </p:nvGrpSpPr>
          <p:grpSpPr>
            <a:xfrm>
              <a:off x="1699193" y="-696838"/>
              <a:ext cx="9819707" cy="2268683"/>
              <a:chOff x="1699193" y="-3301302"/>
              <a:chExt cx="9819707" cy="3880363"/>
            </a:xfrm>
          </p:grpSpPr>
          <p:sp>
            <p:nvSpPr>
              <p:cNvPr id="13" name="矩形 12"/>
              <p:cNvSpPr/>
              <p:nvPr/>
            </p:nvSpPr>
            <p:spPr>
              <a:xfrm>
                <a:off x="1699193" y="-3301302"/>
                <a:ext cx="9819707" cy="388036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1699193" y="-3239240"/>
                <a:ext cx="9690168" cy="3575362"/>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）国家级是指上学年专任教师中参加过中央部委组织或认定的培训人数。</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）省级是指上学年专任教师中参加过省级教育行政部门组织或认定的培训人数。</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）地级是指上学年专任教师中参加过地级教育行政部门组织或认定的培训人数。</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）县级是指上学年专任教师中参加过县级教育行政部门组织或认定的培训人数。</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）学校级是指上学年专任教师中参加过学校组织的校本研修人数。</a:t>
                </a:r>
              </a:p>
            </p:txBody>
          </p:sp>
        </p:grpSp>
        <p:sp>
          <p:nvSpPr>
            <p:cNvPr id="12" name="矩形 11"/>
            <p:cNvSpPr/>
            <p:nvPr/>
          </p:nvSpPr>
          <p:spPr>
            <a:xfrm flipH="1">
              <a:off x="666750" y="-551558"/>
              <a:ext cx="837450" cy="196491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100" y="1129937"/>
          <a:ext cx="10852152" cy="5257805"/>
        </p:xfrm>
        <a:graphic>
          <a:graphicData uri="http://schemas.openxmlformats.org/drawingml/2006/table">
            <a:tbl>
              <a:tblPr firstRow="1" firstCol="1" bandRow="1"/>
              <a:tblGrid>
                <a:gridCol w="2806367">
                  <a:extLst>
                    <a:ext uri="{9D8B030D-6E8A-4147-A177-3AD203B41FA5}">
                      <a16:colId xmlns:a16="http://schemas.microsoft.com/office/drawing/2014/main" val="20000"/>
                    </a:ext>
                  </a:extLst>
                </a:gridCol>
                <a:gridCol w="761821">
                  <a:extLst>
                    <a:ext uri="{9D8B030D-6E8A-4147-A177-3AD203B41FA5}">
                      <a16:colId xmlns:a16="http://schemas.microsoft.com/office/drawing/2014/main" val="20001"/>
                    </a:ext>
                  </a:extLst>
                </a:gridCol>
                <a:gridCol w="1820991">
                  <a:extLst>
                    <a:ext uri="{9D8B030D-6E8A-4147-A177-3AD203B41FA5}">
                      <a16:colId xmlns:a16="http://schemas.microsoft.com/office/drawing/2014/main" val="20002"/>
                    </a:ext>
                  </a:extLst>
                </a:gridCol>
                <a:gridCol w="1820991">
                  <a:extLst>
                    <a:ext uri="{9D8B030D-6E8A-4147-A177-3AD203B41FA5}">
                      <a16:colId xmlns:a16="http://schemas.microsoft.com/office/drawing/2014/main" val="20003"/>
                    </a:ext>
                  </a:extLst>
                </a:gridCol>
                <a:gridCol w="1820991">
                  <a:extLst>
                    <a:ext uri="{9D8B030D-6E8A-4147-A177-3AD203B41FA5}">
                      <a16:colId xmlns:a16="http://schemas.microsoft.com/office/drawing/2014/main" val="20004"/>
                    </a:ext>
                  </a:extLst>
                </a:gridCol>
                <a:gridCol w="1820991">
                  <a:extLst>
                    <a:ext uri="{9D8B030D-6E8A-4147-A177-3AD203B41FA5}">
                      <a16:colId xmlns:a16="http://schemas.microsoft.com/office/drawing/2014/main" val="20005"/>
                    </a:ext>
                  </a:extLst>
                </a:gridCol>
              </a:tblGrid>
              <a:tr h="184394">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1591">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1591">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41591">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41591">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41591">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租用外单位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41591">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一、教学及辅助用房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41591">
                <a:tc>
                  <a:txBody>
                    <a:bodyPr/>
                    <a:lstStyle/>
                    <a:p>
                      <a:pPr indent="2286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班级活动单元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41591">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活动室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寝室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卫生间</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41591">
                <a:tc>
                  <a:txBody>
                    <a:bodyPr/>
                    <a:lstStyle/>
                    <a:p>
                      <a:pPr indent="2286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综合活动室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41591">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二、行政办公用房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办公室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241591">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保健观察室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241591">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三、生活用房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241591">
                <a:tc>
                  <a:txBody>
                    <a:bodyPr/>
                    <a:lstStyle/>
                    <a:p>
                      <a:pPr indent="342900"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9"/>
                  </a:ext>
                </a:extLst>
              </a:tr>
              <a:tr h="241591">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四、其他用房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0"/>
                  </a:ext>
                </a:extLst>
              </a:tr>
              <a:tr h="241591">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被外单位租（借）用</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20</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highlight>
                            <a:srgbClr val="FFFF00"/>
                          </a:highligh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9" name="矩形 8"/>
          <p:cNvSpPr/>
          <p:nvPr/>
        </p:nvSpPr>
        <p:spPr>
          <a:xfrm>
            <a:off x="4324521" y="287020"/>
            <a:ext cx="354295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（六十九）幼儿园校舍情况</a:t>
            </a:r>
          </a:p>
        </p:txBody>
      </p:sp>
      <p:grpSp>
        <p:nvGrpSpPr>
          <p:cNvPr id="12" name="组合 11"/>
          <p:cNvGrpSpPr/>
          <p:nvPr/>
        </p:nvGrpSpPr>
        <p:grpSpPr>
          <a:xfrm>
            <a:off x="654048" y="339774"/>
            <a:ext cx="10864852" cy="1677811"/>
            <a:chOff x="654048" y="339774"/>
            <a:chExt cx="10864852" cy="1677811"/>
          </a:xfrm>
        </p:grpSpPr>
        <p:sp>
          <p:nvSpPr>
            <p:cNvPr id="7" name="矩形 6"/>
            <p:cNvSpPr/>
            <p:nvPr/>
          </p:nvSpPr>
          <p:spPr>
            <a:xfrm>
              <a:off x="660400" y="874966"/>
              <a:ext cx="10858500" cy="114261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54048" y="842203"/>
              <a:ext cx="10722611" cy="114262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校舍建筑面积是指学校用于办学并可长期（一年以上）占有使用或拥有产权校舍的建筑面积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本指标包括政府、集体、个人专为办学提供的校舍和学校为办学租借的校舍，不包括尚未竣工的在建工程或已竣工未交付使用的校舍、临时搭建棚舍</a:t>
              </a:r>
            </a:p>
          </p:txBody>
        </p:sp>
        <p:sp>
          <p:nvSpPr>
            <p:cNvPr id="6" name="矩形 5"/>
            <p:cNvSpPr/>
            <p:nvPr/>
          </p:nvSpPr>
          <p:spPr>
            <a:xfrm flipH="1">
              <a:off x="5911700" y="339774"/>
              <a:ext cx="1871332" cy="31459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0400" y="4585846"/>
            <a:ext cx="10877552" cy="1783529"/>
            <a:chOff x="641347" y="2237277"/>
            <a:chExt cx="10877552" cy="1981743"/>
          </a:xfrm>
        </p:grpSpPr>
        <p:grpSp>
          <p:nvGrpSpPr>
            <p:cNvPr id="11" name="组合 10"/>
            <p:cNvGrpSpPr/>
            <p:nvPr/>
          </p:nvGrpSpPr>
          <p:grpSpPr>
            <a:xfrm>
              <a:off x="641347" y="2237277"/>
              <a:ext cx="10877552" cy="1679984"/>
              <a:chOff x="641347" y="1717232"/>
              <a:chExt cx="10877552" cy="2873446"/>
            </a:xfrm>
          </p:grpSpPr>
          <p:sp>
            <p:nvSpPr>
              <p:cNvPr id="14" name="矩形 13"/>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13" name="矩形 12"/>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2"/>
                                        </p:tgtEl>
                                      </p:cBhvr>
                                    </p:animEffect>
                                    <p:set>
                                      <p:cBhvr>
                                        <p:cTn id="12" dur="1" fill="hold">
                                          <p:stCondLst>
                                            <p:cond delay="24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47380" y="1123406"/>
          <a:ext cx="11017751" cy="5447567"/>
        </p:xfrm>
        <a:graphic>
          <a:graphicData uri="http://schemas.openxmlformats.org/drawingml/2006/table">
            <a:tbl>
              <a:tblPr firstRow="1" firstCol="1" bandRow="1"/>
              <a:tblGrid>
                <a:gridCol w="3546222">
                  <a:extLst>
                    <a:ext uri="{9D8B030D-6E8A-4147-A177-3AD203B41FA5}">
                      <a16:colId xmlns:a16="http://schemas.microsoft.com/office/drawing/2014/main" val="20000"/>
                    </a:ext>
                  </a:extLst>
                </a:gridCol>
                <a:gridCol w="747153">
                  <a:extLst>
                    <a:ext uri="{9D8B030D-6E8A-4147-A177-3AD203B41FA5}">
                      <a16:colId xmlns:a16="http://schemas.microsoft.com/office/drawing/2014/main" val="20001"/>
                    </a:ext>
                  </a:extLst>
                </a:gridCol>
                <a:gridCol w="1681645">
                  <a:extLst>
                    <a:ext uri="{9D8B030D-6E8A-4147-A177-3AD203B41FA5}">
                      <a16:colId xmlns:a16="http://schemas.microsoft.com/office/drawing/2014/main" val="20002"/>
                    </a:ext>
                  </a:extLst>
                </a:gridCol>
                <a:gridCol w="1681645">
                  <a:extLst>
                    <a:ext uri="{9D8B030D-6E8A-4147-A177-3AD203B41FA5}">
                      <a16:colId xmlns:a16="http://schemas.microsoft.com/office/drawing/2014/main" val="20003"/>
                    </a:ext>
                  </a:extLst>
                </a:gridCol>
                <a:gridCol w="1681645">
                  <a:extLst>
                    <a:ext uri="{9D8B030D-6E8A-4147-A177-3AD203B41FA5}">
                      <a16:colId xmlns:a16="http://schemas.microsoft.com/office/drawing/2014/main" val="20004"/>
                    </a:ext>
                  </a:extLst>
                </a:gridCol>
                <a:gridCol w="1679441">
                  <a:extLst>
                    <a:ext uri="{9D8B030D-6E8A-4147-A177-3AD203B41FA5}">
                      <a16:colId xmlns:a16="http://schemas.microsoft.com/office/drawing/2014/main" val="20005"/>
                    </a:ext>
                  </a:extLst>
                </a:gridCol>
              </a:tblGrid>
              <a:tr h="149762">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6215">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6215">
                <a:tc>
                  <a:txBody>
                    <a:bodyPr/>
                    <a:lstStyle/>
                    <a:p>
                      <a:pPr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96215">
                <a:tc>
                  <a:txBody>
                    <a:bodyPr/>
                    <a:lstStyle/>
                    <a:p>
                      <a:pPr indent="114300"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#C</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#D</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租用外单位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19621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196215">
                <a:tc>
                  <a:txBody>
                    <a:bodyPr/>
                    <a:lstStyle/>
                    <a:p>
                      <a:pPr indent="2286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普通教室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196215">
                <a:tc>
                  <a:txBody>
                    <a:bodyPr/>
                    <a:lstStyle/>
                    <a:p>
                      <a:pPr indent="2286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专用教室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理化生实验室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96215">
                <a:tc>
                  <a:txBody>
                    <a:bodyPr/>
                    <a:lstStyle/>
                    <a:p>
                      <a:pPr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公共教学用房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图书阅览室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室内体育用房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心理辅导室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19621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二、行政办公用房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教师办公室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19621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三、生活用房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9"/>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教工值班宿舍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0"/>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教师周转宿舍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1"/>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学生宿舍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2"/>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学生餐厅</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3"/>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厕所</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4"/>
                  </a:ext>
                </a:extLst>
              </a:tr>
              <a:tr h="19621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5"/>
                  </a:ext>
                </a:extLst>
              </a:tr>
              <a:tr h="19621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四、其他用房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6"/>
                  </a:ext>
                </a:extLst>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被外单位租（借）用</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bl>
          </a:graphicData>
        </a:graphic>
      </p:graphicFrame>
      <p:sp>
        <p:nvSpPr>
          <p:cNvPr id="9" name="矩形 8"/>
          <p:cNvSpPr/>
          <p:nvPr/>
        </p:nvSpPr>
        <p:spPr>
          <a:xfrm>
            <a:off x="4452762" y="287020"/>
            <a:ext cx="328647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（七十）中小学校舍情况</a:t>
            </a:r>
          </a:p>
        </p:txBody>
      </p:sp>
      <p:grpSp>
        <p:nvGrpSpPr>
          <p:cNvPr id="10" name="组合 9"/>
          <p:cNvGrpSpPr/>
          <p:nvPr/>
        </p:nvGrpSpPr>
        <p:grpSpPr>
          <a:xfrm>
            <a:off x="647708" y="2456121"/>
            <a:ext cx="10858500" cy="669851"/>
            <a:chOff x="660401" y="1173578"/>
            <a:chExt cx="10858500" cy="732178"/>
          </a:xfrm>
        </p:grpSpPr>
        <p:grpSp>
          <p:nvGrpSpPr>
            <p:cNvPr id="16" name="组合 15"/>
            <p:cNvGrpSpPr/>
            <p:nvPr/>
          </p:nvGrpSpPr>
          <p:grpSpPr>
            <a:xfrm>
              <a:off x="660401" y="1413361"/>
              <a:ext cx="10858500" cy="492395"/>
              <a:chOff x="660401" y="308005"/>
              <a:chExt cx="10858500" cy="842193"/>
            </a:xfrm>
          </p:grpSpPr>
          <p:sp>
            <p:nvSpPr>
              <p:cNvPr id="18" name="矩形 17"/>
              <p:cNvSpPr/>
              <p:nvPr/>
            </p:nvSpPr>
            <p:spPr>
              <a:xfrm>
                <a:off x="660401" y="308005"/>
                <a:ext cx="10858500" cy="8421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1"/>
                <a:ext cx="10722611" cy="740830"/>
              </a:xfrm>
              <a:prstGeom prst="rect">
                <a:avLst/>
              </a:prstGeom>
            </p:spPr>
            <p:txBody>
              <a:bodyPr wrap="square">
                <a:spAutoFit/>
              </a:bodyPr>
              <a:lstStyle/>
              <a:p>
                <a:pPr lvl="0">
                  <a:lnSpc>
                    <a:spcPts val="2800"/>
                  </a:lnSpc>
                  <a:spcAft>
                    <a:spcPts val="1200"/>
                  </a:spcAft>
                  <a:defRPr/>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将“教室”指标改为“普通教室”指标。</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endParaRPr>
              </a:p>
            </p:txBody>
          </p:sp>
        </p:grpSp>
        <p:sp>
          <p:nvSpPr>
            <p:cNvPr id="17" name="矩形 16"/>
            <p:cNvSpPr/>
            <p:nvPr/>
          </p:nvSpPr>
          <p:spPr>
            <a:xfrm flipH="1">
              <a:off x="780870" y="1173578"/>
              <a:ext cx="900758" cy="23978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5" name="组合 34"/>
          <p:cNvGrpSpPr/>
          <p:nvPr/>
        </p:nvGrpSpPr>
        <p:grpSpPr>
          <a:xfrm>
            <a:off x="667068" y="4757487"/>
            <a:ext cx="10877552" cy="1783528"/>
            <a:chOff x="641347" y="2237277"/>
            <a:chExt cx="10877552" cy="1981742"/>
          </a:xfrm>
        </p:grpSpPr>
        <p:grpSp>
          <p:nvGrpSpPr>
            <p:cNvPr id="36" name="组合 35"/>
            <p:cNvGrpSpPr/>
            <p:nvPr/>
          </p:nvGrpSpPr>
          <p:grpSpPr>
            <a:xfrm>
              <a:off x="641347" y="2237277"/>
              <a:ext cx="10877552" cy="1679984"/>
              <a:chOff x="641347" y="1717232"/>
              <a:chExt cx="10877552" cy="2873446"/>
            </a:xfrm>
          </p:grpSpPr>
          <p:sp>
            <p:nvSpPr>
              <p:cNvPr id="38" name="矩形 37"/>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37" name="矩形 36"/>
            <p:cNvSpPr/>
            <p:nvPr/>
          </p:nvSpPr>
          <p:spPr>
            <a:xfrm flipH="1">
              <a:off x="660398" y="4004502"/>
              <a:ext cx="1378983" cy="2145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85792" y="695096"/>
            <a:ext cx="10858828" cy="5916541"/>
            <a:chOff x="660072" y="-4190531"/>
            <a:chExt cx="10858828" cy="6535571"/>
          </a:xfrm>
        </p:grpSpPr>
        <p:grpSp>
          <p:nvGrpSpPr>
            <p:cNvPr id="21" name="组合 20"/>
            <p:cNvGrpSpPr/>
            <p:nvPr/>
          </p:nvGrpSpPr>
          <p:grpSpPr>
            <a:xfrm>
              <a:off x="1974849" y="-4190531"/>
              <a:ext cx="9544051" cy="6535571"/>
              <a:chOff x="1974849" y="-9276927"/>
              <a:chExt cx="9544051" cy="11178467"/>
            </a:xfrm>
          </p:grpSpPr>
          <p:sp>
            <p:nvSpPr>
              <p:cNvPr id="23" name="矩形 22"/>
              <p:cNvSpPr/>
              <p:nvPr/>
            </p:nvSpPr>
            <p:spPr>
              <a:xfrm>
                <a:off x="1974849" y="-9276927"/>
                <a:ext cx="9544051" cy="1110164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1974849" y="-9234190"/>
                <a:ext cx="9537374" cy="11135730"/>
              </a:xfrm>
              <a:prstGeom prst="rect">
                <a:avLst/>
              </a:prstGeom>
            </p:spPr>
            <p:txBody>
              <a:bodyPr wrap="square">
                <a:spAutoFit/>
              </a:bodyPr>
              <a:lstStyle/>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）教学及辅助用房包括教室、专用教室和公共教学用房。</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）普通教室是指主要用于理论课程教学，是学生在校学习的主要空间。包括考虑生源变化和开设选修课需要配置的机动教室。</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）专用教室包括科学教室、理化生实验室、史地教室、劳动技术教室、信息技术教室、通用技术教室、音乐教室、美术教室、书法教室、舞蹈教室、语言教室、创新实验室、录播教室、资源教室等。</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）理化生实验室是指用于中学物理、化学和生物课进行理论联系实际的实验、演示和操作使用的专用教室。</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）公共教学用房包括多功能报告厅、图书阅览室、学生活动室、心理辅导室、德育展览室、体质测试室、室内体育用房、体育器材室、安全体验教室、校园电视台、室内游泳池。</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）图书阅览室是指主要用于师生获取和阅读信息资源的公共教学用房，主要包括藏书、阅览和管理三部分用房。</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8</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）室内体育用房是指主要用于学生上体育课、舞蹈课、锻炼身体和开展室内文体活动使用的公共教学用房。不包括体育器材室和室内游泳池。</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心理辅导室是指心理健康教育教师开展个别辅导和团体辅导，帮助学生疏导与解决学习、生活、自我意识、情绪调适、人际交往和升学就业中出现的心理行为问题，排解心理困扰和防范心理障碍的专门场所。主要包括个别辅导室、团队活动室、办公接待区。</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10</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）行政办公用房包括行政办公室、教师办公室、网络控制室、安防监控室、广播室、卫生保健室、会议接待室等。</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教师办公室是指主要用于教师备课、教学研究、批改学生作业、教学答疑和师生交流的办公用房。不包括书记室、校长室、党支部、政教（德育）处、教导处、总务处、团支部（少先队）室、财务室、接待室、档案室和文印室等行政办公用房。</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）生活用房包括厨房及教职工餐厅、总务仓库、传达值宿室、设备用房、卫生间、学生餐厅、学生宿舍、单身教师周转宿舍、教工值班宿舍、开水房、学生浴室、室外厕所、地下停车库等。</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13</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）教工值班宿舍主要用于寄宿制学校的教工值班使用。</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14</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）教师周转宿舍主要供新进学校单身青年教师，尤其是农村学校单身青年教师过渡周转使用。</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）厕所是指用于教职工及学生如厕，包括室内卫生间和室外厕所。</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）其他用房包括被外单位租（借）用面积。</a:t>
                </a:r>
              </a:p>
              <a:p>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50" dirty="0">
                    <a:solidFill>
                      <a:schemeClr val="accent5">
                        <a:lumMod val="20000"/>
                        <a:lumOff val="80000"/>
                      </a:schemeClr>
                    </a:solidFill>
                    <a:latin typeface="黑体" panose="02010609060101010101" pitchFamily="49" charset="-122"/>
                    <a:ea typeface="黑体" panose="02010609060101010101" pitchFamily="49" charset="-122"/>
                  </a:rPr>
                  <a:t>17</a:t>
                </a:r>
                <a:r>
                  <a:rPr lang="zh-CN" altLang="zh-CN" sz="1450" dirty="0">
                    <a:solidFill>
                      <a:schemeClr val="accent5">
                        <a:lumMod val="20000"/>
                        <a:lumOff val="80000"/>
                      </a:schemeClr>
                    </a:solidFill>
                    <a:latin typeface="黑体" panose="02010609060101010101" pitchFamily="49" charset="-122"/>
                    <a:ea typeface="黑体" panose="02010609060101010101" pitchFamily="49" charset="-122"/>
                  </a:rPr>
                  <a:t>）门厅、楼梯、走廊等公共面积按照功能类型比例分摊。</a:t>
                </a:r>
                <a:endParaRPr lang="zh-CN" altLang="en-US" sz="1450"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2" name="矩形 21"/>
            <p:cNvSpPr/>
            <p:nvPr/>
          </p:nvSpPr>
          <p:spPr>
            <a:xfrm flipH="1">
              <a:off x="660072" y="-2463175"/>
              <a:ext cx="1175060" cy="41294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0"/>
                                        </p:tgtEl>
                                      </p:cBhvr>
                                    </p:animEffect>
                                    <p:set>
                                      <p:cBhvr>
                                        <p:cTn id="12" dur="1" fill="hold">
                                          <p:stCondLst>
                                            <p:cond delay="249"/>
                                          </p:stCondLst>
                                        </p:cTn>
                                        <p:tgtEl>
                                          <p:spTgt spid="1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5"/>
                                        </p:tgtEl>
                                      </p:cBhvr>
                                    </p:animEffect>
                                    <p:set>
                                      <p:cBhvr>
                                        <p:cTn id="32" dur="1" fill="hold">
                                          <p:stCondLst>
                                            <p:cond delay="24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260" y="1034717"/>
          <a:ext cx="10859925" cy="5328315"/>
        </p:xfrm>
        <a:graphic>
          <a:graphicData uri="http://schemas.openxmlformats.org/drawingml/2006/table">
            <a:tbl>
              <a:tblPr firstRow="1" firstCol="1" bandRow="1"/>
              <a:tblGrid>
                <a:gridCol w="3173906">
                  <a:extLst>
                    <a:ext uri="{9D8B030D-6E8A-4147-A177-3AD203B41FA5}">
                      <a16:colId xmlns:a16="http://schemas.microsoft.com/office/drawing/2014/main" val="20000"/>
                    </a:ext>
                  </a:extLst>
                </a:gridCol>
                <a:gridCol w="745139">
                  <a:extLst>
                    <a:ext uri="{9D8B030D-6E8A-4147-A177-3AD203B41FA5}">
                      <a16:colId xmlns:a16="http://schemas.microsoft.com/office/drawing/2014/main" val="20001"/>
                    </a:ext>
                  </a:extLst>
                </a:gridCol>
                <a:gridCol w="1735763">
                  <a:extLst>
                    <a:ext uri="{9D8B030D-6E8A-4147-A177-3AD203B41FA5}">
                      <a16:colId xmlns:a16="http://schemas.microsoft.com/office/drawing/2014/main" val="20002"/>
                    </a:ext>
                  </a:extLst>
                </a:gridCol>
                <a:gridCol w="1735763">
                  <a:extLst>
                    <a:ext uri="{9D8B030D-6E8A-4147-A177-3AD203B41FA5}">
                      <a16:colId xmlns:a16="http://schemas.microsoft.com/office/drawing/2014/main" val="20003"/>
                    </a:ext>
                  </a:extLst>
                </a:gridCol>
                <a:gridCol w="1735763">
                  <a:extLst>
                    <a:ext uri="{9D8B030D-6E8A-4147-A177-3AD203B41FA5}">
                      <a16:colId xmlns:a16="http://schemas.microsoft.com/office/drawing/2014/main" val="20004"/>
                    </a:ext>
                  </a:extLst>
                </a:gridCol>
                <a:gridCol w="1733591">
                  <a:extLst>
                    <a:ext uri="{9D8B030D-6E8A-4147-A177-3AD203B41FA5}">
                      <a16:colId xmlns:a16="http://schemas.microsoft.com/office/drawing/2014/main" val="20005"/>
                    </a:ext>
                  </a:extLst>
                </a:gridCol>
              </a:tblGrid>
              <a:tr h="171140">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4225">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4225">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2422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24225">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24225">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租用外单位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2422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24225">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普通教室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24225">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专用教室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24225">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公共活动及康复用房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24225">
                <a:tc>
                  <a:txBody>
                    <a:bodyPr/>
                    <a:lstStyle/>
                    <a:p>
                      <a:pPr indent="342900" algn="l">
                        <a:spcAft>
                          <a:spcPts val="0"/>
                        </a:spcAft>
                      </a:pPr>
                      <a:r>
                        <a:rPr lang="zh-CN" sz="900" kern="100" dirty="0">
                          <a:effectLst/>
                          <a:latin typeface="Times New Roman" panose="02020603050405020304" pitchFamily="18" charset="0"/>
                          <a:ea typeface="宋体" panose="02010600030101010101" pitchFamily="2" charset="-122"/>
                        </a:rPr>
                        <a:t>图书阅览室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24225">
                <a:tc>
                  <a:txBody>
                    <a:bodyPr/>
                    <a:lstStyle/>
                    <a:p>
                      <a:pPr indent="342900" algn="l">
                        <a:spcAft>
                          <a:spcPts val="0"/>
                        </a:spcAft>
                      </a:pPr>
                      <a:r>
                        <a:rPr lang="zh-CN" sz="900" kern="100" dirty="0">
                          <a:effectLst/>
                          <a:latin typeface="Times New Roman" panose="02020603050405020304" pitchFamily="18" charset="0"/>
                          <a:ea typeface="宋体" panose="02010600030101010101" pitchFamily="2" charset="-122"/>
                        </a:rPr>
                        <a:t>体育康复训练室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24225">
                <a:tc>
                  <a:txBody>
                    <a:bodyPr/>
                    <a:lstStyle/>
                    <a:p>
                      <a:pPr indent="342900" algn="l">
                        <a:spcAft>
                          <a:spcPts val="0"/>
                        </a:spcAft>
                      </a:pPr>
                      <a:r>
                        <a:rPr lang="zh-CN" sz="900" kern="100" dirty="0">
                          <a:effectLst/>
                          <a:latin typeface="Times New Roman" panose="02020603050405020304" pitchFamily="18" charset="0"/>
                          <a:ea typeface="宋体" panose="02010600030101010101" pitchFamily="2" charset="-122"/>
                        </a:rPr>
                        <a:t>心理咨询室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24225">
                <a:tc>
                  <a:txBody>
                    <a:bodyPr/>
                    <a:lstStyle/>
                    <a:p>
                      <a:pPr indent="342900" algn="l">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2422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二、行政办公用房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教师办公室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22422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三、生活用房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学生宿舍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学生食堂</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9"/>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厕所</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0"/>
                  </a:ext>
                </a:extLst>
              </a:tr>
              <a:tr h="224225">
                <a:tc>
                  <a:txBody>
                    <a:bodyPr/>
                    <a:lstStyle/>
                    <a:p>
                      <a:pPr indent="342900"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1"/>
                  </a:ext>
                </a:extLst>
              </a:tr>
              <a:tr h="224225">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四、其他用房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2"/>
                  </a:ext>
                </a:extLst>
              </a:tr>
              <a:tr h="224225">
                <a:tc>
                  <a:txBody>
                    <a:bodyPr/>
                    <a:lstStyle/>
                    <a:p>
                      <a:r>
                        <a:rPr lang="en-US" altLang="zh-CN" sz="900" kern="0" dirty="0">
                          <a:solidFill>
                            <a:schemeClr val="tx1"/>
                          </a:solidFill>
                          <a:effectLst/>
                          <a:latin typeface="Times New Roman" panose="02020603050405020304" pitchFamily="18" charset="0"/>
                          <a:ea typeface="宋体" panose="02010600030101010101" pitchFamily="2" charset="-122"/>
                        </a:rPr>
                        <a:t>   </a:t>
                      </a:r>
                      <a:r>
                        <a:rPr lang="en-US" altLang="zh-CN" sz="900" kern="0" dirty="0">
                          <a:solidFill>
                            <a:schemeClr val="tx1"/>
                          </a:solidFill>
                          <a:effectLst/>
                          <a:latin typeface="Times New Roman" panose="02020603050405020304" pitchFamily="18" charset="0"/>
                          <a:ea typeface="宋体" panose="02010600030101010101" pitchFamily="2" charset="-122"/>
                          <a:cs typeface="+mn-cs"/>
                        </a:rPr>
                        <a:t>#</a:t>
                      </a:r>
                      <a:r>
                        <a:rPr lang="zh-CN" altLang="zh-CN" sz="900" kern="0" dirty="0">
                          <a:solidFill>
                            <a:schemeClr val="tx1"/>
                          </a:solidFill>
                          <a:effectLst/>
                          <a:latin typeface="Times New Roman" panose="02020603050405020304" pitchFamily="18" charset="0"/>
                          <a:ea typeface="宋体" panose="02010600030101010101" pitchFamily="2" charset="-122"/>
                          <a:cs typeface="+mn-cs"/>
                        </a:rPr>
                        <a:t>被外单位租（借）用</a:t>
                      </a:r>
                      <a:endParaRPr lang="zh-CN" altLang="en-US" sz="900" kern="0" dirty="0">
                        <a:solidFill>
                          <a:schemeClr val="tx1"/>
                        </a:solidFill>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solidFill>
                            <a:schemeClr val="tx1"/>
                          </a:solidFill>
                          <a:effectLst/>
                          <a:latin typeface="Times New Roman" panose="02020603050405020304" pitchFamily="18" charset="0"/>
                          <a:ea typeface="宋体" panose="02010600030101010101" pitchFamily="2" charset="-122"/>
                          <a:cs typeface="宋体" panose="02010600030101010101" pitchFamily="2" charset="-122"/>
                        </a:rPr>
                        <a:t>22</a:t>
                      </a:r>
                      <a:endParaRPr lang="zh-CN" altLang="en-US" sz="900" kern="0" dirty="0">
                        <a:solidFill>
                          <a:schemeClr val="tx1"/>
                        </a:solidFill>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9" name="矩形 8"/>
          <p:cNvSpPr/>
          <p:nvPr/>
        </p:nvSpPr>
        <p:spPr>
          <a:xfrm>
            <a:off x="3939801" y="287020"/>
            <a:ext cx="431239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（七十一）特殊教育学校校舍情况</a:t>
            </a:r>
          </a:p>
        </p:txBody>
      </p:sp>
      <p:grpSp>
        <p:nvGrpSpPr>
          <p:cNvPr id="15" name="组合 14"/>
          <p:cNvGrpSpPr/>
          <p:nvPr/>
        </p:nvGrpSpPr>
        <p:grpSpPr>
          <a:xfrm>
            <a:off x="660400" y="4585846"/>
            <a:ext cx="10877552" cy="1783529"/>
            <a:chOff x="641347" y="2237277"/>
            <a:chExt cx="10877552" cy="1981743"/>
          </a:xfrm>
        </p:grpSpPr>
        <p:grpSp>
          <p:nvGrpSpPr>
            <p:cNvPr id="16" name="组合 15"/>
            <p:cNvGrpSpPr/>
            <p:nvPr/>
          </p:nvGrpSpPr>
          <p:grpSpPr>
            <a:xfrm>
              <a:off x="641347" y="2237277"/>
              <a:ext cx="10877552" cy="1679984"/>
              <a:chOff x="641347" y="1717232"/>
              <a:chExt cx="10877552" cy="2873446"/>
            </a:xfrm>
          </p:grpSpPr>
          <p:sp>
            <p:nvSpPr>
              <p:cNvPr id="18" name="矩形 17"/>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17" name="矩形 16"/>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 name="组合 3"/>
          <p:cNvGrpSpPr/>
          <p:nvPr/>
        </p:nvGrpSpPr>
        <p:grpSpPr>
          <a:xfrm>
            <a:off x="673260" y="1289513"/>
            <a:ext cx="10894576" cy="4984147"/>
            <a:chOff x="666748" y="-2644227"/>
            <a:chExt cx="10894576" cy="4831621"/>
          </a:xfrm>
        </p:grpSpPr>
        <p:grpSp>
          <p:nvGrpSpPr>
            <p:cNvPr id="5" name="组合 4"/>
            <p:cNvGrpSpPr/>
            <p:nvPr/>
          </p:nvGrpSpPr>
          <p:grpSpPr>
            <a:xfrm>
              <a:off x="2017273" y="-2644227"/>
              <a:ext cx="9544051" cy="4831621"/>
              <a:chOff x="2017273" y="-6632124"/>
              <a:chExt cx="9544051" cy="8264021"/>
            </a:xfrm>
          </p:grpSpPr>
          <p:sp>
            <p:nvSpPr>
              <p:cNvPr id="7" name="矩形 6"/>
              <p:cNvSpPr/>
              <p:nvPr/>
            </p:nvSpPr>
            <p:spPr>
              <a:xfrm>
                <a:off x="2017273" y="-6632124"/>
                <a:ext cx="9544051" cy="798973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2039618" y="-6563402"/>
                <a:ext cx="9212418" cy="8195299"/>
              </a:xfrm>
              <a:prstGeom prst="rect">
                <a:avLst/>
              </a:prstGeom>
            </p:spPr>
            <p:txBody>
              <a:bodyPr wrap="square">
                <a:spAutoFit/>
              </a:bodyPr>
              <a:lstStyle/>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）教学及辅助用房是指《特殊教育学校建设标准》（建标</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156-2011</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）中的教学及教学辅助用房和公共活动及康复用房。包括普通教室、专用教室和公用活动及康复用房。</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）普通教室是指学生在校学习的主要活动空间。</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专用教室包括计算机教室、美工教室及教具室、劳技教室、语言教室、直观教室、音乐教室、乐器室、实验室、仪器与准备室、生活与劳动教室、地理教室、小琴房、语训小教室、律动教室及辅房、心理疏导个训室、家政训练教室、情景教室等。</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）公共活动及康复用房包括图书阅览室、多功能教室、电教器材室、体育康复训练室、体育器材室、风雨操场、心理咨询室、视力检测室、听力检测室、耳模制作室、感觉统合训练室等。</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）图书阅览室。包括藏书室和阅览室。藏书室应与阅览室配套设置，或将两空间合并设计，便于开架阅览。</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）行政办公用房是指《特殊教育学校建设标准》（建标</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156-2011</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）中的办公用房，包括行政办公室、教师办公室、会议接待室、广播及社团办公室、卫生保健室、总务贮藏室、电木工修理间、门卫值班室、配电室、员工休息室等。</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8</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）教师办公室是特殊教育学校教师备课、进行教学研究和批改学生作业的主要空间，并兼作教师答疑、师生对话使用。</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）生活用房包括学生宿舍、学生食堂、学生浴室、学生厕所、教工厕所、单身教工宿舍、教工食堂、锅炉房、开水房、自备车车库、司机休息室以及采暖、通风和给排水设备用房等。</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10</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）厕所是指用于教职工及学生如厕，包括室内卫生间和室外厕所。</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）其他用房包括被外单位租（借）用面积。</a:t>
                </a:r>
              </a:p>
              <a:p>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）具体建设内容和标准参照《特殊教育学校建设标准》（建标</a:t>
                </a:r>
                <a:r>
                  <a:rPr lang="en-US" altLang="zh-CN" sz="1500" dirty="0">
                    <a:solidFill>
                      <a:schemeClr val="accent5">
                        <a:lumMod val="20000"/>
                        <a:lumOff val="80000"/>
                      </a:schemeClr>
                    </a:solidFill>
                    <a:latin typeface="黑体" panose="02010609060101010101" pitchFamily="49" charset="-122"/>
                    <a:ea typeface="黑体" panose="02010609060101010101" pitchFamily="49" charset="-122"/>
                  </a:rPr>
                  <a:t>156-2011</a:t>
                </a:r>
                <a:r>
                  <a:rPr lang="zh-CN" altLang="zh-CN" sz="1500" dirty="0">
                    <a:solidFill>
                      <a:schemeClr val="accent5">
                        <a:lumMod val="20000"/>
                        <a:lumOff val="80000"/>
                      </a:schemeClr>
                    </a:solidFill>
                    <a:latin typeface="黑体" panose="02010609060101010101" pitchFamily="49" charset="-122"/>
                    <a:ea typeface="黑体" panose="02010609060101010101" pitchFamily="49" charset="-122"/>
                  </a:rPr>
                  <a:t>）。</a:t>
                </a:r>
              </a:p>
              <a:p>
                <a:pPr>
                  <a:lnSpc>
                    <a:spcPct val="150000"/>
                  </a:lnSpc>
                </a:pPr>
                <a:endParaRPr lang="zh-CN" altLang="en-US" sz="1200"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666748" y="-2208935"/>
              <a:ext cx="1372869" cy="378077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5"/>
                                        </p:tgtEl>
                                      </p:cBhvr>
                                    </p:animEffect>
                                    <p:set>
                                      <p:cBhvr>
                                        <p:cTn id="2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1" y="1125538"/>
          <a:ext cx="10858498" cy="5263240"/>
        </p:xfrm>
        <a:graphic>
          <a:graphicData uri="http://schemas.openxmlformats.org/drawingml/2006/table">
            <a:tbl>
              <a:tblPr firstRow="1" firstCol="1" bandRow="1"/>
              <a:tblGrid>
                <a:gridCol w="2593009">
                  <a:extLst>
                    <a:ext uri="{9D8B030D-6E8A-4147-A177-3AD203B41FA5}">
                      <a16:colId xmlns:a16="http://schemas.microsoft.com/office/drawing/2014/main" val="20000"/>
                    </a:ext>
                  </a:extLst>
                </a:gridCol>
                <a:gridCol w="864337">
                  <a:extLst>
                    <a:ext uri="{9D8B030D-6E8A-4147-A177-3AD203B41FA5}">
                      <a16:colId xmlns:a16="http://schemas.microsoft.com/office/drawing/2014/main" val="20001"/>
                    </a:ext>
                  </a:extLst>
                </a:gridCol>
                <a:gridCol w="925144">
                  <a:extLst>
                    <a:ext uri="{9D8B030D-6E8A-4147-A177-3AD203B41FA5}">
                      <a16:colId xmlns:a16="http://schemas.microsoft.com/office/drawing/2014/main" val="20002"/>
                    </a:ext>
                  </a:extLst>
                </a:gridCol>
                <a:gridCol w="925144">
                  <a:extLst>
                    <a:ext uri="{9D8B030D-6E8A-4147-A177-3AD203B41FA5}">
                      <a16:colId xmlns:a16="http://schemas.microsoft.com/office/drawing/2014/main" val="20003"/>
                    </a:ext>
                  </a:extLst>
                </a:gridCol>
                <a:gridCol w="925144">
                  <a:extLst>
                    <a:ext uri="{9D8B030D-6E8A-4147-A177-3AD203B41FA5}">
                      <a16:colId xmlns:a16="http://schemas.microsoft.com/office/drawing/2014/main" val="20004"/>
                    </a:ext>
                  </a:extLst>
                </a:gridCol>
                <a:gridCol w="925144">
                  <a:extLst>
                    <a:ext uri="{9D8B030D-6E8A-4147-A177-3AD203B41FA5}">
                      <a16:colId xmlns:a16="http://schemas.microsoft.com/office/drawing/2014/main" val="20005"/>
                    </a:ext>
                  </a:extLst>
                </a:gridCol>
                <a:gridCol w="925144">
                  <a:extLst>
                    <a:ext uri="{9D8B030D-6E8A-4147-A177-3AD203B41FA5}">
                      <a16:colId xmlns:a16="http://schemas.microsoft.com/office/drawing/2014/main" val="20006"/>
                    </a:ext>
                  </a:extLst>
                </a:gridCol>
                <a:gridCol w="925144">
                  <a:extLst>
                    <a:ext uri="{9D8B030D-6E8A-4147-A177-3AD203B41FA5}">
                      <a16:colId xmlns:a16="http://schemas.microsoft.com/office/drawing/2014/main" val="20007"/>
                    </a:ext>
                  </a:extLst>
                </a:gridCol>
                <a:gridCol w="925144">
                  <a:extLst>
                    <a:ext uri="{9D8B030D-6E8A-4147-A177-3AD203B41FA5}">
                      <a16:colId xmlns:a16="http://schemas.microsoft.com/office/drawing/2014/main" val="20008"/>
                    </a:ext>
                  </a:extLst>
                </a:gridCol>
                <a:gridCol w="925144">
                  <a:extLst>
                    <a:ext uri="{9D8B030D-6E8A-4147-A177-3AD203B41FA5}">
                      <a16:colId xmlns:a16="http://schemas.microsoft.com/office/drawing/2014/main" val="20009"/>
                    </a:ext>
                  </a:extLst>
                </a:gridCol>
              </a:tblGrid>
              <a:tr h="211151">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学校产权校舍建筑面积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正在施工校舍建筑面积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非学校产权校舍建筑面积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46991">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独立使用</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共同使用</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526">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526">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91526">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4"/>
                  </a:ext>
                </a:extLst>
              </a:tr>
              <a:tr h="191526">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5"/>
                  </a:ext>
                </a:extLst>
              </a:tr>
              <a:tr h="191526">
                <a:tc>
                  <a:txBody>
                    <a:bodyPr/>
                    <a:lstStyle/>
                    <a:p>
                      <a:pPr algn="l">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一、教学及辅助用房</a:t>
                      </a:r>
                      <a:endParaRPr lang="zh-CN" sz="1000" kern="100" dirty="0">
                        <a:effectLst/>
                        <a:latin typeface="Times New Roman" panose="02020603050405020304" pitchFamily="18"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6"/>
                  </a:ext>
                </a:extLst>
              </a:tr>
              <a:tr h="191526">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普通教室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7"/>
                  </a:ext>
                </a:extLst>
              </a:tr>
              <a:tr h="191526">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合班教室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8"/>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基础课实验室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09"/>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实训用房</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0"/>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图书阅览室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1"/>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心理咨询室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2"/>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风雨操场</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3"/>
                  </a:ext>
                </a:extLst>
              </a:tr>
              <a:tr h="191526">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rPr>
                        <a:t>二、行政办公用房</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4"/>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行政办公室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5"/>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教研室</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6"/>
                  </a:ext>
                </a:extLst>
              </a:tr>
              <a:tr h="191526">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rPr>
                        <a:t>三、生活用房</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7"/>
                  </a:ext>
                </a:extLst>
              </a:tr>
              <a:tr h="191526">
                <a:tc>
                  <a:txBody>
                    <a:bodyPr/>
                    <a:lstStyle/>
                    <a:p>
                      <a:pPr indent="228600" algn="l">
                        <a:spcAft>
                          <a:spcPts val="0"/>
                        </a:spcAft>
                      </a:pPr>
                      <a:r>
                        <a:rPr lang="zh-CN" sz="900" kern="100" dirty="0">
                          <a:effectLst/>
                          <a:latin typeface="Times New Roman" panose="02020603050405020304" pitchFamily="18" charset="0"/>
                          <a:ea typeface="宋体" panose="02010600030101010101" pitchFamily="2" charset="-122"/>
                        </a:rPr>
                        <a:t>学生宿舍</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8"/>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食堂</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19"/>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单身教工宿舍</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20"/>
                  </a:ext>
                </a:extLst>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其他附属用房</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21"/>
                  </a:ext>
                </a:extLst>
              </a:tr>
              <a:tr h="191526">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rPr>
                        <a:t>四、教工住宅</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22"/>
                  </a:ext>
                </a:extLst>
              </a:tr>
              <a:tr h="191526">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rPr>
                        <a:t>五、其他用房</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a:noFill/>
                    </a:lnB>
                  </a:tcPr>
                </a:tc>
                <a:extLst>
                  <a:ext uri="{0D108BD9-81ED-4DB2-BD59-A6C34878D82A}">
                    <a16:rowId xmlns:a16="http://schemas.microsoft.com/office/drawing/2014/main" val="10023"/>
                  </a:ext>
                </a:extLst>
              </a:tr>
              <a:tr h="191526">
                <a:tc>
                  <a:txBody>
                    <a:bodyPr/>
                    <a:lstStyle/>
                    <a:p>
                      <a:r>
                        <a:rPr lang="en-US" altLang="zh-CN" sz="900" kern="100" dirty="0">
                          <a:solidFill>
                            <a:schemeClr val="tx1"/>
                          </a:solidFill>
                          <a:effectLst/>
                          <a:latin typeface="Times New Roman" panose="02020603050405020304" pitchFamily="18" charset="0"/>
                          <a:ea typeface="宋体" panose="02010600030101010101" pitchFamily="2" charset="-122"/>
                          <a:cs typeface="+mn-cs"/>
                        </a:rPr>
                        <a:t>        #</a:t>
                      </a:r>
                      <a:r>
                        <a:rPr lang="zh-CN" altLang="zh-CN" sz="900" kern="100" dirty="0">
                          <a:solidFill>
                            <a:schemeClr val="tx1"/>
                          </a:solidFill>
                          <a:effectLst/>
                          <a:latin typeface="Times New Roman" panose="02020603050405020304" pitchFamily="18" charset="0"/>
                          <a:ea typeface="宋体" panose="02010600030101010101" pitchFamily="2" charset="-122"/>
                          <a:cs typeface="+mn-cs"/>
                        </a:rPr>
                        <a:t>被外单位租（借）用</a:t>
                      </a:r>
                      <a:endParaRPr lang="zh-CN" altLang="en-US" sz="900" kern="100" dirty="0">
                        <a:solidFill>
                          <a:schemeClr val="tx1"/>
                        </a:solidFill>
                        <a:effectLst/>
                        <a:latin typeface="Times New Roman" panose="02020603050405020304" pitchFamily="18" charset="0"/>
                        <a:ea typeface="宋体" panose="02010600030101010101" pitchFamily="2" charset="-122"/>
                        <a:cs typeface="+mn-cs"/>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bl>
          </a:graphicData>
        </a:graphic>
      </p:graphicFrame>
      <p:sp>
        <p:nvSpPr>
          <p:cNvPr id="9" name="矩形 8"/>
          <p:cNvSpPr/>
          <p:nvPr/>
        </p:nvSpPr>
        <p:spPr>
          <a:xfrm>
            <a:off x="3939801" y="287020"/>
            <a:ext cx="431239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（七十二）中等职业学校校舍情况</a:t>
            </a:r>
          </a:p>
        </p:txBody>
      </p:sp>
      <p:grpSp>
        <p:nvGrpSpPr>
          <p:cNvPr id="4" name="组合 3"/>
          <p:cNvGrpSpPr/>
          <p:nvPr/>
        </p:nvGrpSpPr>
        <p:grpSpPr>
          <a:xfrm>
            <a:off x="660400" y="1514475"/>
            <a:ext cx="10858500" cy="1228726"/>
            <a:chOff x="660401" y="1027742"/>
            <a:chExt cx="10858500" cy="1848561"/>
          </a:xfrm>
        </p:grpSpPr>
        <p:grpSp>
          <p:nvGrpSpPr>
            <p:cNvPr id="5" name="组合 4"/>
            <p:cNvGrpSpPr/>
            <p:nvPr/>
          </p:nvGrpSpPr>
          <p:grpSpPr>
            <a:xfrm>
              <a:off x="660401" y="1413361"/>
              <a:ext cx="10858500" cy="1462942"/>
              <a:chOff x="660401" y="308005"/>
              <a:chExt cx="10858500" cy="2502222"/>
            </a:xfrm>
          </p:grpSpPr>
          <p:sp>
            <p:nvSpPr>
              <p:cNvPr id="7" name="矩形 6"/>
              <p:cNvSpPr/>
              <p:nvPr/>
            </p:nvSpPr>
            <p:spPr>
              <a:xfrm>
                <a:off x="660401" y="308005"/>
                <a:ext cx="10858500" cy="250222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）独立使用是指学校独立享用政府或社会提供的非学校产权办学资源。</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）共同使用是指本校与其他学校共享政府或社会提供的非学校产权办学资源。</a:t>
                </a:r>
              </a:p>
            </p:txBody>
          </p:sp>
        </p:grpSp>
        <p:sp>
          <p:nvSpPr>
            <p:cNvPr id="6" name="矩形 5"/>
            <p:cNvSpPr/>
            <p:nvPr/>
          </p:nvSpPr>
          <p:spPr>
            <a:xfrm flipH="1">
              <a:off x="9665445" y="1027742"/>
              <a:ext cx="1723915" cy="3674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634996" y="2717486"/>
            <a:ext cx="10877552" cy="2169742"/>
            <a:chOff x="641347" y="1943553"/>
            <a:chExt cx="10877552" cy="2410878"/>
          </a:xfrm>
        </p:grpSpPr>
        <p:grpSp>
          <p:nvGrpSpPr>
            <p:cNvPr id="26" name="组合 25"/>
            <p:cNvGrpSpPr/>
            <p:nvPr/>
          </p:nvGrpSpPr>
          <p:grpSpPr>
            <a:xfrm>
              <a:off x="641347" y="2237277"/>
              <a:ext cx="10877552" cy="2117154"/>
              <a:chOff x="641347" y="1717232"/>
              <a:chExt cx="10877552" cy="3621182"/>
            </a:xfrm>
          </p:grpSpPr>
          <p:sp>
            <p:nvSpPr>
              <p:cNvPr id="28" name="矩形 27"/>
              <p:cNvSpPr/>
              <p:nvPr/>
            </p:nvSpPr>
            <p:spPr>
              <a:xfrm>
                <a:off x="660399" y="1790175"/>
                <a:ext cx="10858500" cy="35482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41347" y="1717232"/>
                <a:ext cx="10722611" cy="357535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）教学及辅助用房是指《中等职业学校建设标准》（建标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192-2018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）中的教学实训用房、教学辅助及行政管理用房中的教学辅助用房。包括普通教室、合班教室、基础课实验室、实训用房；教学辅助及行政管理用房中的图书阅览室、心理咨询室、风雨操场。</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（修改填报说明，删除“包括教学实训用房中的普通教室、合班教室</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”中“教学实训用房中的”）</a:t>
                </a:r>
              </a:p>
            </p:txBody>
          </p:sp>
        </p:grpSp>
        <p:sp>
          <p:nvSpPr>
            <p:cNvPr id="27" name="矩形 26"/>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34996" y="4807922"/>
            <a:ext cx="10890256" cy="1409883"/>
            <a:chOff x="728346" y="1359285"/>
            <a:chExt cx="10890256" cy="2121103"/>
          </a:xfrm>
        </p:grpSpPr>
        <p:grpSp>
          <p:nvGrpSpPr>
            <p:cNvPr id="11" name="组合 10"/>
            <p:cNvGrpSpPr/>
            <p:nvPr/>
          </p:nvGrpSpPr>
          <p:grpSpPr>
            <a:xfrm>
              <a:off x="728346" y="1359285"/>
              <a:ext cx="10890256" cy="1719017"/>
              <a:chOff x="728346" y="215513"/>
              <a:chExt cx="10890256" cy="2940216"/>
            </a:xfrm>
          </p:grpSpPr>
          <p:sp>
            <p:nvSpPr>
              <p:cNvPr id="13" name="矩形 12"/>
              <p:cNvSpPr/>
              <p:nvPr/>
            </p:nvSpPr>
            <p:spPr>
              <a:xfrm>
                <a:off x="760102" y="338369"/>
                <a:ext cx="10858500" cy="273737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728346" y="215513"/>
                <a:ext cx="10722611" cy="294021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其他用房包括人防工程，地下停车场（库），商业用房，产业用房，对外招生的附中、附小、幼儿园，对外开放的医院，交流中心、接待中心，师范院校的培训中心、博物馆等以及被外单位租（借）用面积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（修改填报说明，增加“</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被外单位租（借）用面积</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p>
            </p:txBody>
          </p:sp>
        </p:grpSp>
        <p:sp>
          <p:nvSpPr>
            <p:cNvPr id="12" name="矩形 11"/>
            <p:cNvSpPr/>
            <p:nvPr/>
          </p:nvSpPr>
          <p:spPr>
            <a:xfrm flipH="1">
              <a:off x="778620" y="3112907"/>
              <a:ext cx="1723915" cy="3674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79452" y="4598899"/>
            <a:ext cx="10877552" cy="1783528"/>
            <a:chOff x="641347" y="2237277"/>
            <a:chExt cx="10877552" cy="1981742"/>
          </a:xfrm>
        </p:grpSpPr>
        <p:grpSp>
          <p:nvGrpSpPr>
            <p:cNvPr id="21" name="组合 20"/>
            <p:cNvGrpSpPr/>
            <p:nvPr/>
          </p:nvGrpSpPr>
          <p:grpSpPr>
            <a:xfrm>
              <a:off x="641347" y="2237277"/>
              <a:ext cx="10877552" cy="1679984"/>
              <a:chOff x="641347" y="1717232"/>
              <a:chExt cx="10877552" cy="2873446"/>
            </a:xfrm>
          </p:grpSpPr>
          <p:sp>
            <p:nvSpPr>
              <p:cNvPr id="23" name="矩形 22"/>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22" name="矩形 21"/>
            <p:cNvSpPr/>
            <p:nvPr/>
          </p:nvSpPr>
          <p:spPr>
            <a:xfrm flipH="1">
              <a:off x="660397" y="3981790"/>
              <a:ext cx="1378983" cy="23722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0"/>
                                        </p:tgtEl>
                                      </p:cBhvr>
                                    </p:animEffect>
                                    <p:set>
                                      <p:cBhvr>
                                        <p:cTn id="32" dur="1" fill="hold">
                                          <p:stCondLst>
                                            <p:cond delay="249"/>
                                          </p:stCondLst>
                                        </p:cTn>
                                        <p:tgtEl>
                                          <p:spTgt spid="20"/>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5"/>
                                        </p:tgtEl>
                                      </p:cBhvr>
                                    </p:animEffect>
                                    <p:set>
                                      <p:cBhvr>
                                        <p:cTn id="4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04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职业教育</a:t>
            </a:r>
          </a:p>
        </p:txBody>
      </p:sp>
      <p:cxnSp>
        <p:nvCxnSpPr>
          <p:cNvPr id="83" name="Straight Connector 239"/>
          <p:cNvCxnSpPr/>
          <p:nvPr/>
        </p:nvCxnSpPr>
        <p:spPr>
          <a:xfrm>
            <a:off x="4418203" y="1471611"/>
            <a:ext cx="0" cy="5004000"/>
          </a:xfrm>
          <a:prstGeom prst="line">
            <a:avLst/>
          </a:prstGeom>
          <a:noFill/>
          <a:ln w="6350" cap="flat" cmpd="sng" algn="ctr">
            <a:solidFill>
              <a:srgbClr val="FFFFFF">
                <a:lumMod val="75000"/>
              </a:srgbClr>
            </a:solidFill>
            <a:prstDash val="solid"/>
            <a:miter lim="800000"/>
            <a:tailEnd type="oval"/>
          </a:ln>
          <a:effectLst/>
        </p:spPr>
      </p:cxnSp>
      <p:sp>
        <p:nvSpPr>
          <p:cNvPr id="86" name="TextBox 213"/>
          <p:cNvSpPr txBox="1"/>
          <p:nvPr/>
        </p:nvSpPr>
        <p:spPr>
          <a:xfrm>
            <a:off x="1151565" y="1622416"/>
            <a:ext cx="3082108" cy="154927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1203</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将</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r>
              <a:rPr lang="zh-CN" altLang="en-US" sz="1600" kern="0" dirty="0">
                <a:solidFill>
                  <a:srgbClr val="C55A11"/>
                </a:solidFill>
                <a:latin typeface="微软雅黑" panose="020B0503020204020204" charset="-122"/>
                <a:ea typeface="微软雅黑" panose="020B0503020204020204" charset="-122"/>
                <a:sym typeface="+mn-ea"/>
              </a:rPr>
              <a:t>普通预科注册学生数</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指标名称改为</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r>
              <a:rPr lang="zh-CN" altLang="en-US" sz="1600" kern="0" dirty="0">
                <a:solidFill>
                  <a:srgbClr val="C55A11"/>
                </a:solidFill>
                <a:latin typeface="微软雅黑" panose="020B0503020204020204" charset="-122"/>
                <a:ea typeface="微软雅黑" panose="020B0503020204020204" charset="-122"/>
                <a:sym typeface="+mn-ea"/>
              </a:rPr>
              <a:t>预科注册学生数</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p>
        </p:txBody>
      </p:sp>
      <p:sp>
        <p:nvSpPr>
          <p:cNvPr id="17" name="TextBox 213"/>
          <p:cNvSpPr txBox="1"/>
          <p:nvPr/>
        </p:nvSpPr>
        <p:spPr>
          <a:xfrm>
            <a:off x="4676328" y="1622416"/>
            <a:ext cx="3370392" cy="154927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3336</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3337</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将“</a:t>
            </a:r>
            <a:r>
              <a:rPr lang="zh-CN" altLang="en-US" sz="1600" kern="0" dirty="0">
                <a:solidFill>
                  <a:srgbClr val="C55A11"/>
                </a:solidFill>
                <a:latin typeface="微软雅黑" panose="020B0503020204020204" charset="-122"/>
                <a:ea typeface="微软雅黑" panose="020B0503020204020204" charset="-122"/>
                <a:sym typeface="+mn-ea"/>
              </a:rPr>
              <a:t>五年制高职转入</a:t>
            </a:r>
            <a:r>
              <a:rPr lang="zh-CN" altLang="en-US" sz="1600" kern="0" dirty="0">
                <a:latin typeface="微软雅黑" panose="020B0503020204020204" charset="-122"/>
                <a:ea typeface="微软雅黑" panose="020B0503020204020204" charset="-122"/>
                <a:sym typeface="+mn-ea"/>
              </a:rPr>
              <a:t>”指标调整为“</a:t>
            </a:r>
            <a:r>
              <a:rPr lang="zh-CN" altLang="en-US" sz="1600" kern="0" dirty="0">
                <a:solidFill>
                  <a:srgbClr val="C55A11"/>
                </a:solidFill>
                <a:latin typeface="微软雅黑" panose="020B0503020204020204" charset="-122"/>
                <a:ea typeface="微软雅黑" panose="020B0503020204020204" charset="-122"/>
                <a:sym typeface="+mn-ea"/>
              </a:rPr>
              <a:t>中等职业教育应届毕业生</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的</a:t>
            </a:r>
            <a:r>
              <a:rPr lang="zh-CN" altLang="en-US" sz="1600" kern="0" dirty="0">
                <a:solidFill>
                  <a:srgbClr val="C55A11"/>
                </a:solidFill>
                <a:latin typeface="微软雅黑" panose="020B0503020204020204" charset="-122"/>
                <a:ea typeface="微软雅黑" panose="020B0503020204020204" charset="-122"/>
                <a:sym typeface="+mn-ea"/>
              </a:rPr>
              <a:t>其中数</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p>
        </p:txBody>
      </p:sp>
      <p:cxnSp>
        <p:nvCxnSpPr>
          <p:cNvPr id="12" name="Straight Connector 239"/>
          <p:cNvCxnSpPr/>
          <p:nvPr/>
        </p:nvCxnSpPr>
        <p:spPr>
          <a:xfrm>
            <a:off x="8191627" y="1468563"/>
            <a:ext cx="0" cy="5004000"/>
          </a:xfrm>
          <a:prstGeom prst="line">
            <a:avLst/>
          </a:prstGeom>
          <a:noFill/>
          <a:ln w="6350" cap="flat" cmpd="sng" algn="ctr">
            <a:solidFill>
              <a:srgbClr val="FFFFFF">
                <a:lumMod val="75000"/>
              </a:srgbClr>
            </a:solidFill>
            <a:prstDash val="solid"/>
            <a:miter lim="800000"/>
            <a:tailEnd type="oval"/>
          </a:ln>
          <a:effectLst/>
        </p:spPr>
      </p:cxnSp>
      <p:sp>
        <p:nvSpPr>
          <p:cNvPr id="15" name="TextBox 213"/>
          <p:cNvSpPr txBox="1"/>
          <p:nvPr/>
        </p:nvSpPr>
        <p:spPr>
          <a:xfrm>
            <a:off x="8449752" y="1619368"/>
            <a:ext cx="3370392" cy="1703159"/>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4257</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增加“公共基础课”指标。</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Ø"/>
              <a:defRPr/>
            </a:pPr>
            <a:endParaRPr lang="zh-CN" altLang="en-US" sz="1600" kern="0" dirty="0">
              <a:solidFill>
                <a:schemeClr val="tx1">
                  <a:lumMod val="65000"/>
                  <a:lumOff val="35000"/>
                </a:schemeClr>
              </a:solidFill>
              <a:latin typeface="微软雅黑" panose="020B0503020204020204" charset="-122"/>
              <a:ea typeface="微软雅黑" panose="020B0503020204020204" charset="-122"/>
              <a:sym typeface="+mn-ea"/>
            </a:endParaRPr>
          </a:p>
        </p:txBody>
      </p:sp>
      <p:pic>
        <p:nvPicPr>
          <p:cNvPr id="8" name="图片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68215" y="3970563"/>
            <a:ext cx="3171825" cy="2381250"/>
          </a:xfrm>
          <a:prstGeom prst="rect">
            <a:avLst/>
          </a:prstGeom>
        </p:spPr>
      </p:pic>
      <p:sp>
        <p:nvSpPr>
          <p:cNvPr id="21" name="TextBox 24"/>
          <p:cNvSpPr txBox="1"/>
          <p:nvPr/>
        </p:nvSpPr>
        <p:spPr>
          <a:xfrm>
            <a:off x="789178" y="941570"/>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一、指标修订</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1057999227"/>
              </p:ext>
            </p:extLst>
          </p:nvPr>
        </p:nvGraphicFramePr>
        <p:xfrm>
          <a:off x="660402" y="1125538"/>
          <a:ext cx="10858496" cy="4998527"/>
        </p:xfrm>
        <a:graphic>
          <a:graphicData uri="http://schemas.openxmlformats.org/drawingml/2006/table">
            <a:tbl>
              <a:tblPr firstRow="1" firstCol="1" bandRow="1"/>
              <a:tblGrid>
                <a:gridCol w="3185883">
                  <a:extLst>
                    <a:ext uri="{9D8B030D-6E8A-4147-A177-3AD203B41FA5}">
                      <a16:colId xmlns:a16="http://schemas.microsoft.com/office/drawing/2014/main" val="20000"/>
                    </a:ext>
                  </a:extLst>
                </a:gridCol>
                <a:gridCol w="688429">
                  <a:extLst>
                    <a:ext uri="{9D8B030D-6E8A-4147-A177-3AD203B41FA5}">
                      <a16:colId xmlns:a16="http://schemas.microsoft.com/office/drawing/2014/main" val="20001"/>
                    </a:ext>
                  </a:extLst>
                </a:gridCol>
                <a:gridCol w="873023">
                  <a:extLst>
                    <a:ext uri="{9D8B030D-6E8A-4147-A177-3AD203B41FA5}">
                      <a16:colId xmlns:a16="http://schemas.microsoft.com/office/drawing/2014/main" val="20002"/>
                    </a:ext>
                  </a:extLst>
                </a:gridCol>
                <a:gridCol w="873023">
                  <a:extLst>
                    <a:ext uri="{9D8B030D-6E8A-4147-A177-3AD203B41FA5}">
                      <a16:colId xmlns:a16="http://schemas.microsoft.com/office/drawing/2014/main" val="20003"/>
                    </a:ext>
                  </a:extLst>
                </a:gridCol>
                <a:gridCol w="873023">
                  <a:extLst>
                    <a:ext uri="{9D8B030D-6E8A-4147-A177-3AD203B41FA5}">
                      <a16:colId xmlns:a16="http://schemas.microsoft.com/office/drawing/2014/main" val="20004"/>
                    </a:ext>
                  </a:extLst>
                </a:gridCol>
                <a:gridCol w="873023">
                  <a:extLst>
                    <a:ext uri="{9D8B030D-6E8A-4147-A177-3AD203B41FA5}">
                      <a16:colId xmlns:a16="http://schemas.microsoft.com/office/drawing/2014/main" val="20005"/>
                    </a:ext>
                  </a:extLst>
                </a:gridCol>
                <a:gridCol w="873023">
                  <a:extLst>
                    <a:ext uri="{9D8B030D-6E8A-4147-A177-3AD203B41FA5}">
                      <a16:colId xmlns:a16="http://schemas.microsoft.com/office/drawing/2014/main" val="20006"/>
                    </a:ext>
                  </a:extLst>
                </a:gridCol>
                <a:gridCol w="873023">
                  <a:extLst>
                    <a:ext uri="{9D8B030D-6E8A-4147-A177-3AD203B41FA5}">
                      <a16:colId xmlns:a16="http://schemas.microsoft.com/office/drawing/2014/main" val="20007"/>
                    </a:ext>
                  </a:extLst>
                </a:gridCol>
                <a:gridCol w="873023">
                  <a:extLst>
                    <a:ext uri="{9D8B030D-6E8A-4147-A177-3AD203B41FA5}">
                      <a16:colId xmlns:a16="http://schemas.microsoft.com/office/drawing/2014/main" val="20008"/>
                    </a:ext>
                  </a:extLst>
                </a:gridCol>
                <a:gridCol w="873023">
                  <a:extLst>
                    <a:ext uri="{9D8B030D-6E8A-4147-A177-3AD203B41FA5}">
                      <a16:colId xmlns:a16="http://schemas.microsoft.com/office/drawing/2014/main" val="20009"/>
                    </a:ext>
                  </a:extLst>
                </a:gridCol>
              </a:tblGrid>
              <a:tr h="208106">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学校产权校舍建筑面积</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正在施工校舍建筑面积</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非学校产权校舍建筑面积</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37657">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独立使用</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共同使用</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762">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762">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88762">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4"/>
                  </a:ext>
                </a:extLst>
              </a:tr>
              <a:tr h="18876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5"/>
                  </a:ext>
                </a:extLst>
              </a:tr>
              <a:tr h="18876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一、教学及辅助用房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6"/>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教室</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7"/>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专业教学实训用房及场所</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8"/>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图书馆</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09"/>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培训工作用房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0"/>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室内体育用房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1"/>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大学生活动用房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2"/>
                  </a:ext>
                </a:extLst>
              </a:tr>
              <a:tr h="18876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二、行政办公用房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3"/>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系及教师教研办公用房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4"/>
                  </a:ext>
                </a:extLst>
              </a:tr>
              <a:tr h="18876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校级办公用房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5"/>
                  </a:ext>
                </a:extLst>
              </a:tr>
              <a:tr h="18876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三、生活用房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6"/>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学生宿舍（公寓）</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7"/>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食堂</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8"/>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单身教师宿舍（公寓）</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19"/>
                  </a:ext>
                </a:extLst>
              </a:tr>
              <a:tr h="18876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后勤及辅助用房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20"/>
                  </a:ext>
                </a:extLst>
              </a:tr>
              <a:tr h="18876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四、教工住宅</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21"/>
                  </a:ext>
                </a:extLst>
              </a:tr>
              <a:tr h="18876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五、其他用房</a:t>
                      </a: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a:noFill/>
                    </a:lnB>
                  </a:tcPr>
                </a:tc>
                <a:extLst>
                  <a:ext uri="{0D108BD9-81ED-4DB2-BD59-A6C34878D82A}">
                    <a16:rowId xmlns:a16="http://schemas.microsoft.com/office/drawing/2014/main" val="10022"/>
                  </a:ext>
                </a:extLst>
              </a:tr>
              <a:tr h="188762">
                <a:tc>
                  <a:txBody>
                    <a:bodyPr/>
                    <a:lstStyle/>
                    <a:p>
                      <a:r>
                        <a:rPr lang="en-US" altLang="zh-CN" sz="900" kern="100" dirty="0">
                          <a:solidFill>
                            <a:schemeClr val="tx1"/>
                          </a:solidFill>
                          <a:effectLst/>
                          <a:latin typeface="Times New Roman" panose="02020603050405020304" pitchFamily="18" charset="0"/>
                          <a:ea typeface="宋体" panose="02010600030101010101" pitchFamily="2" charset="-122"/>
                          <a:cs typeface="+mn-cs"/>
                        </a:rPr>
                        <a:t>       #</a:t>
                      </a:r>
                      <a:r>
                        <a:rPr lang="zh-CN" altLang="zh-CN" sz="900" kern="100" dirty="0">
                          <a:solidFill>
                            <a:schemeClr val="tx1"/>
                          </a:solidFill>
                          <a:effectLst/>
                          <a:latin typeface="Times New Roman" panose="02020603050405020304" pitchFamily="18" charset="0"/>
                          <a:ea typeface="宋体" panose="02010600030101010101" pitchFamily="2" charset="-122"/>
                          <a:cs typeface="+mn-cs"/>
                        </a:rPr>
                        <a:t>被外单位租（借）用</a:t>
                      </a:r>
                      <a:endParaRPr lang="zh-CN" altLang="en-US" sz="900" kern="100" dirty="0">
                        <a:solidFill>
                          <a:schemeClr val="tx1"/>
                        </a:solidFill>
                        <a:effectLst/>
                        <a:latin typeface="Times New Roman" panose="02020603050405020304" pitchFamily="18" charset="0"/>
                        <a:ea typeface="宋体" panose="02010600030101010101" pitchFamily="2" charset="-122"/>
                        <a:cs typeface="+mn-cs"/>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900" kern="10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900" kern="100" dirty="0">
                        <a:effectLst/>
                        <a:latin typeface="Times New Roman" panose="02020603050405020304" pitchFamily="18"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9" name="矩形 8"/>
          <p:cNvSpPr/>
          <p:nvPr/>
        </p:nvSpPr>
        <p:spPr>
          <a:xfrm>
            <a:off x="3042119" y="287020"/>
            <a:ext cx="610776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（七十三）高等教育学校（职业、成人）校舍情况</a:t>
            </a:r>
          </a:p>
        </p:txBody>
      </p:sp>
      <p:grpSp>
        <p:nvGrpSpPr>
          <p:cNvPr id="4" name="组合 3"/>
          <p:cNvGrpSpPr/>
          <p:nvPr/>
        </p:nvGrpSpPr>
        <p:grpSpPr>
          <a:xfrm>
            <a:off x="666750" y="1338969"/>
            <a:ext cx="10858500" cy="1289269"/>
            <a:chOff x="660401" y="782591"/>
            <a:chExt cx="10858500" cy="1939644"/>
          </a:xfrm>
        </p:grpSpPr>
        <p:grpSp>
          <p:nvGrpSpPr>
            <p:cNvPr id="5" name="组合 4"/>
            <p:cNvGrpSpPr/>
            <p:nvPr/>
          </p:nvGrpSpPr>
          <p:grpSpPr>
            <a:xfrm>
              <a:off x="660401" y="1449637"/>
              <a:ext cx="10858500" cy="1272598"/>
              <a:chOff x="660401" y="370053"/>
              <a:chExt cx="10858500" cy="2176658"/>
            </a:xfrm>
          </p:grpSpPr>
          <p:sp>
            <p:nvSpPr>
              <p:cNvPr id="7" name="矩形 6"/>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2022</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年起系统将根据上学两年</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高等教育学校（职业、成人）校舍功能明细统计报表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自动生成数据</a:t>
                </a:r>
              </a:p>
            </p:txBody>
          </p:sp>
        </p:grpSp>
        <p:sp>
          <p:nvSpPr>
            <p:cNvPr id="6" name="矩形 5"/>
            <p:cNvSpPr/>
            <p:nvPr/>
          </p:nvSpPr>
          <p:spPr>
            <a:xfrm flipH="1">
              <a:off x="4580793" y="782591"/>
              <a:ext cx="2426676" cy="7762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666751" y="1543050"/>
            <a:ext cx="10858500" cy="1319435"/>
            <a:chOff x="660401" y="737207"/>
            <a:chExt cx="10858500" cy="1985028"/>
          </a:xfrm>
        </p:grpSpPr>
        <p:grpSp>
          <p:nvGrpSpPr>
            <p:cNvPr id="12" name="组合 11"/>
            <p:cNvGrpSpPr/>
            <p:nvPr/>
          </p:nvGrpSpPr>
          <p:grpSpPr>
            <a:xfrm>
              <a:off x="660401" y="1449638"/>
              <a:ext cx="10858500" cy="1272597"/>
              <a:chOff x="660401" y="370056"/>
              <a:chExt cx="10858500" cy="2176655"/>
            </a:xfrm>
          </p:grpSpPr>
          <p:sp>
            <p:nvSpPr>
              <p:cNvPr id="14" name="矩形 13"/>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370056"/>
                <a:ext cx="10722611" cy="198984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）独立使用是指学校独立享用政府或社会提供的非学校产权办学资源。</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）共同使用是指本校与其他学校共享政府或社会提供的非学校产权办学资源。</a:t>
                </a:r>
              </a:p>
            </p:txBody>
          </p:sp>
        </p:grpSp>
        <p:sp>
          <p:nvSpPr>
            <p:cNvPr id="13" name="矩形 12"/>
            <p:cNvSpPr/>
            <p:nvPr/>
          </p:nvSpPr>
          <p:spPr>
            <a:xfrm flipH="1">
              <a:off x="9823449" y="737207"/>
              <a:ext cx="1624329" cy="4335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3102" y="3622420"/>
            <a:ext cx="10858500" cy="1153341"/>
            <a:chOff x="660401" y="987089"/>
            <a:chExt cx="10858500" cy="1735146"/>
          </a:xfrm>
        </p:grpSpPr>
        <p:grpSp>
          <p:nvGrpSpPr>
            <p:cNvPr id="22" name="组合 21"/>
            <p:cNvGrpSpPr/>
            <p:nvPr/>
          </p:nvGrpSpPr>
          <p:grpSpPr>
            <a:xfrm>
              <a:off x="660401" y="1449637"/>
              <a:ext cx="10858500" cy="1272598"/>
              <a:chOff x="660401" y="370053"/>
              <a:chExt cx="10858500" cy="2176658"/>
            </a:xfrm>
          </p:grpSpPr>
          <p:sp>
            <p:nvSpPr>
              <p:cNvPr id="24" name="矩形 23"/>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室内体育用房（不含体育类院校）包括风雨操场、体育馆、游泳馆、健身房、乒乓球</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羽毛球</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房、体操房、体质测试用房及器械库、淋浴、更衣室、卫生间等附属用房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3" name="矩形 22"/>
            <p:cNvSpPr/>
            <p:nvPr/>
          </p:nvSpPr>
          <p:spPr>
            <a:xfrm flipH="1">
              <a:off x="777237" y="987089"/>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8" name="组合 47"/>
          <p:cNvGrpSpPr/>
          <p:nvPr/>
        </p:nvGrpSpPr>
        <p:grpSpPr>
          <a:xfrm>
            <a:off x="673102" y="3092079"/>
            <a:ext cx="10858500" cy="2091432"/>
            <a:chOff x="660401" y="1092876"/>
            <a:chExt cx="10858500" cy="2631420"/>
          </a:xfrm>
        </p:grpSpPr>
        <p:grpSp>
          <p:nvGrpSpPr>
            <p:cNvPr id="49" name="组合 48"/>
            <p:cNvGrpSpPr/>
            <p:nvPr/>
          </p:nvGrpSpPr>
          <p:grpSpPr>
            <a:xfrm>
              <a:off x="660401" y="1449637"/>
              <a:ext cx="10858500" cy="2274659"/>
              <a:chOff x="660401" y="370053"/>
              <a:chExt cx="10858500" cy="3890589"/>
            </a:xfrm>
          </p:grpSpPr>
          <p:sp>
            <p:nvSpPr>
              <p:cNvPr id="51" name="矩形 50"/>
              <p:cNvSpPr/>
              <p:nvPr/>
            </p:nvSpPr>
            <p:spPr>
              <a:xfrm>
                <a:off x="660401" y="556866"/>
                <a:ext cx="10858500" cy="33486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52" name="矩形 51"/>
              <p:cNvSpPr/>
              <p:nvPr/>
            </p:nvSpPr>
            <p:spPr>
              <a:xfrm>
                <a:off x="666750" y="370053"/>
                <a:ext cx="10722611" cy="389058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专业教学实训实验实习用房及场所包括专业课教室（含制图教室）、理实一体化教室、实验室、仿真实训室和实训车间及场所；体育类院校包括风雨操场、体育馆、蓝（排）球房、田径房、体操房、游泳馆、羽毛球房、乒乓球房、举重房、武术房、健身房及器械库、淋浴室、更衣室、卫生间等附属用房；艺术类院校包括专业课教室（琴房、形体房、画室、各种中小型排列用房）、大型观摩、排练、实习演出、陈列展览等用房</a:t>
                </a:r>
              </a:p>
            </p:txBody>
          </p:sp>
        </p:grpSp>
        <p:sp>
          <p:nvSpPr>
            <p:cNvPr id="50" name="矩形 49"/>
            <p:cNvSpPr/>
            <p:nvPr/>
          </p:nvSpPr>
          <p:spPr>
            <a:xfrm flipH="1">
              <a:off x="822322" y="1092876"/>
              <a:ext cx="1820253"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3" name="组合 52"/>
          <p:cNvGrpSpPr/>
          <p:nvPr/>
        </p:nvGrpSpPr>
        <p:grpSpPr>
          <a:xfrm>
            <a:off x="679451" y="4395249"/>
            <a:ext cx="10877552" cy="1783529"/>
            <a:chOff x="641347" y="2237277"/>
            <a:chExt cx="10877552" cy="1981743"/>
          </a:xfrm>
        </p:grpSpPr>
        <p:grpSp>
          <p:nvGrpSpPr>
            <p:cNvPr id="54" name="组合 53"/>
            <p:cNvGrpSpPr/>
            <p:nvPr/>
          </p:nvGrpSpPr>
          <p:grpSpPr>
            <a:xfrm>
              <a:off x="641347" y="2237277"/>
              <a:ext cx="10877552" cy="1679983"/>
              <a:chOff x="641347" y="1717232"/>
              <a:chExt cx="10877552" cy="2873446"/>
            </a:xfrm>
          </p:grpSpPr>
          <p:sp>
            <p:nvSpPr>
              <p:cNvPr id="56" name="矩形 55"/>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57" name="矩形 56"/>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55" name="矩形 54"/>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8" name="组合 57"/>
          <p:cNvGrpSpPr/>
          <p:nvPr/>
        </p:nvGrpSpPr>
        <p:grpSpPr>
          <a:xfrm>
            <a:off x="622297" y="2696389"/>
            <a:ext cx="10877552" cy="1776298"/>
            <a:chOff x="641347" y="1943553"/>
            <a:chExt cx="10877552" cy="1973708"/>
          </a:xfrm>
        </p:grpSpPr>
        <p:grpSp>
          <p:nvGrpSpPr>
            <p:cNvPr id="59" name="组合 58"/>
            <p:cNvGrpSpPr/>
            <p:nvPr/>
          </p:nvGrpSpPr>
          <p:grpSpPr>
            <a:xfrm>
              <a:off x="641347" y="2237277"/>
              <a:ext cx="10877552" cy="1679984"/>
              <a:chOff x="641347" y="1717232"/>
              <a:chExt cx="10877552" cy="2873446"/>
            </a:xfrm>
          </p:grpSpPr>
          <p:sp>
            <p:nvSpPr>
              <p:cNvPr id="61" name="矩形 60"/>
              <p:cNvSpPr/>
              <p:nvPr/>
            </p:nvSpPr>
            <p:spPr>
              <a:xfrm>
                <a:off x="660399" y="1790175"/>
                <a:ext cx="10858500" cy="278292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62" name="矩形 61"/>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）教学及辅助用房是指《高等职业学校建设标准》（建标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197-2019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）中的教室、专业教学实训实验实习用房及场所、图书馆、培训工作用房、室内体育用房、大学生活动用房。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（修改填报说明，删除“教学实训用房中的教室、专业教学实验实习用房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”中“教学实训用房中的”）</a:t>
                </a:r>
              </a:p>
            </p:txBody>
          </p:sp>
        </p:grpSp>
        <p:sp>
          <p:nvSpPr>
            <p:cNvPr id="60" name="矩形 59"/>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1"/>
                                        </p:tgtEl>
                                      </p:cBhvr>
                                    </p:animEffect>
                                    <p:set>
                                      <p:cBhvr>
                                        <p:cTn id="32" dur="1" fill="hold">
                                          <p:stCondLst>
                                            <p:cond delay="249"/>
                                          </p:stCondLst>
                                        </p:cTn>
                                        <p:tgtEl>
                                          <p:spTgt spid="2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48"/>
                                        </p:tgtEl>
                                      </p:cBhvr>
                                    </p:animEffect>
                                    <p:set>
                                      <p:cBhvr>
                                        <p:cTn id="42" dur="1" fill="hold">
                                          <p:stCondLst>
                                            <p:cond delay="249"/>
                                          </p:stCondLst>
                                        </p:cTn>
                                        <p:tgtEl>
                                          <p:spTgt spid="4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53"/>
                                        </p:tgtEl>
                                      </p:cBhvr>
                                    </p:animEffect>
                                    <p:set>
                                      <p:cBhvr>
                                        <p:cTn id="52" dur="1" fill="hold">
                                          <p:stCondLst>
                                            <p:cond delay="249"/>
                                          </p:stCondLst>
                                        </p:cTn>
                                        <p:tgtEl>
                                          <p:spTgt spid="53"/>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8"/>
                                        </p:tgtEl>
                                        <p:attrNameLst>
                                          <p:attrName>style.visibility</p:attrName>
                                        </p:attrNameLst>
                                      </p:cBhvr>
                                      <p:to>
                                        <p:strVal val="visible"/>
                                      </p:to>
                                    </p:set>
                                    <p:animEffect transition="in" filter="fade">
                                      <p:cBhvr>
                                        <p:cTn id="57" dur="500"/>
                                        <p:tgtEl>
                                          <p:spTgt spid="58"/>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250"/>
                                        <p:tgtEl>
                                          <p:spTgt spid="58"/>
                                        </p:tgtEl>
                                      </p:cBhvr>
                                    </p:animEffect>
                                    <p:set>
                                      <p:cBhvr>
                                        <p:cTn id="62" dur="1" fill="hold">
                                          <p:stCondLst>
                                            <p:cond delay="24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表格 19"/>
          <p:cNvGraphicFramePr>
            <a:graphicFrameLocks noGrp="1"/>
          </p:cNvGraphicFramePr>
          <p:nvPr/>
        </p:nvGraphicFramePr>
        <p:xfrm>
          <a:off x="660399" y="1125537"/>
          <a:ext cx="10858503" cy="5648241"/>
        </p:xfrm>
        <a:graphic>
          <a:graphicData uri="http://schemas.openxmlformats.org/drawingml/2006/table">
            <a:tbl>
              <a:tblPr firstRow="1" firstCol="1" bandRow="1"/>
              <a:tblGrid>
                <a:gridCol w="3461690">
                  <a:extLst>
                    <a:ext uri="{9D8B030D-6E8A-4147-A177-3AD203B41FA5}">
                      <a16:colId xmlns:a16="http://schemas.microsoft.com/office/drawing/2014/main" val="20000"/>
                    </a:ext>
                  </a:extLst>
                </a:gridCol>
                <a:gridCol w="484289">
                  <a:extLst>
                    <a:ext uri="{9D8B030D-6E8A-4147-A177-3AD203B41FA5}">
                      <a16:colId xmlns:a16="http://schemas.microsoft.com/office/drawing/2014/main" val="20001"/>
                    </a:ext>
                  </a:extLst>
                </a:gridCol>
                <a:gridCol w="864337">
                  <a:extLst>
                    <a:ext uri="{9D8B030D-6E8A-4147-A177-3AD203B41FA5}">
                      <a16:colId xmlns:a16="http://schemas.microsoft.com/office/drawing/2014/main" val="20002"/>
                    </a:ext>
                  </a:extLst>
                </a:gridCol>
                <a:gridCol w="864337">
                  <a:extLst>
                    <a:ext uri="{9D8B030D-6E8A-4147-A177-3AD203B41FA5}">
                      <a16:colId xmlns:a16="http://schemas.microsoft.com/office/drawing/2014/main" val="20003"/>
                    </a:ext>
                  </a:extLst>
                </a:gridCol>
                <a:gridCol w="864337">
                  <a:extLst>
                    <a:ext uri="{9D8B030D-6E8A-4147-A177-3AD203B41FA5}">
                      <a16:colId xmlns:a16="http://schemas.microsoft.com/office/drawing/2014/main" val="20004"/>
                    </a:ext>
                  </a:extLst>
                </a:gridCol>
                <a:gridCol w="864337">
                  <a:extLst>
                    <a:ext uri="{9D8B030D-6E8A-4147-A177-3AD203B41FA5}">
                      <a16:colId xmlns:a16="http://schemas.microsoft.com/office/drawing/2014/main" val="20005"/>
                    </a:ext>
                  </a:extLst>
                </a:gridCol>
                <a:gridCol w="864337">
                  <a:extLst>
                    <a:ext uri="{9D8B030D-6E8A-4147-A177-3AD203B41FA5}">
                      <a16:colId xmlns:a16="http://schemas.microsoft.com/office/drawing/2014/main" val="20006"/>
                    </a:ext>
                  </a:extLst>
                </a:gridCol>
                <a:gridCol w="864337">
                  <a:extLst>
                    <a:ext uri="{9D8B030D-6E8A-4147-A177-3AD203B41FA5}">
                      <a16:colId xmlns:a16="http://schemas.microsoft.com/office/drawing/2014/main" val="20007"/>
                    </a:ext>
                  </a:extLst>
                </a:gridCol>
                <a:gridCol w="864337">
                  <a:extLst>
                    <a:ext uri="{9D8B030D-6E8A-4147-A177-3AD203B41FA5}">
                      <a16:colId xmlns:a16="http://schemas.microsoft.com/office/drawing/2014/main" val="20008"/>
                    </a:ext>
                  </a:extLst>
                </a:gridCol>
                <a:gridCol w="862165">
                  <a:extLst>
                    <a:ext uri="{9D8B030D-6E8A-4147-A177-3AD203B41FA5}">
                      <a16:colId xmlns:a16="http://schemas.microsoft.com/office/drawing/2014/main" val="20009"/>
                    </a:ext>
                  </a:extLst>
                </a:gridCol>
              </a:tblGrid>
              <a:tr h="211225">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学校产权校舍建筑面积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正在施工校舍建筑面积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非学校产权校舍建筑面积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47216">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上学年校舍建筑面积</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独立使用</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共同使用</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592">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592">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91592">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4"/>
                  </a:ext>
                </a:extLst>
              </a:tr>
              <a:tr h="191592">
                <a:tc>
                  <a:txBody>
                    <a:bodyPr/>
                    <a:lstStyle/>
                    <a:p>
                      <a:pPr indent="114300" algn="l">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#D</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级危房</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5"/>
                  </a:ext>
                </a:extLst>
              </a:tr>
              <a:tr h="191592">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6"/>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教室</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7"/>
                  </a:ext>
                </a:extLst>
              </a:tr>
              <a:tr h="191592">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艺术院校专业课教室</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8"/>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实验实习用房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09"/>
                  </a:ext>
                </a:extLst>
              </a:tr>
              <a:tr h="19159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专职科研机构办公及研究用房</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0"/>
                  </a:ext>
                </a:extLst>
              </a:tr>
              <a:tr h="19159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图书馆</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1"/>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室内体育用房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2"/>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师生活动用房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3"/>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会堂</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4"/>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继续教育用房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5"/>
                  </a:ext>
                </a:extLst>
              </a:tr>
              <a:tr h="191592">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二、行政办公用房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6"/>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校行政办公用房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7"/>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院系及教师办公用房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8"/>
                  </a:ext>
                </a:extLst>
              </a:tr>
              <a:tr h="191592">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三、生活用房</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19"/>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学生宿舍（公寓）</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0"/>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食堂</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1"/>
                  </a:ext>
                </a:extLst>
              </a:tr>
              <a:tr h="191592">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单身教师宿舍（公寓）</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2"/>
                  </a:ext>
                </a:extLst>
              </a:tr>
              <a:tr h="191592">
                <a:tc>
                  <a:txBody>
                    <a:bodyPr/>
                    <a:lstStyle/>
                    <a:p>
                      <a:pPr indent="2286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后勤及辅助用房</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3"/>
                  </a:ext>
                </a:extLst>
              </a:tr>
              <a:tr h="191592">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四、教工住宅</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4"/>
                  </a:ext>
                </a:extLst>
              </a:tr>
              <a:tr h="191592">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五、其他用房</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a:noFill/>
                    </a:lnB>
                  </a:tcPr>
                </a:tc>
                <a:extLst>
                  <a:ext uri="{0D108BD9-81ED-4DB2-BD59-A6C34878D82A}">
                    <a16:rowId xmlns:a16="http://schemas.microsoft.com/office/drawing/2014/main" val="10025"/>
                  </a:ext>
                </a:extLst>
              </a:tr>
              <a:tr h="191592">
                <a:tc>
                  <a:txBody>
                    <a:bodyPr/>
                    <a:lstStyle/>
                    <a:p>
                      <a:r>
                        <a:rPr lang="en-US" altLang="zh-CN" sz="900" kern="100" dirty="0">
                          <a:solidFill>
                            <a:schemeClr val="tx1"/>
                          </a:solidFill>
                          <a:effectLst/>
                          <a:latin typeface="Times New Roman" panose="02020603050405020304" pitchFamily="18" charset="0"/>
                          <a:ea typeface="宋体" panose="02010600030101010101" pitchFamily="2" charset="-122"/>
                          <a:cs typeface="+mn-cs"/>
                        </a:rPr>
                        <a:t>        #</a:t>
                      </a:r>
                      <a:r>
                        <a:rPr lang="zh-CN" altLang="zh-CN" sz="900" kern="100" dirty="0">
                          <a:solidFill>
                            <a:schemeClr val="tx1"/>
                          </a:solidFill>
                          <a:effectLst/>
                          <a:latin typeface="Times New Roman" panose="02020603050405020304" pitchFamily="18" charset="0"/>
                          <a:ea typeface="宋体" panose="02010600030101010101" pitchFamily="2" charset="-122"/>
                          <a:cs typeface="+mn-cs"/>
                        </a:rPr>
                        <a:t>被外单位租（借）用</a:t>
                      </a:r>
                      <a:endParaRPr lang="zh-CN" altLang="en-US" sz="900" kern="100" dirty="0">
                        <a:solidFill>
                          <a:schemeClr val="tx1"/>
                        </a:solidFill>
                        <a:effectLst/>
                        <a:latin typeface="Times New Roman" panose="02020603050405020304" pitchFamily="18" charset="0"/>
                        <a:ea typeface="宋体" panose="02010600030101010101" pitchFamily="2" charset="-122"/>
                        <a:cs typeface="+mn-cs"/>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pitchFamily="18"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
        <p:nvSpPr>
          <p:cNvPr id="9" name="矩形 8"/>
          <p:cNvSpPr/>
          <p:nvPr/>
        </p:nvSpPr>
        <p:spPr>
          <a:xfrm>
            <a:off x="3426840" y="287020"/>
            <a:ext cx="533832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（七十四）高等教育学校（普通）校舍情况</a:t>
            </a:r>
          </a:p>
        </p:txBody>
      </p:sp>
      <p:grpSp>
        <p:nvGrpSpPr>
          <p:cNvPr id="4" name="组合 3"/>
          <p:cNvGrpSpPr/>
          <p:nvPr/>
        </p:nvGrpSpPr>
        <p:grpSpPr>
          <a:xfrm>
            <a:off x="673101" y="3170068"/>
            <a:ext cx="10858500" cy="957522"/>
            <a:chOff x="660401" y="1281689"/>
            <a:chExt cx="10858500" cy="1440546"/>
          </a:xfrm>
        </p:grpSpPr>
        <p:grpSp>
          <p:nvGrpSpPr>
            <p:cNvPr id="5" name="组合 4"/>
            <p:cNvGrpSpPr/>
            <p:nvPr/>
          </p:nvGrpSpPr>
          <p:grpSpPr>
            <a:xfrm>
              <a:off x="660401" y="1449637"/>
              <a:ext cx="10858500" cy="1272598"/>
              <a:chOff x="660401" y="370053"/>
              <a:chExt cx="10858500" cy="2176658"/>
            </a:xfrm>
          </p:grpSpPr>
          <p:sp>
            <p:nvSpPr>
              <p:cNvPr id="7" name="矩形 6"/>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艺术院校教室包括公共基础课</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文化课</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、专业基础课、专业课教室</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琴房、形体房、画室、各种中、小型排练用房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及附属用房等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822321" y="1281689"/>
              <a:ext cx="1624327" cy="24559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6750" y="3496591"/>
            <a:ext cx="10858500" cy="1069407"/>
            <a:chOff x="660401" y="1113364"/>
            <a:chExt cx="10858500" cy="1608871"/>
          </a:xfrm>
        </p:grpSpPr>
        <p:grpSp>
          <p:nvGrpSpPr>
            <p:cNvPr id="11" name="组合 10"/>
            <p:cNvGrpSpPr/>
            <p:nvPr/>
          </p:nvGrpSpPr>
          <p:grpSpPr>
            <a:xfrm>
              <a:off x="660401" y="1449637"/>
              <a:ext cx="10858500" cy="1272598"/>
              <a:chOff x="660401" y="370053"/>
              <a:chExt cx="10858500" cy="2176658"/>
            </a:xfrm>
          </p:grpSpPr>
          <p:sp>
            <p:nvSpPr>
              <p:cNvPr id="13" name="矩形 12"/>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专职科研机构用房是指经主管部门批准设立的专职科研机构所需的实验室、研究室、资料室、咨询室等专业用房及少量配套的办公室、会议室、值班室等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2" name="矩形 11"/>
            <p:cNvSpPr/>
            <p:nvPr/>
          </p:nvSpPr>
          <p:spPr>
            <a:xfrm flipH="1">
              <a:off x="822321" y="1113364"/>
              <a:ext cx="2275013" cy="35974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p:cNvGrpSpPr/>
          <p:nvPr/>
        </p:nvGrpSpPr>
        <p:grpSpPr>
          <a:xfrm>
            <a:off x="673101" y="5011234"/>
            <a:ext cx="10877552" cy="1783529"/>
            <a:chOff x="641347" y="2237277"/>
            <a:chExt cx="10877552" cy="1981743"/>
          </a:xfrm>
        </p:grpSpPr>
        <p:grpSp>
          <p:nvGrpSpPr>
            <p:cNvPr id="27" name="组合 26"/>
            <p:cNvGrpSpPr/>
            <p:nvPr/>
          </p:nvGrpSpPr>
          <p:grpSpPr>
            <a:xfrm>
              <a:off x="641347" y="2237277"/>
              <a:ext cx="10877552" cy="1679984"/>
              <a:chOff x="641347" y="1717232"/>
              <a:chExt cx="10877552" cy="2873446"/>
            </a:xfrm>
          </p:grpSpPr>
          <p:sp>
            <p:nvSpPr>
              <p:cNvPr id="29" name="矩形 28"/>
              <p:cNvSpPr/>
              <p:nvPr/>
            </p:nvSpPr>
            <p:spPr>
              <a:xfrm>
                <a:off x="660399" y="1790177"/>
                <a:ext cx="10858500" cy="27297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0" name="矩形 29"/>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指标解释：</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（修改指标解释，删除“学校校舍由于历史或闲置等原因”）</a:t>
                </a:r>
              </a:p>
            </p:txBody>
          </p:sp>
        </p:grpSp>
        <p:sp>
          <p:nvSpPr>
            <p:cNvPr id="28" name="矩形 27"/>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673101" y="3874111"/>
            <a:ext cx="10858500" cy="1127126"/>
            <a:chOff x="660401" y="1026528"/>
            <a:chExt cx="10858500" cy="1695707"/>
          </a:xfrm>
        </p:grpSpPr>
        <p:grpSp>
          <p:nvGrpSpPr>
            <p:cNvPr id="16" name="组合 15"/>
            <p:cNvGrpSpPr/>
            <p:nvPr/>
          </p:nvGrpSpPr>
          <p:grpSpPr>
            <a:xfrm>
              <a:off x="660401" y="1449637"/>
              <a:ext cx="10858500" cy="1272598"/>
              <a:chOff x="660401" y="370053"/>
              <a:chExt cx="10858500" cy="2176658"/>
            </a:xfrm>
          </p:grpSpPr>
          <p:sp>
            <p:nvSpPr>
              <p:cNvPr id="18" name="矩形 17"/>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3"/>
                <a:ext cx="10722611" cy="1989845"/>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室内体育用房包括风雨操场、体育馆、游泳馆、健身房、乒乓球</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羽毛球</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房、体操房、体质测试用房及器械库、淋浴、更衣室、卫生间等附属用房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flipH="1">
              <a:off x="822320" y="1026528"/>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1" name="组合 30"/>
          <p:cNvGrpSpPr/>
          <p:nvPr/>
        </p:nvGrpSpPr>
        <p:grpSpPr>
          <a:xfrm>
            <a:off x="622297" y="2696389"/>
            <a:ext cx="10877552" cy="1776298"/>
            <a:chOff x="641347" y="1943553"/>
            <a:chExt cx="10877552" cy="1973708"/>
          </a:xfrm>
        </p:grpSpPr>
        <p:grpSp>
          <p:nvGrpSpPr>
            <p:cNvPr id="32" name="组合 31"/>
            <p:cNvGrpSpPr/>
            <p:nvPr/>
          </p:nvGrpSpPr>
          <p:grpSpPr>
            <a:xfrm>
              <a:off x="641347" y="2237277"/>
              <a:ext cx="10877552" cy="1679984"/>
              <a:chOff x="641347" y="1717232"/>
              <a:chExt cx="10877552" cy="2873446"/>
            </a:xfrm>
          </p:grpSpPr>
          <p:sp>
            <p:nvSpPr>
              <p:cNvPr id="34" name="矩形 33"/>
              <p:cNvSpPr/>
              <p:nvPr/>
            </p:nvSpPr>
            <p:spPr>
              <a:xfrm>
                <a:off x="660399" y="1790175"/>
                <a:ext cx="10858500" cy="278292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5" name="矩形 34"/>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）教学及辅助用房是指《</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普通高等</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学校建设标准》（建标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191-2018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）中的教室、实验实习用房、专职科研机构办公及研究用房、图书馆、室内体育用房、师生活动用房、会堂、继续教育用房。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（修改填报说明，删除“教学实训用房中的教室、实验实习用房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”中“教学实训用房中的”）</a:t>
                </a:r>
              </a:p>
            </p:txBody>
          </p:sp>
        </p:grpSp>
        <p:sp>
          <p:nvSpPr>
            <p:cNvPr id="33" name="矩形 32"/>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6"/>
                                        </p:tgtEl>
                                      </p:cBhvr>
                                    </p:animEffect>
                                    <p:set>
                                      <p:cBhvr>
                                        <p:cTn id="42" dur="1" fill="hold">
                                          <p:stCondLst>
                                            <p:cond delay="249"/>
                                          </p:stCondLst>
                                        </p:cTn>
                                        <p:tgtEl>
                                          <p:spTgt spid="2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31"/>
                                        </p:tgtEl>
                                      </p:cBhvr>
                                    </p:animEffect>
                                    <p:set>
                                      <p:cBhvr>
                                        <p:cTn id="52" dur="1" fill="hold">
                                          <p:stCondLst>
                                            <p:cond delay="24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936586613"/>
              </p:ext>
            </p:extLst>
          </p:nvPr>
        </p:nvGraphicFramePr>
        <p:xfrm>
          <a:off x="658813" y="1125538"/>
          <a:ext cx="10874375" cy="3278024"/>
        </p:xfrm>
        <a:graphic>
          <a:graphicData uri="http://schemas.openxmlformats.org/drawingml/2006/table">
            <a:tbl>
              <a:tblPr firstRow="1" firstCol="1" bandRow="1"/>
              <a:tblGrid>
                <a:gridCol w="3179667">
                  <a:extLst>
                    <a:ext uri="{9D8B030D-6E8A-4147-A177-3AD203B41FA5}">
                      <a16:colId xmlns:a16="http://schemas.microsoft.com/office/drawing/2014/main" val="20000"/>
                    </a:ext>
                  </a:extLst>
                </a:gridCol>
                <a:gridCol w="1611583">
                  <a:extLst>
                    <a:ext uri="{9D8B030D-6E8A-4147-A177-3AD203B41FA5}">
                      <a16:colId xmlns:a16="http://schemas.microsoft.com/office/drawing/2014/main" val="20001"/>
                    </a:ext>
                  </a:extLst>
                </a:gridCol>
                <a:gridCol w="1250553">
                  <a:extLst>
                    <a:ext uri="{9D8B030D-6E8A-4147-A177-3AD203B41FA5}">
                      <a16:colId xmlns:a16="http://schemas.microsoft.com/office/drawing/2014/main" val="20002"/>
                    </a:ext>
                  </a:extLst>
                </a:gridCol>
                <a:gridCol w="4832572">
                  <a:extLst>
                    <a:ext uri="{9D8B030D-6E8A-4147-A177-3AD203B41FA5}">
                      <a16:colId xmlns:a16="http://schemas.microsoft.com/office/drawing/2014/main" val="20003"/>
                    </a:ext>
                  </a:extLst>
                </a:gridCol>
              </a:tblGrid>
              <a:tr h="409753">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本学年数量</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09753">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0975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占地面积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40975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绿化用地面积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409753">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室外游戏场地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40975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图书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40975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固定资产总值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40975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玩教具资产值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万元</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9" name="矩形 8"/>
          <p:cNvSpPr/>
          <p:nvPr/>
        </p:nvSpPr>
        <p:spPr>
          <a:xfrm>
            <a:off x="3823583" y="287020"/>
            <a:ext cx="4544834" cy="400110"/>
          </a:xfrm>
          <a:prstGeom prst="rect">
            <a:avLst/>
          </a:prstGeom>
        </p:spPr>
        <p:txBody>
          <a:bodyPr wrap="none">
            <a:spAutoFit/>
          </a:bodyPr>
          <a:lstStyle/>
          <a:p>
            <a:pPr algn="ctr"/>
            <a:r>
              <a:rPr lang="zh-CN" altLang="en-US" sz="2000" b="1" dirty="0">
                <a:solidFill>
                  <a:srgbClr val="304371"/>
                </a:solidFill>
                <a:cs typeface="+mn-ea"/>
                <a:sym typeface="+mn-lt"/>
              </a:rPr>
              <a:t>（七十五）幼儿园资产等办学条件情况</a:t>
            </a:r>
          </a:p>
        </p:txBody>
      </p:sp>
      <p:grpSp>
        <p:nvGrpSpPr>
          <p:cNvPr id="4" name="组合 3"/>
          <p:cNvGrpSpPr/>
          <p:nvPr/>
        </p:nvGrpSpPr>
        <p:grpSpPr>
          <a:xfrm>
            <a:off x="673104" y="2824855"/>
            <a:ext cx="10858501" cy="691148"/>
            <a:chOff x="660400" y="1124014"/>
            <a:chExt cx="10858501" cy="1039798"/>
          </a:xfrm>
        </p:grpSpPr>
        <p:grpSp>
          <p:nvGrpSpPr>
            <p:cNvPr id="5" name="组合 4"/>
            <p:cNvGrpSpPr/>
            <p:nvPr/>
          </p:nvGrpSpPr>
          <p:grpSpPr>
            <a:xfrm>
              <a:off x="660401" y="1449637"/>
              <a:ext cx="10858500" cy="714175"/>
              <a:chOff x="660401" y="370053"/>
              <a:chExt cx="10858500" cy="1221529"/>
            </a:xfrm>
          </p:grpSpPr>
          <p:sp>
            <p:nvSpPr>
              <p:cNvPr id="7" name="矩形 6"/>
              <p:cNvSpPr/>
              <p:nvPr/>
            </p:nvSpPr>
            <p:spPr>
              <a:xfrm>
                <a:off x="660401" y="556866"/>
                <a:ext cx="10858500" cy="103471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室外游戏场地是指幼儿室外活动的主要场所</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660400" y="1124014"/>
              <a:ext cx="1085357"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042120" y="287020"/>
            <a:ext cx="610776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（七十六）中小学、特殊教育学校资产等办学条件</a:t>
            </a:r>
          </a:p>
        </p:txBody>
      </p:sp>
      <p:graphicFrame>
        <p:nvGraphicFramePr>
          <p:cNvPr id="2" name="表格 1"/>
          <p:cNvGraphicFramePr>
            <a:graphicFrameLocks noGrp="1"/>
          </p:cNvGraphicFramePr>
          <p:nvPr>
            <p:extLst>
              <p:ext uri="{D42A27DB-BD31-4B8C-83A1-F6EECF244321}">
                <p14:modId xmlns:p14="http://schemas.microsoft.com/office/powerpoint/2010/main" val="128857386"/>
              </p:ext>
            </p:extLst>
          </p:nvPr>
        </p:nvGraphicFramePr>
        <p:xfrm>
          <a:off x="658814" y="1125539"/>
          <a:ext cx="10874374" cy="5111747"/>
        </p:xfrm>
        <a:graphic>
          <a:graphicData uri="http://schemas.openxmlformats.org/drawingml/2006/table">
            <a:tbl>
              <a:tblPr firstRow="1" firstCol="1" bandRow="1"/>
              <a:tblGrid>
                <a:gridCol w="3288411">
                  <a:extLst>
                    <a:ext uri="{9D8B030D-6E8A-4147-A177-3AD203B41FA5}">
                      <a16:colId xmlns:a16="http://schemas.microsoft.com/office/drawing/2014/main" val="20000"/>
                    </a:ext>
                  </a:extLst>
                </a:gridCol>
                <a:gridCol w="1665954">
                  <a:extLst>
                    <a:ext uri="{9D8B030D-6E8A-4147-A177-3AD203B41FA5}">
                      <a16:colId xmlns:a16="http://schemas.microsoft.com/office/drawing/2014/main" val="20001"/>
                    </a:ext>
                  </a:extLst>
                </a:gridCol>
                <a:gridCol w="1294051">
                  <a:extLst>
                    <a:ext uri="{9D8B030D-6E8A-4147-A177-3AD203B41FA5}">
                      <a16:colId xmlns:a16="http://schemas.microsoft.com/office/drawing/2014/main" val="20002"/>
                    </a:ext>
                  </a:extLst>
                </a:gridCol>
                <a:gridCol w="4625958">
                  <a:extLst>
                    <a:ext uri="{9D8B030D-6E8A-4147-A177-3AD203B41FA5}">
                      <a16:colId xmlns:a16="http://schemas.microsoft.com/office/drawing/2014/main" val="20003"/>
                    </a:ext>
                  </a:extLst>
                </a:gridCol>
              </a:tblGrid>
              <a:tr h="300691">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本学年数量</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00691">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00691">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占地面积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绿化用地面积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300691">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运动场地面积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300691">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校园足球场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pitchFamily="18" charset="0"/>
                          <a:ea typeface="宋体" panose="02010600030101010101" pitchFamily="2" charset="-122"/>
                        </a:rPr>
                        <a:t>人制足球场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pitchFamily="18" charset="0"/>
                          <a:ea typeface="宋体" panose="02010600030101010101" pitchFamily="2" charset="-122"/>
                        </a:rPr>
                        <a:t>人制足球场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7"/>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pitchFamily="18" charset="0"/>
                          <a:ea typeface="宋体" panose="02010600030101010101" pitchFamily="2" charset="-122"/>
                        </a:rPr>
                        <a:t>人制足球场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8"/>
                  </a:ext>
                </a:extLst>
              </a:tr>
              <a:tr h="300691">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图书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9"/>
                  </a:ext>
                </a:extLst>
              </a:tr>
              <a:tr h="300691">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数字终端数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0"/>
                  </a:ext>
                </a:extLst>
              </a:tr>
              <a:tr h="300691">
                <a:tc>
                  <a:txBody>
                    <a:bodyPr/>
                    <a:lstStyle/>
                    <a:p>
                      <a:pPr indent="114300" algn="l">
                        <a:lnSpc>
                          <a:spcPts val="1400"/>
                        </a:lnSpc>
                        <a:spcAft>
                          <a:spcPts val="0"/>
                        </a:spcAft>
                      </a:pPr>
                      <a:r>
                        <a:rPr lang="en-US" altLang="zh-CN"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教师终端数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1"/>
                  </a:ext>
                </a:extLst>
              </a:tr>
              <a:tr h="300691">
                <a:tc>
                  <a:txBody>
                    <a:bodyPr/>
                    <a:lstStyle/>
                    <a:p>
                      <a:pPr indent="114300" algn="l">
                        <a:lnSpc>
                          <a:spcPts val="1400"/>
                        </a:lnSpc>
                        <a:spcAft>
                          <a:spcPts val="0"/>
                        </a:spcAft>
                      </a:pPr>
                      <a:r>
                        <a:rPr lang="en-US" altLang="zh-CN"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学生终端数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2"/>
                  </a:ext>
                </a:extLst>
              </a:tr>
              <a:tr h="300691">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教室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间</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3"/>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网络多媒体教室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间</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4"/>
                  </a:ext>
                </a:extLst>
              </a:tr>
              <a:tr h="300691">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固定资产总值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5"/>
                  </a:ext>
                </a:extLst>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教学仪器设备资产值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grpSp>
        <p:nvGrpSpPr>
          <p:cNvPr id="4" name="组合 3"/>
          <p:cNvGrpSpPr/>
          <p:nvPr/>
        </p:nvGrpSpPr>
        <p:grpSpPr>
          <a:xfrm>
            <a:off x="674686" y="5092698"/>
            <a:ext cx="10858500" cy="641094"/>
            <a:chOff x="660401" y="1092876"/>
            <a:chExt cx="10858500" cy="964495"/>
          </a:xfrm>
        </p:grpSpPr>
        <p:grpSp>
          <p:nvGrpSpPr>
            <p:cNvPr id="5" name="组合 4"/>
            <p:cNvGrpSpPr/>
            <p:nvPr/>
          </p:nvGrpSpPr>
          <p:grpSpPr>
            <a:xfrm>
              <a:off x="660401" y="1449637"/>
              <a:ext cx="10858500" cy="607734"/>
              <a:chOff x="660401" y="370053"/>
              <a:chExt cx="10858500" cy="1039471"/>
            </a:xfrm>
          </p:grpSpPr>
          <p:sp>
            <p:nvSpPr>
              <p:cNvPr id="7" name="矩形 6"/>
              <p:cNvSpPr/>
              <p:nvPr/>
            </p:nvSpPr>
            <p:spPr>
              <a:xfrm>
                <a:off x="660401" y="556866"/>
                <a:ext cx="10858500" cy="84923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教室包括普通教室和专用教室</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660401" y="1092876"/>
              <a:ext cx="303214" cy="35676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2" y="1125538"/>
          <a:ext cx="10872786" cy="5445434"/>
        </p:xfrm>
        <a:graphic>
          <a:graphicData uri="http://schemas.openxmlformats.org/drawingml/2006/table">
            <a:tbl>
              <a:tblPr firstRow="1" firstCol="1" bandRow="1"/>
              <a:tblGrid>
                <a:gridCol w="3805476">
                  <a:extLst>
                    <a:ext uri="{9D8B030D-6E8A-4147-A177-3AD203B41FA5}">
                      <a16:colId xmlns:a16="http://schemas.microsoft.com/office/drawing/2014/main" val="20000"/>
                    </a:ext>
                  </a:extLst>
                </a:gridCol>
                <a:gridCol w="1276465">
                  <a:extLst>
                    <a:ext uri="{9D8B030D-6E8A-4147-A177-3AD203B41FA5}">
                      <a16:colId xmlns:a16="http://schemas.microsoft.com/office/drawing/2014/main" val="20001"/>
                    </a:ext>
                  </a:extLst>
                </a:gridCol>
                <a:gridCol w="885045">
                  <a:extLst>
                    <a:ext uri="{9D8B030D-6E8A-4147-A177-3AD203B41FA5}">
                      <a16:colId xmlns:a16="http://schemas.microsoft.com/office/drawing/2014/main" val="20002"/>
                    </a:ext>
                  </a:extLst>
                </a:gridCol>
                <a:gridCol w="1226450">
                  <a:extLst>
                    <a:ext uri="{9D8B030D-6E8A-4147-A177-3AD203B41FA5}">
                      <a16:colId xmlns:a16="http://schemas.microsoft.com/office/drawing/2014/main" val="20003"/>
                    </a:ext>
                  </a:extLst>
                </a:gridCol>
                <a:gridCol w="1226450">
                  <a:extLst>
                    <a:ext uri="{9D8B030D-6E8A-4147-A177-3AD203B41FA5}">
                      <a16:colId xmlns:a16="http://schemas.microsoft.com/office/drawing/2014/main" val="20004"/>
                    </a:ext>
                  </a:extLst>
                </a:gridCol>
                <a:gridCol w="1226450">
                  <a:extLst>
                    <a:ext uri="{9D8B030D-6E8A-4147-A177-3AD203B41FA5}">
                      <a16:colId xmlns:a16="http://schemas.microsoft.com/office/drawing/2014/main" val="20005"/>
                    </a:ext>
                  </a:extLst>
                </a:gridCol>
                <a:gridCol w="1226450">
                  <a:extLst>
                    <a:ext uri="{9D8B030D-6E8A-4147-A177-3AD203B41FA5}">
                      <a16:colId xmlns:a16="http://schemas.microsoft.com/office/drawing/2014/main" val="20006"/>
                    </a:ext>
                  </a:extLst>
                </a:gridCol>
              </a:tblGrid>
              <a:tr h="172729">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72729">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独立使用</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共同使用</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888">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888">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占地面积</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绿化用地面积</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4"/>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运动场地面积</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平方米</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5"/>
                  </a:ext>
                </a:extLst>
              </a:tr>
              <a:tr h="188888">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校园足球场</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6"/>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pitchFamily="18" charset="0"/>
                          <a:ea typeface="宋体" panose="02010600030101010101" pitchFamily="2" charset="-122"/>
                        </a:rPr>
                        <a:t>人制足球场</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7"/>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pitchFamily="18" charset="0"/>
                          <a:ea typeface="宋体" panose="02010600030101010101" pitchFamily="2" charset="-122"/>
                        </a:rPr>
                        <a:t>人制足球场</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8"/>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pitchFamily="18" charset="0"/>
                          <a:ea typeface="宋体" panose="02010600030101010101" pitchFamily="2" charset="-122"/>
                        </a:rPr>
                        <a:t>人制足球场</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09"/>
                  </a:ext>
                </a:extLst>
              </a:tr>
              <a:tr h="188888">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图书</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0"/>
                  </a:ext>
                </a:extLst>
              </a:tr>
              <a:tr h="188888">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当年新增</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1"/>
                  </a:ext>
                </a:extLst>
              </a:tr>
              <a:tr h="188888">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数字资源量</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a:noFill/>
                    </a:lnR>
                    <a:lnT>
                      <a:noFill/>
                    </a:lnT>
                    <a:lnB>
                      <a:noFill/>
                    </a:lnB>
                  </a:tcPr>
                </a:tc>
                <a:extLst>
                  <a:ext uri="{0D108BD9-81ED-4DB2-BD59-A6C34878D82A}">
                    <a16:rowId xmlns:a16="http://schemas.microsoft.com/office/drawing/2014/main" val="10012"/>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电子图书</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3"/>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电子期刊</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4"/>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学位论文</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册</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5"/>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音视频</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小时</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6"/>
                  </a:ext>
                </a:extLst>
              </a:tr>
              <a:tr h="188888">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职业教育仿真实训资源量</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套</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7"/>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仿真实验软件</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套</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8"/>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仿真实训软件</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套</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19"/>
                  </a:ext>
                </a:extLst>
              </a:tr>
              <a:tr h="188888">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仿真实习软件</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套</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0"/>
                  </a:ext>
                </a:extLst>
              </a:tr>
              <a:tr h="188888">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数字终端数</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1"/>
                  </a:ext>
                </a:extLst>
              </a:tr>
              <a:tr h="188888">
                <a:tc>
                  <a:txBody>
                    <a:bodyPr/>
                    <a:lstStyle/>
                    <a:p>
                      <a:pPr indent="114300" algn="l">
                        <a:lnSpc>
                          <a:spcPts val="1400"/>
                        </a:lnSpc>
                        <a:spcAft>
                          <a:spcPts val="0"/>
                        </a:spcAft>
                      </a:pPr>
                      <a:r>
                        <a:rPr lang="en-US" altLang="zh-CN"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教师终端数</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2"/>
                  </a:ext>
                </a:extLst>
              </a:tr>
              <a:tr h="188888">
                <a:tc>
                  <a:txBody>
                    <a:bodyPr/>
                    <a:lstStyle/>
                    <a:p>
                      <a:pPr indent="114300" algn="l">
                        <a:lnSpc>
                          <a:spcPts val="1400"/>
                        </a:lnSpc>
                        <a:spcAft>
                          <a:spcPts val="0"/>
                        </a:spcAft>
                      </a:pPr>
                      <a:r>
                        <a:rPr lang="en-US" altLang="zh-CN"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学生终端数</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3"/>
                  </a:ext>
                </a:extLst>
              </a:tr>
              <a:tr h="188888">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教室</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间</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4"/>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网络多媒体教室</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间</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5"/>
                  </a:ext>
                </a:extLst>
              </a:tr>
              <a:tr h="188888">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固定资产总值</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6"/>
                  </a:ext>
                </a:extLst>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教学科研实习仪器设备资产值</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a:noFill/>
                    </a:lnB>
                  </a:tcPr>
                </a:tc>
                <a:extLst>
                  <a:ext uri="{0D108BD9-81ED-4DB2-BD59-A6C34878D82A}">
                    <a16:rowId xmlns:a16="http://schemas.microsoft.com/office/drawing/2014/main" val="10027"/>
                  </a:ext>
                </a:extLst>
              </a:tr>
              <a:tr h="188888">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当年新增</a:t>
                      </a:r>
                      <a:endParaRPr lang="zh-CN" sz="1000" kern="100" dirty="0">
                        <a:effectLst/>
                        <a:latin typeface="Times New Roman" panose="02020603050405020304" pitchFamily="18"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pitchFamily="18"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（七十七）职业教育学校、高等教育学校资产等办学条件</a:t>
            </a:r>
          </a:p>
        </p:txBody>
      </p:sp>
      <p:grpSp>
        <p:nvGrpSpPr>
          <p:cNvPr id="4" name="组合 3"/>
          <p:cNvGrpSpPr/>
          <p:nvPr/>
        </p:nvGrpSpPr>
        <p:grpSpPr>
          <a:xfrm>
            <a:off x="673105" y="3174751"/>
            <a:ext cx="10858500" cy="614571"/>
            <a:chOff x="660401" y="1242001"/>
            <a:chExt cx="10858500" cy="924592"/>
          </a:xfrm>
        </p:grpSpPr>
        <p:grpSp>
          <p:nvGrpSpPr>
            <p:cNvPr id="5" name="组合 4"/>
            <p:cNvGrpSpPr/>
            <p:nvPr/>
          </p:nvGrpSpPr>
          <p:grpSpPr>
            <a:xfrm>
              <a:off x="660401" y="1449637"/>
              <a:ext cx="10858500" cy="716956"/>
              <a:chOff x="660401" y="370053"/>
              <a:chExt cx="10858500" cy="1226285"/>
            </a:xfrm>
          </p:grpSpPr>
          <p:sp>
            <p:nvSpPr>
              <p:cNvPr id="7" name="矩形 6"/>
              <p:cNvSpPr/>
              <p:nvPr/>
            </p:nvSpPr>
            <p:spPr>
              <a:xfrm>
                <a:off x="660401" y="556866"/>
                <a:ext cx="10858500" cy="103947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6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图书当年新增包括购买，接受捐赠、政府划拨调配等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765171" y="1242001"/>
              <a:ext cx="679136" cy="29559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777876" y="6046316"/>
            <a:ext cx="10753723" cy="773289"/>
            <a:chOff x="679447" y="1449637"/>
            <a:chExt cx="10839452" cy="1163374"/>
          </a:xfrm>
        </p:grpSpPr>
        <p:grpSp>
          <p:nvGrpSpPr>
            <p:cNvPr id="16" name="组合 15"/>
            <p:cNvGrpSpPr/>
            <p:nvPr/>
          </p:nvGrpSpPr>
          <p:grpSpPr>
            <a:xfrm>
              <a:off x="3114147" y="1449637"/>
              <a:ext cx="8404752" cy="1163374"/>
              <a:chOff x="3114147" y="370053"/>
              <a:chExt cx="8404752" cy="1989841"/>
            </a:xfrm>
          </p:grpSpPr>
          <p:sp>
            <p:nvSpPr>
              <p:cNvPr id="18" name="矩形 17"/>
              <p:cNvSpPr/>
              <p:nvPr/>
            </p:nvSpPr>
            <p:spPr>
              <a:xfrm>
                <a:off x="3114147" y="556863"/>
                <a:ext cx="8404752" cy="177423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3209907" y="370053"/>
                <a:ext cx="8179454" cy="19898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教学科研实习仪器设备资产值当年新增是指上学年期间学校产权仪器设备值净增加的数量。包括购买，接受捐赠、政府划拨调配等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flipH="1">
              <a:off x="679447" y="1651087"/>
              <a:ext cx="2335487" cy="3802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58805" y="4255176"/>
            <a:ext cx="10858500" cy="2388394"/>
            <a:chOff x="660401" y="211585"/>
            <a:chExt cx="10858500" cy="3816916"/>
          </a:xfrm>
        </p:grpSpPr>
        <p:grpSp>
          <p:nvGrpSpPr>
            <p:cNvPr id="11" name="组合 10"/>
            <p:cNvGrpSpPr/>
            <p:nvPr/>
          </p:nvGrpSpPr>
          <p:grpSpPr>
            <a:xfrm>
              <a:off x="660401" y="1449637"/>
              <a:ext cx="10858500" cy="2578864"/>
              <a:chOff x="660401" y="370052"/>
              <a:chExt cx="10858500" cy="4410901"/>
            </a:xfrm>
          </p:grpSpPr>
          <p:sp>
            <p:nvSpPr>
              <p:cNvPr id="13" name="矩形 12"/>
              <p:cNvSpPr/>
              <p:nvPr/>
            </p:nvSpPr>
            <p:spPr>
              <a:xfrm>
                <a:off x="660401" y="556867"/>
                <a:ext cx="10858500" cy="42240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2"/>
                <a:ext cx="10722611" cy="4118278"/>
              </a:xfrm>
              <a:prstGeom prst="rect">
                <a:avLst/>
              </a:prstGeom>
            </p:spPr>
            <p:txBody>
              <a:bodyPr wrap="square">
                <a:spAutoFit/>
              </a:bodyPr>
              <a:lstStyle/>
              <a:p>
                <a:pPr>
                  <a:lnSpc>
                    <a:spcPct val="150000"/>
                  </a:lnSpc>
                </a:pP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）职业教育仿真实训资源量是指根据《职业院校数字校园建设规范》，一切可用于职业教育教学实践环节的数字化资源总数，包括用于工程设计与制造的计算机辅助设计（</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CAD</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）和计算机辅助工程（</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CAE</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）软件数，用于职业训练过程的仿真实训软件数等。</a:t>
                </a:r>
              </a:p>
              <a:p>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）仿真实验软件指将多媒体技术应用于实验环节中，以期达到观察现象、学会方法、自主操作的效果，其主要教学目的是验证理论、巩固知识、培养兴趣以及培养分析问题与解决问题的能力</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endParaRPr lang="zh-CN" altLang="zh-CN" sz="1400"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13</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）仿真实训软件指应用于职业技能训练过程的软件，以期达到熟悉操作、技能养成的目的</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endParaRPr lang="zh-CN" altLang="zh-CN" sz="1400"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14</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）仿真实习软件指用于生产性实习中的仿真软件，主要目的是缓解下厂实习难的问题。</a:t>
                </a:r>
                <a:endParaRPr lang="zh-CN" altLang="en-US" sz="1400"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2" name="矩形 11"/>
            <p:cNvSpPr/>
            <p:nvPr/>
          </p:nvSpPr>
          <p:spPr>
            <a:xfrm flipH="1">
              <a:off x="665154" y="211585"/>
              <a:ext cx="1624329" cy="132601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（七十八）专门学校基本情况</a:t>
            </a:r>
          </a:p>
        </p:txBody>
      </p:sp>
      <p:graphicFrame>
        <p:nvGraphicFramePr>
          <p:cNvPr id="4" name="表格 3"/>
          <p:cNvGraphicFramePr>
            <a:graphicFrameLocks noGrp="1"/>
          </p:cNvGraphicFramePr>
          <p:nvPr>
            <p:extLst>
              <p:ext uri="{D42A27DB-BD31-4B8C-83A1-F6EECF244321}">
                <p14:modId xmlns:p14="http://schemas.microsoft.com/office/powerpoint/2010/main" val="2284262030"/>
              </p:ext>
            </p:extLst>
          </p:nvPr>
        </p:nvGraphicFramePr>
        <p:xfrm>
          <a:off x="660399" y="1125539"/>
          <a:ext cx="10858502" cy="3059721"/>
        </p:xfrm>
        <a:graphic>
          <a:graphicData uri="http://schemas.openxmlformats.org/drawingml/2006/table">
            <a:tbl>
              <a:tblPr firstRow="1" firstCol="1" bandRow="1"/>
              <a:tblGrid>
                <a:gridCol w="1639634">
                  <a:extLst>
                    <a:ext uri="{9D8B030D-6E8A-4147-A177-3AD203B41FA5}">
                      <a16:colId xmlns:a16="http://schemas.microsoft.com/office/drawing/2014/main" val="20000"/>
                    </a:ext>
                  </a:extLst>
                </a:gridCol>
                <a:gridCol w="651510">
                  <a:extLst>
                    <a:ext uri="{9D8B030D-6E8A-4147-A177-3AD203B41FA5}">
                      <a16:colId xmlns:a16="http://schemas.microsoft.com/office/drawing/2014/main" val="20001"/>
                    </a:ext>
                  </a:extLst>
                </a:gridCol>
                <a:gridCol w="1428979">
                  <a:extLst>
                    <a:ext uri="{9D8B030D-6E8A-4147-A177-3AD203B41FA5}">
                      <a16:colId xmlns:a16="http://schemas.microsoft.com/office/drawing/2014/main" val="20002"/>
                    </a:ext>
                  </a:extLst>
                </a:gridCol>
                <a:gridCol w="1428979">
                  <a:extLst>
                    <a:ext uri="{9D8B030D-6E8A-4147-A177-3AD203B41FA5}">
                      <a16:colId xmlns:a16="http://schemas.microsoft.com/office/drawing/2014/main" val="20003"/>
                    </a:ext>
                  </a:extLst>
                </a:gridCol>
                <a:gridCol w="1428979">
                  <a:extLst>
                    <a:ext uri="{9D8B030D-6E8A-4147-A177-3AD203B41FA5}">
                      <a16:colId xmlns:a16="http://schemas.microsoft.com/office/drawing/2014/main" val="20004"/>
                    </a:ext>
                  </a:extLst>
                </a:gridCol>
                <a:gridCol w="1428979">
                  <a:extLst>
                    <a:ext uri="{9D8B030D-6E8A-4147-A177-3AD203B41FA5}">
                      <a16:colId xmlns:a16="http://schemas.microsoft.com/office/drawing/2014/main" val="20005"/>
                    </a:ext>
                  </a:extLst>
                </a:gridCol>
                <a:gridCol w="1428979">
                  <a:extLst>
                    <a:ext uri="{9D8B030D-6E8A-4147-A177-3AD203B41FA5}">
                      <a16:colId xmlns:a16="http://schemas.microsoft.com/office/drawing/2014/main" val="20006"/>
                    </a:ext>
                  </a:extLst>
                </a:gridCol>
                <a:gridCol w="1422463">
                  <a:extLst>
                    <a:ext uri="{9D8B030D-6E8A-4147-A177-3AD203B41FA5}">
                      <a16:colId xmlns:a16="http://schemas.microsoft.com/office/drawing/2014/main" val="20007"/>
                    </a:ext>
                  </a:extLst>
                </a:gridCol>
              </a:tblGrid>
              <a:tr h="680318">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班数（个）</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离校人数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入校人数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教职工数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3331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专任教师数</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61522">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5</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6</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6152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6152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extLst>
                  <a:ext uri="{0D108BD9-81ED-4DB2-BD59-A6C34878D82A}">
                    <a16:rowId xmlns:a16="http://schemas.microsoft.com/office/drawing/2014/main" val="10004"/>
                  </a:ext>
                </a:extLst>
              </a:tr>
              <a:tr h="46152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1605085277"/>
              </p:ext>
            </p:extLst>
          </p:nvPr>
        </p:nvGraphicFramePr>
        <p:xfrm>
          <a:off x="660399" y="1125539"/>
          <a:ext cx="10858502" cy="3059725"/>
        </p:xfrm>
        <a:graphic>
          <a:graphicData uri="http://schemas.openxmlformats.org/drawingml/2006/table">
            <a:tbl>
              <a:tblPr firstRow="1" firstCol="1" bandRow="1"/>
              <a:tblGrid>
                <a:gridCol w="1639961">
                  <a:extLst>
                    <a:ext uri="{9D8B030D-6E8A-4147-A177-3AD203B41FA5}">
                      <a16:colId xmlns:a16="http://schemas.microsoft.com/office/drawing/2014/main" val="20000"/>
                    </a:ext>
                  </a:extLst>
                </a:gridCol>
                <a:gridCol w="649468">
                  <a:extLst>
                    <a:ext uri="{9D8B030D-6E8A-4147-A177-3AD203B41FA5}">
                      <a16:colId xmlns:a16="http://schemas.microsoft.com/office/drawing/2014/main" val="20001"/>
                    </a:ext>
                  </a:extLst>
                </a:gridCol>
                <a:gridCol w="1429265">
                  <a:extLst>
                    <a:ext uri="{9D8B030D-6E8A-4147-A177-3AD203B41FA5}">
                      <a16:colId xmlns:a16="http://schemas.microsoft.com/office/drawing/2014/main" val="20002"/>
                    </a:ext>
                  </a:extLst>
                </a:gridCol>
                <a:gridCol w="1429265">
                  <a:extLst>
                    <a:ext uri="{9D8B030D-6E8A-4147-A177-3AD203B41FA5}">
                      <a16:colId xmlns:a16="http://schemas.microsoft.com/office/drawing/2014/main" val="20003"/>
                    </a:ext>
                  </a:extLst>
                </a:gridCol>
                <a:gridCol w="1429265">
                  <a:extLst>
                    <a:ext uri="{9D8B030D-6E8A-4147-A177-3AD203B41FA5}">
                      <a16:colId xmlns:a16="http://schemas.microsoft.com/office/drawing/2014/main" val="20004"/>
                    </a:ext>
                  </a:extLst>
                </a:gridCol>
                <a:gridCol w="1429265">
                  <a:extLst>
                    <a:ext uri="{9D8B030D-6E8A-4147-A177-3AD203B41FA5}">
                      <a16:colId xmlns:a16="http://schemas.microsoft.com/office/drawing/2014/main" val="20005"/>
                    </a:ext>
                  </a:extLst>
                </a:gridCol>
                <a:gridCol w="1429265">
                  <a:extLst>
                    <a:ext uri="{9D8B030D-6E8A-4147-A177-3AD203B41FA5}">
                      <a16:colId xmlns:a16="http://schemas.microsoft.com/office/drawing/2014/main" val="20006"/>
                    </a:ext>
                  </a:extLst>
                </a:gridCol>
                <a:gridCol w="1422748">
                  <a:extLst>
                    <a:ext uri="{9D8B030D-6E8A-4147-A177-3AD203B41FA5}">
                      <a16:colId xmlns:a16="http://schemas.microsoft.com/office/drawing/2014/main" val="20007"/>
                    </a:ext>
                  </a:extLst>
                </a:gridCol>
              </a:tblGrid>
              <a:tr h="680318">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班数（个）</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离校人数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入校人数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教职工数</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3331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专任教师数</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61523">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5</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6</a:t>
                      </a:r>
                      <a:endParaRPr lang="zh-CN" sz="10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61523">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61523">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extLst>
                  <a:ext uri="{0D108BD9-81ED-4DB2-BD59-A6C34878D82A}">
                    <a16:rowId xmlns:a16="http://schemas.microsoft.com/office/drawing/2014/main" val="10004"/>
                  </a:ext>
                </a:extLst>
              </a:tr>
              <a:tr h="461523">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（七十九）成人中、小学基本情况</a:t>
            </a:r>
          </a:p>
        </p:txBody>
      </p:sp>
      <p:grpSp>
        <p:nvGrpSpPr>
          <p:cNvPr id="4" name="组合 3"/>
          <p:cNvGrpSpPr/>
          <p:nvPr/>
        </p:nvGrpSpPr>
        <p:grpSpPr>
          <a:xfrm>
            <a:off x="673102" y="283172"/>
            <a:ext cx="10858500" cy="1331316"/>
            <a:chOff x="660401" y="892131"/>
            <a:chExt cx="10858500" cy="2002898"/>
          </a:xfrm>
        </p:grpSpPr>
        <p:grpSp>
          <p:nvGrpSpPr>
            <p:cNvPr id="5" name="组合 4"/>
            <p:cNvGrpSpPr/>
            <p:nvPr/>
          </p:nvGrpSpPr>
          <p:grpSpPr>
            <a:xfrm>
              <a:off x="660401" y="1449637"/>
              <a:ext cx="10858500" cy="1445392"/>
              <a:chOff x="660401" y="370053"/>
              <a:chExt cx="10858500" cy="2472206"/>
            </a:xfrm>
          </p:grpSpPr>
          <p:sp>
            <p:nvSpPr>
              <p:cNvPr id="7" name="矩形 6"/>
              <p:cNvSpPr/>
              <p:nvPr/>
            </p:nvSpPr>
            <p:spPr>
              <a:xfrm>
                <a:off x="660401" y="556866"/>
                <a:ext cx="10858500" cy="22853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本表由职工小学 、农民小学 、小学班、扫盲班、成人职工初中、成人农民初中、成人职工高中、成人农民高中填报</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（含撤销学校、办学类型调整学校）</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5277485" y="892131"/>
              <a:ext cx="3010851"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387019" y="287020"/>
            <a:ext cx="9417963" cy="400110"/>
          </a:xfrm>
          <a:prstGeom prst="rect">
            <a:avLst/>
          </a:prstGeom>
        </p:spPr>
        <p:txBody>
          <a:bodyPr wrap="none">
            <a:spAutoFit/>
          </a:bodyPr>
          <a:lstStyle/>
          <a:p>
            <a:pPr algn="ctr"/>
            <a:r>
              <a:rPr lang="zh-CN" altLang="en-US" sz="2000" b="1" dirty="0">
                <a:solidFill>
                  <a:srgbClr val="304371"/>
                </a:solidFill>
                <a:cs typeface="+mn-ea"/>
                <a:sym typeface="+mn-lt"/>
              </a:rPr>
              <a:t>（八十）同时使用国家通用语言文字和少数民族语言文字教学学生、专任教师情况</a:t>
            </a:r>
          </a:p>
        </p:txBody>
      </p:sp>
      <p:graphicFrame>
        <p:nvGraphicFramePr>
          <p:cNvPr id="3" name="表格 2"/>
          <p:cNvGraphicFramePr>
            <a:graphicFrameLocks noGrp="1"/>
          </p:cNvGraphicFramePr>
          <p:nvPr>
            <p:extLst>
              <p:ext uri="{D42A27DB-BD31-4B8C-83A1-F6EECF244321}">
                <p14:modId xmlns:p14="http://schemas.microsoft.com/office/powerpoint/2010/main" val="918058170"/>
              </p:ext>
            </p:extLst>
          </p:nvPr>
        </p:nvGraphicFramePr>
        <p:xfrm>
          <a:off x="1040210" y="1385755"/>
          <a:ext cx="10451224" cy="4313290"/>
        </p:xfrm>
        <a:graphic>
          <a:graphicData uri="http://schemas.openxmlformats.org/drawingml/2006/table">
            <a:tbl>
              <a:tblPr firstRow="1" firstCol="1" bandRow="1"/>
              <a:tblGrid>
                <a:gridCol w="1306403">
                  <a:extLst>
                    <a:ext uri="{9D8B030D-6E8A-4147-A177-3AD203B41FA5}">
                      <a16:colId xmlns:a16="http://schemas.microsoft.com/office/drawing/2014/main" val="20000"/>
                    </a:ext>
                  </a:extLst>
                </a:gridCol>
                <a:gridCol w="1306403">
                  <a:extLst>
                    <a:ext uri="{9D8B030D-6E8A-4147-A177-3AD203B41FA5}">
                      <a16:colId xmlns:a16="http://schemas.microsoft.com/office/drawing/2014/main" val="20001"/>
                    </a:ext>
                  </a:extLst>
                </a:gridCol>
                <a:gridCol w="1306403">
                  <a:extLst>
                    <a:ext uri="{9D8B030D-6E8A-4147-A177-3AD203B41FA5}">
                      <a16:colId xmlns:a16="http://schemas.microsoft.com/office/drawing/2014/main" val="20002"/>
                    </a:ext>
                  </a:extLst>
                </a:gridCol>
                <a:gridCol w="1306403">
                  <a:extLst>
                    <a:ext uri="{9D8B030D-6E8A-4147-A177-3AD203B41FA5}">
                      <a16:colId xmlns:a16="http://schemas.microsoft.com/office/drawing/2014/main" val="20003"/>
                    </a:ext>
                  </a:extLst>
                </a:gridCol>
                <a:gridCol w="1306403">
                  <a:extLst>
                    <a:ext uri="{9D8B030D-6E8A-4147-A177-3AD203B41FA5}">
                      <a16:colId xmlns:a16="http://schemas.microsoft.com/office/drawing/2014/main" val="20004"/>
                    </a:ext>
                  </a:extLst>
                </a:gridCol>
                <a:gridCol w="1239507">
                  <a:extLst>
                    <a:ext uri="{9D8B030D-6E8A-4147-A177-3AD203B41FA5}">
                      <a16:colId xmlns:a16="http://schemas.microsoft.com/office/drawing/2014/main" val="20005"/>
                    </a:ext>
                  </a:extLst>
                </a:gridCol>
                <a:gridCol w="1373299">
                  <a:extLst>
                    <a:ext uri="{9D8B030D-6E8A-4147-A177-3AD203B41FA5}">
                      <a16:colId xmlns:a16="http://schemas.microsoft.com/office/drawing/2014/main" val="20006"/>
                    </a:ext>
                  </a:extLst>
                </a:gridCol>
                <a:gridCol w="1306403">
                  <a:extLst>
                    <a:ext uri="{9D8B030D-6E8A-4147-A177-3AD203B41FA5}">
                      <a16:colId xmlns:a16="http://schemas.microsoft.com/office/drawing/2014/main" val="20007"/>
                    </a:ext>
                  </a:extLst>
                </a:gridCol>
              </a:tblGrid>
              <a:tr h="216604">
                <a:tc rowSpan="3">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班数</a:t>
                      </a:r>
                      <a:r>
                        <a:rPr lang="zh-CN" sz="900" kern="100" dirty="0">
                          <a:effectLst/>
                          <a:latin typeface="Times New Roman" panose="02020603050405020304" pitchFamily="18" charset="0"/>
                          <a:ea typeface="宋体" panose="02010600030101010101" pitchFamily="2" charset="-122"/>
                        </a:rPr>
                        <a:t>（个）</a:t>
                      </a: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4599">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除汉语文（汉语）课程外，其他课程用少数民族语言文字授课</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除民族语文课程外，其他课程用国家通用语言文字授课</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部分课程用国家通用语言文字授课，部分课程用少数民族语言文字授课</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310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使用国家统编教材</a:t>
                      </a:r>
                      <a:endParaRPr lang="zh-CN" sz="900" kern="100">
                        <a:effectLst/>
                        <a:latin typeface="Times New Roman" panose="02020603050405020304" pitchFamily="18"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使用国家统编教材</a:t>
                      </a:r>
                      <a:endParaRPr lang="zh-CN" sz="900" kern="100">
                        <a:effectLst/>
                        <a:latin typeface="Times New Roman" panose="02020603050405020304" pitchFamily="18"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4599">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900" kern="100">
                        <a:effectLst/>
                        <a:latin typeface="Times New Roman" panose="02020603050405020304" pitchFamily="18"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4599">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小学</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22459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05"/>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06"/>
                  </a:ext>
                </a:extLst>
              </a:tr>
              <a:tr h="224599">
                <a:tc>
                  <a:txBody>
                    <a:bodyPr/>
                    <a:lstStyle/>
                    <a:p>
                      <a:pPr indent="114300"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二年级</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07"/>
                  </a:ext>
                </a:extLst>
              </a:tr>
              <a:tr h="224599">
                <a:tc>
                  <a:txBody>
                    <a:bodyPr/>
                    <a:lstStyle/>
                    <a:p>
                      <a:pPr indent="114300"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08"/>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09"/>
                  </a:ext>
                </a:extLst>
              </a:tr>
              <a:tr h="224599">
                <a:tc>
                  <a:txBody>
                    <a:bodyPr/>
                    <a:lstStyle/>
                    <a:p>
                      <a:pPr indent="114300"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五年级</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07</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0"/>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六年级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08</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1"/>
                  </a:ext>
                </a:extLst>
              </a:tr>
              <a:tr h="224599">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初中</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09</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2"/>
                  </a:ext>
                </a:extLst>
              </a:tr>
              <a:tr h="22459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3"/>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4"/>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5"/>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6"/>
                  </a:ext>
                </a:extLst>
              </a:tr>
              <a:tr h="22459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5655" marR="55655" marT="0" marB="0">
                    <a:lnL>
                      <a:noFill/>
                    </a:lnL>
                    <a:lnR>
                      <a:noFill/>
                    </a:lnR>
                    <a:lnT>
                      <a:noFill/>
                    </a:lnT>
                    <a:lnB>
                      <a:noFill/>
                    </a:lnB>
                  </a:tcPr>
                </a:tc>
                <a:extLst>
                  <a:ext uri="{0D108BD9-81ED-4DB2-BD59-A6C34878D82A}">
                    <a16:rowId xmlns:a16="http://schemas.microsoft.com/office/drawing/2014/main" val="10017"/>
                  </a:ext>
                </a:extLst>
              </a:tr>
            </a:tbl>
          </a:graphicData>
        </a:graphic>
      </p:graphicFrame>
      <p:grpSp>
        <p:nvGrpSpPr>
          <p:cNvPr id="4" name="组合 3"/>
          <p:cNvGrpSpPr/>
          <p:nvPr/>
        </p:nvGrpSpPr>
        <p:grpSpPr>
          <a:xfrm>
            <a:off x="1282118" y="287020"/>
            <a:ext cx="10528293" cy="1141592"/>
            <a:chOff x="660401" y="892131"/>
            <a:chExt cx="10858500" cy="2002898"/>
          </a:xfrm>
        </p:grpSpPr>
        <p:grpSp>
          <p:nvGrpSpPr>
            <p:cNvPr id="5" name="组合 4"/>
            <p:cNvGrpSpPr/>
            <p:nvPr/>
          </p:nvGrpSpPr>
          <p:grpSpPr>
            <a:xfrm>
              <a:off x="660401" y="1449637"/>
              <a:ext cx="10858500" cy="1445392"/>
              <a:chOff x="660401" y="370053"/>
              <a:chExt cx="10858500" cy="2472206"/>
            </a:xfrm>
          </p:grpSpPr>
          <p:sp>
            <p:nvSpPr>
              <p:cNvPr id="7" name="矩形 6"/>
              <p:cNvSpPr/>
              <p:nvPr/>
            </p:nvSpPr>
            <p:spPr>
              <a:xfrm>
                <a:off x="660401" y="556866"/>
                <a:ext cx="10858500" cy="22853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全面修订教基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6180《</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同时使用国家通用语言文字和少数民族语言文字教学学生、专任教师情况</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指标及相应填报范围，指标解释。</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1282118" y="294804"/>
            <a:ext cx="10528293" cy="902537"/>
            <a:chOff x="660401" y="892131"/>
            <a:chExt cx="10858500" cy="1583481"/>
          </a:xfrm>
        </p:grpSpPr>
        <p:grpSp>
          <p:nvGrpSpPr>
            <p:cNvPr id="16" name="组合 15"/>
            <p:cNvGrpSpPr/>
            <p:nvPr/>
          </p:nvGrpSpPr>
          <p:grpSpPr>
            <a:xfrm>
              <a:off x="660401" y="1449637"/>
              <a:ext cx="10858500" cy="1025975"/>
              <a:chOff x="660401" y="370053"/>
              <a:chExt cx="10858500" cy="1754832"/>
            </a:xfrm>
          </p:grpSpPr>
          <p:sp>
            <p:nvSpPr>
              <p:cNvPr id="18" name="矩形 17"/>
              <p:cNvSpPr/>
              <p:nvPr/>
            </p:nvSpPr>
            <p:spPr>
              <a:xfrm>
                <a:off x="660401" y="556866"/>
                <a:ext cx="10858500" cy="156801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3"/>
                <a:ext cx="10722611" cy="1754832"/>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同时使用国家通用语言文字和少数民族语言文字教学是指在少数民族和民族地区各级各类学校中，面向少数民族学生实施的以国家通用语言文字和少数民族语言文字为教学语言的教学活动。</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（修改指标解释）</a:t>
                </a:r>
              </a:p>
            </p:txBody>
          </p:sp>
        </p:grpSp>
        <p:sp>
          <p:nvSpPr>
            <p:cNvPr id="17" name="矩形 16"/>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1282118" y="286575"/>
            <a:ext cx="10528293" cy="2141428"/>
            <a:chOff x="660401" y="892131"/>
            <a:chExt cx="10858500" cy="3757089"/>
          </a:xfrm>
        </p:grpSpPr>
        <p:grpSp>
          <p:nvGrpSpPr>
            <p:cNvPr id="11" name="组合 10"/>
            <p:cNvGrpSpPr/>
            <p:nvPr/>
          </p:nvGrpSpPr>
          <p:grpSpPr>
            <a:xfrm>
              <a:off x="660401" y="1449637"/>
              <a:ext cx="10858500" cy="3199583"/>
              <a:chOff x="660401" y="370053"/>
              <a:chExt cx="10858500" cy="5472583"/>
            </a:xfrm>
          </p:grpSpPr>
          <p:sp>
            <p:nvSpPr>
              <p:cNvPr id="13" name="矩形 12"/>
              <p:cNvSpPr/>
              <p:nvPr/>
            </p:nvSpPr>
            <p:spPr>
              <a:xfrm>
                <a:off x="660401" y="556866"/>
                <a:ext cx="10858500" cy="528577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3"/>
                <a:ext cx="10722611" cy="5449224"/>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）内蒙古自治区、辽宁省、吉林省、黑龙江省、广西壮族自治区、四川省、贵州省、云南省、西藏自治区、甘肃省、青海省、新疆维吾尔自治区等</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省（自治区）有同时使用国家通用语言文字和少数民族语言文字教学班的学校填报本表</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小学、小学教学点、初级中学、职业初中、九年一贯制学校、完全中学、高级中学、十二年一贯制学校、中等职业学校（包括调整后中等职业学校、中等技术学校、中等师范学校、成人中等专业学校、职业高中学校、其他中职机构）、附设小学班、附设普通初中班、附设职业初中班、附设普通高中班、附设中职班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（修改填报范围，删除幼儿园、附设幼儿班范围）</a:t>
                </a:r>
              </a:p>
            </p:txBody>
          </p:sp>
        </p:grpSp>
        <p:sp>
          <p:nvSpPr>
            <p:cNvPr id="12" name="矩形 11"/>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874058" y="287020"/>
            <a:ext cx="10443885" cy="400110"/>
          </a:xfrm>
          <a:prstGeom prst="rect">
            <a:avLst/>
          </a:prstGeom>
        </p:spPr>
        <p:txBody>
          <a:bodyPr wrap="none">
            <a:spAutoFit/>
          </a:bodyPr>
          <a:lstStyle/>
          <a:p>
            <a:pPr algn="ctr"/>
            <a:r>
              <a:rPr lang="zh-CN" altLang="en-US" sz="2000" b="1" dirty="0">
                <a:solidFill>
                  <a:srgbClr val="304371"/>
                </a:solidFill>
                <a:cs typeface="+mn-ea"/>
                <a:sym typeface="+mn-lt"/>
              </a:rPr>
              <a:t>（八十）同时使用国家通用语言文字和少数民族语言文字教学学生、专任教师情况（续表）</a:t>
            </a:r>
          </a:p>
        </p:txBody>
      </p:sp>
      <p:sp>
        <p:nvSpPr>
          <p:cNvPr id="4" name="矩形 3"/>
          <p:cNvSpPr/>
          <p:nvPr/>
        </p:nvSpPr>
        <p:spPr>
          <a:xfrm>
            <a:off x="660399" y="4552219"/>
            <a:ext cx="646331" cy="369332"/>
          </a:xfrm>
          <a:prstGeom prst="rect">
            <a:avLst/>
          </a:prstGeom>
        </p:spPr>
        <p:txBody>
          <a:bodyPr wrap="none">
            <a:spAutoFit/>
          </a:bodyPr>
          <a:lstStyle/>
          <a:p>
            <a:pPr>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extLst>
              <p:ext uri="{D42A27DB-BD31-4B8C-83A1-F6EECF244321}">
                <p14:modId xmlns:p14="http://schemas.microsoft.com/office/powerpoint/2010/main" val="711049652"/>
              </p:ext>
            </p:extLst>
          </p:nvPr>
        </p:nvGraphicFramePr>
        <p:xfrm>
          <a:off x="660399" y="1125538"/>
          <a:ext cx="10858502" cy="3172939"/>
        </p:xfrm>
        <a:graphic>
          <a:graphicData uri="http://schemas.openxmlformats.org/drawingml/2006/table">
            <a:tbl>
              <a:tblPr firstRow="1" firstCol="1" bandRow="1"/>
              <a:tblGrid>
                <a:gridCol w="1798168">
                  <a:extLst>
                    <a:ext uri="{9D8B030D-6E8A-4147-A177-3AD203B41FA5}">
                      <a16:colId xmlns:a16="http://schemas.microsoft.com/office/drawing/2014/main" val="20000"/>
                    </a:ext>
                  </a:extLst>
                </a:gridCol>
                <a:gridCol w="940346">
                  <a:extLst>
                    <a:ext uri="{9D8B030D-6E8A-4147-A177-3AD203B41FA5}">
                      <a16:colId xmlns:a16="http://schemas.microsoft.com/office/drawing/2014/main" val="20001"/>
                    </a:ext>
                  </a:extLst>
                </a:gridCol>
                <a:gridCol w="2030540">
                  <a:extLst>
                    <a:ext uri="{9D8B030D-6E8A-4147-A177-3AD203B41FA5}">
                      <a16:colId xmlns:a16="http://schemas.microsoft.com/office/drawing/2014/main" val="20002"/>
                    </a:ext>
                  </a:extLst>
                </a:gridCol>
                <a:gridCol w="2030540">
                  <a:extLst>
                    <a:ext uri="{9D8B030D-6E8A-4147-A177-3AD203B41FA5}">
                      <a16:colId xmlns:a16="http://schemas.microsoft.com/office/drawing/2014/main" val="20003"/>
                    </a:ext>
                  </a:extLst>
                </a:gridCol>
                <a:gridCol w="2030540">
                  <a:extLst>
                    <a:ext uri="{9D8B030D-6E8A-4147-A177-3AD203B41FA5}">
                      <a16:colId xmlns:a16="http://schemas.microsoft.com/office/drawing/2014/main" val="20004"/>
                    </a:ext>
                  </a:extLst>
                </a:gridCol>
                <a:gridCol w="2028368">
                  <a:extLst>
                    <a:ext uri="{9D8B030D-6E8A-4147-A177-3AD203B41FA5}">
                      <a16:colId xmlns:a16="http://schemas.microsoft.com/office/drawing/2014/main" val="20005"/>
                    </a:ext>
                  </a:extLst>
                </a:gridCol>
              </a:tblGrid>
              <a:tr h="288449">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0"/>
                  </a:ext>
                </a:extLst>
              </a:tr>
              <a:tr h="28844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16</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1"/>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17</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2"/>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18</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19</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88449">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中等职业教育</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20</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88449">
                <a:tc>
                  <a:txBody>
                    <a:bodyPr/>
                    <a:lstStyle/>
                    <a:p>
                      <a:pPr indent="2286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21</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22</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23</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24</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88449">
                <a:tc>
                  <a:txBody>
                    <a:bodyPr/>
                    <a:lstStyle/>
                    <a:p>
                      <a:pPr indent="1143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四年级以上</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25</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72784600"/>
              </p:ext>
            </p:extLst>
          </p:nvPr>
        </p:nvGraphicFramePr>
        <p:xfrm>
          <a:off x="660399" y="5029200"/>
          <a:ext cx="10780236" cy="1233435"/>
        </p:xfrm>
        <a:graphic>
          <a:graphicData uri="http://schemas.openxmlformats.org/drawingml/2006/table">
            <a:tbl>
              <a:tblPr firstRow="1" firstCol="1" bandRow="1"/>
              <a:tblGrid>
                <a:gridCol w="1197804">
                  <a:extLst>
                    <a:ext uri="{9D8B030D-6E8A-4147-A177-3AD203B41FA5}">
                      <a16:colId xmlns:a16="http://schemas.microsoft.com/office/drawing/2014/main" val="20000"/>
                    </a:ext>
                  </a:extLst>
                </a:gridCol>
                <a:gridCol w="1197804">
                  <a:extLst>
                    <a:ext uri="{9D8B030D-6E8A-4147-A177-3AD203B41FA5}">
                      <a16:colId xmlns:a16="http://schemas.microsoft.com/office/drawing/2014/main" val="20001"/>
                    </a:ext>
                  </a:extLst>
                </a:gridCol>
                <a:gridCol w="1197804">
                  <a:extLst>
                    <a:ext uri="{9D8B030D-6E8A-4147-A177-3AD203B41FA5}">
                      <a16:colId xmlns:a16="http://schemas.microsoft.com/office/drawing/2014/main" val="20002"/>
                    </a:ext>
                  </a:extLst>
                </a:gridCol>
                <a:gridCol w="1197804">
                  <a:extLst>
                    <a:ext uri="{9D8B030D-6E8A-4147-A177-3AD203B41FA5}">
                      <a16:colId xmlns:a16="http://schemas.microsoft.com/office/drawing/2014/main" val="20003"/>
                    </a:ext>
                  </a:extLst>
                </a:gridCol>
                <a:gridCol w="1197804">
                  <a:extLst>
                    <a:ext uri="{9D8B030D-6E8A-4147-A177-3AD203B41FA5}">
                      <a16:colId xmlns:a16="http://schemas.microsoft.com/office/drawing/2014/main" val="20004"/>
                    </a:ext>
                  </a:extLst>
                </a:gridCol>
                <a:gridCol w="1197804">
                  <a:extLst>
                    <a:ext uri="{9D8B030D-6E8A-4147-A177-3AD203B41FA5}">
                      <a16:colId xmlns:a16="http://schemas.microsoft.com/office/drawing/2014/main" val="20005"/>
                    </a:ext>
                  </a:extLst>
                </a:gridCol>
                <a:gridCol w="1197804">
                  <a:extLst>
                    <a:ext uri="{9D8B030D-6E8A-4147-A177-3AD203B41FA5}">
                      <a16:colId xmlns:a16="http://schemas.microsoft.com/office/drawing/2014/main" val="20006"/>
                    </a:ext>
                  </a:extLst>
                </a:gridCol>
                <a:gridCol w="1197804">
                  <a:extLst>
                    <a:ext uri="{9D8B030D-6E8A-4147-A177-3AD203B41FA5}">
                      <a16:colId xmlns:a16="http://schemas.microsoft.com/office/drawing/2014/main" val="20007"/>
                    </a:ext>
                  </a:extLst>
                </a:gridCol>
                <a:gridCol w="1197804">
                  <a:extLst>
                    <a:ext uri="{9D8B030D-6E8A-4147-A177-3AD203B41FA5}">
                      <a16:colId xmlns:a16="http://schemas.microsoft.com/office/drawing/2014/main" val="20008"/>
                    </a:ext>
                  </a:extLst>
                </a:gridCol>
              </a:tblGrid>
              <a:tr h="186887">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5" marR="6856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专任教师</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6887">
                <a:tc vMerge="1">
                  <a:txBody>
                    <a:bodyPr/>
                    <a:lstStyle/>
                    <a:p>
                      <a:endParaRPr lang="zh-CN"/>
                    </a:p>
                  </a:txBody>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除汉语文（汉语）课程外，其他课程用少数民族语言文字授课</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除民族语文课程外，其他课程用国家通用语言文字授课</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部分课程用国家通用语言文字授课，部分课程用少数民族语言文字授课</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主要用国家通用语言文字授课</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主要用少数民族语言文字授课</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47499">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使用国家统编教材</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使用国家统编教材</a:t>
                      </a:r>
                      <a:endParaRPr lang="zh-CN" sz="10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212162">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9</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10</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12</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（八十一）小学校内外学龄人口数（县级）</a:t>
            </a:r>
          </a:p>
        </p:txBody>
      </p:sp>
      <p:graphicFrame>
        <p:nvGraphicFramePr>
          <p:cNvPr id="2" name="表格 1"/>
          <p:cNvGraphicFramePr>
            <a:graphicFrameLocks noGrp="1"/>
          </p:cNvGraphicFramePr>
          <p:nvPr/>
        </p:nvGraphicFramePr>
        <p:xfrm>
          <a:off x="660400" y="1125537"/>
          <a:ext cx="10872790" cy="3999912"/>
        </p:xfrm>
        <a:graphic>
          <a:graphicData uri="http://schemas.openxmlformats.org/drawingml/2006/table">
            <a:tbl>
              <a:tblPr firstRow="1" firstCol="1" bandRow="1"/>
              <a:tblGrid>
                <a:gridCol w="1968367">
                  <a:extLst>
                    <a:ext uri="{9D8B030D-6E8A-4147-A177-3AD203B41FA5}">
                      <a16:colId xmlns:a16="http://schemas.microsoft.com/office/drawing/2014/main" val="20000"/>
                    </a:ext>
                  </a:extLst>
                </a:gridCol>
                <a:gridCol w="535047">
                  <a:extLst>
                    <a:ext uri="{9D8B030D-6E8A-4147-A177-3AD203B41FA5}">
                      <a16:colId xmlns:a16="http://schemas.microsoft.com/office/drawing/2014/main" val="20001"/>
                    </a:ext>
                  </a:extLst>
                </a:gridCol>
                <a:gridCol w="1046172">
                  <a:extLst>
                    <a:ext uri="{9D8B030D-6E8A-4147-A177-3AD203B41FA5}">
                      <a16:colId xmlns:a16="http://schemas.microsoft.com/office/drawing/2014/main" val="20002"/>
                    </a:ext>
                  </a:extLst>
                </a:gridCol>
                <a:gridCol w="1046172">
                  <a:extLst>
                    <a:ext uri="{9D8B030D-6E8A-4147-A177-3AD203B41FA5}">
                      <a16:colId xmlns:a16="http://schemas.microsoft.com/office/drawing/2014/main" val="20003"/>
                    </a:ext>
                  </a:extLst>
                </a:gridCol>
                <a:gridCol w="1046172">
                  <a:extLst>
                    <a:ext uri="{9D8B030D-6E8A-4147-A177-3AD203B41FA5}">
                      <a16:colId xmlns:a16="http://schemas.microsoft.com/office/drawing/2014/main" val="20004"/>
                    </a:ext>
                  </a:extLst>
                </a:gridCol>
                <a:gridCol w="1046172">
                  <a:extLst>
                    <a:ext uri="{9D8B030D-6E8A-4147-A177-3AD203B41FA5}">
                      <a16:colId xmlns:a16="http://schemas.microsoft.com/office/drawing/2014/main" val="20005"/>
                    </a:ext>
                  </a:extLst>
                </a:gridCol>
                <a:gridCol w="1046172">
                  <a:extLst>
                    <a:ext uri="{9D8B030D-6E8A-4147-A177-3AD203B41FA5}">
                      <a16:colId xmlns:a16="http://schemas.microsoft.com/office/drawing/2014/main" val="20006"/>
                    </a:ext>
                  </a:extLst>
                </a:gridCol>
                <a:gridCol w="1046172">
                  <a:extLst>
                    <a:ext uri="{9D8B030D-6E8A-4147-A177-3AD203B41FA5}">
                      <a16:colId xmlns:a16="http://schemas.microsoft.com/office/drawing/2014/main" val="20007"/>
                    </a:ext>
                  </a:extLst>
                </a:gridCol>
                <a:gridCol w="1046172">
                  <a:extLst>
                    <a:ext uri="{9D8B030D-6E8A-4147-A177-3AD203B41FA5}">
                      <a16:colId xmlns:a16="http://schemas.microsoft.com/office/drawing/2014/main" val="20008"/>
                    </a:ext>
                  </a:extLst>
                </a:gridCol>
                <a:gridCol w="1046172">
                  <a:extLst>
                    <a:ext uri="{9D8B030D-6E8A-4147-A177-3AD203B41FA5}">
                      <a16:colId xmlns:a16="http://schemas.microsoft.com/office/drawing/2014/main" val="20009"/>
                    </a:ext>
                  </a:extLst>
                </a:gridCol>
              </a:tblGrid>
              <a:tr h="285708">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城区</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镇区</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乡村</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85708">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5708">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570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85708">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4"/>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5"/>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6"/>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8</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7"/>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9</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8"/>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10</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09"/>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10"/>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11"/>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a:noFill/>
                    </a:lnB>
                  </a:tcPr>
                </a:tc>
                <a:extLst>
                  <a:ext uri="{0D108BD9-81ED-4DB2-BD59-A6C34878D82A}">
                    <a16:rowId xmlns:a16="http://schemas.microsoft.com/office/drawing/2014/main" val="10012"/>
                  </a:ext>
                </a:extLst>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05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a:t>
            </a:r>
          </a:p>
        </p:txBody>
      </p:sp>
      <p:cxnSp>
        <p:nvCxnSpPr>
          <p:cNvPr id="83" name="Straight Connector 239"/>
          <p:cNvCxnSpPr/>
          <p:nvPr/>
        </p:nvCxnSpPr>
        <p:spPr>
          <a:xfrm>
            <a:off x="4418203" y="1471611"/>
            <a:ext cx="0" cy="5004000"/>
          </a:xfrm>
          <a:prstGeom prst="line">
            <a:avLst/>
          </a:prstGeom>
          <a:noFill/>
          <a:ln w="6350" cap="flat" cmpd="sng" algn="ctr">
            <a:solidFill>
              <a:srgbClr val="FFFFFF">
                <a:lumMod val="75000"/>
              </a:srgbClr>
            </a:solidFill>
            <a:prstDash val="solid"/>
            <a:miter lim="800000"/>
            <a:tailEnd type="oval"/>
          </a:ln>
          <a:effectLst/>
        </p:spPr>
      </p:cxnSp>
      <p:sp>
        <p:nvSpPr>
          <p:cNvPr id="86" name="TextBox 213"/>
          <p:cNvSpPr txBox="1"/>
          <p:nvPr/>
        </p:nvSpPr>
        <p:spPr>
          <a:xfrm>
            <a:off x="1151565" y="1622416"/>
            <a:ext cx="3082108" cy="365241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1304</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endParaRPr lang="en-US" altLang="zh-CN" sz="1600" b="1" kern="0" dirty="0">
              <a:solidFill>
                <a:srgbClr val="C55A11"/>
              </a:solidFill>
              <a:latin typeface="微软雅黑" panose="020B0503020204020204" charset="-122"/>
              <a:ea typeface="微软雅黑" panose="020B0503020204020204" charset="-122"/>
              <a:sym typeface="+mn-ea"/>
            </a:endParaRPr>
          </a:p>
          <a:p>
            <a:pPr marL="342900" lvl="0" indent="-342900">
              <a:lnSpc>
                <a:spcPts val="2800"/>
              </a:lnSpc>
              <a:spcAft>
                <a:spcPts val="1200"/>
              </a:spcAft>
              <a:buFont typeface="+mj-lt"/>
              <a:buAutoNum type="arabicPeriod"/>
              <a:defRPr/>
            </a:pPr>
            <a:r>
              <a:rPr lang="zh-CN" altLang="en-US" sz="1600" kern="0" dirty="0">
                <a:latin typeface="微软雅黑" panose="020B0503020204020204" charset="-122"/>
                <a:ea typeface="微软雅黑" panose="020B0503020204020204" charset="-122"/>
                <a:sym typeface="+mn-ea"/>
              </a:rPr>
              <a:t>将“</a:t>
            </a:r>
            <a:r>
              <a:rPr lang="zh-CN" altLang="en-US" sz="1600" kern="0" dirty="0">
                <a:solidFill>
                  <a:srgbClr val="C55A11"/>
                </a:solidFill>
                <a:latin typeface="微软雅黑" panose="020B0503020204020204" charset="-122"/>
                <a:ea typeface="微软雅黑" panose="020B0503020204020204" charset="-122"/>
                <a:sym typeface="+mn-ea"/>
              </a:rPr>
              <a:t>普通预科注册学生数</a:t>
            </a:r>
            <a:r>
              <a:rPr lang="zh-CN" altLang="en-US" sz="1600" kern="0" dirty="0">
                <a:latin typeface="微软雅黑" panose="020B0503020204020204" charset="-122"/>
                <a:ea typeface="微软雅黑" panose="020B0503020204020204" charset="-122"/>
                <a:sym typeface="+mn-ea"/>
              </a:rPr>
              <a:t>”指标名称改为“</a:t>
            </a:r>
            <a:r>
              <a:rPr lang="zh-CN" altLang="en-US" sz="1600" kern="0" dirty="0">
                <a:solidFill>
                  <a:srgbClr val="C55A11"/>
                </a:solidFill>
                <a:latin typeface="微软雅黑" panose="020B0503020204020204" charset="-122"/>
                <a:ea typeface="微软雅黑" panose="020B0503020204020204" charset="-122"/>
                <a:sym typeface="+mn-ea"/>
              </a:rPr>
              <a:t>预科注册学生数</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342900" lvl="0" indent="-342900">
              <a:lnSpc>
                <a:spcPts val="2800"/>
              </a:lnSpc>
              <a:spcAft>
                <a:spcPts val="1200"/>
              </a:spcAft>
              <a:buFont typeface="+mj-lt"/>
              <a:buAutoNum type="arabicPeriod"/>
              <a:defRPr/>
            </a:pPr>
            <a:r>
              <a:rPr lang="zh-CN" altLang="en-US" sz="1600" kern="0" dirty="0">
                <a:solidFill>
                  <a:srgbClr val="C55A11"/>
                </a:solidFill>
                <a:latin typeface="微软雅黑" panose="020B0503020204020204" charset="-122"/>
                <a:ea typeface="微软雅黑" panose="020B0503020204020204" charset="-122"/>
                <a:sym typeface="+mn-ea"/>
              </a:rPr>
              <a:t>删除</a:t>
            </a:r>
            <a:r>
              <a:rPr lang="zh-CN" altLang="en-US" sz="1600" kern="0" dirty="0">
                <a:latin typeface="微软雅黑" panose="020B0503020204020204" charset="-122"/>
                <a:ea typeface="微软雅黑" panose="020B0503020204020204" charset="-122"/>
                <a:sym typeface="+mn-ea"/>
              </a:rPr>
              <a:t>“长江学者奖励计划”讲座教授、“长江学者奖励计划”特聘教授、“国家杰出青年科学基金”获得者等指标填报。</a:t>
            </a:r>
          </a:p>
        </p:txBody>
      </p:sp>
      <p:sp>
        <p:nvSpPr>
          <p:cNvPr id="17" name="TextBox 213"/>
          <p:cNvSpPr txBox="1"/>
          <p:nvPr/>
        </p:nvSpPr>
        <p:spPr>
          <a:xfrm>
            <a:off x="4676328" y="1622416"/>
            <a:ext cx="3370392" cy="154927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3338</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3339</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将“专科起点本科”“第二学士学位”“预科生转入”调整为“生源类别”的其中数。</a:t>
            </a:r>
          </a:p>
        </p:txBody>
      </p:sp>
      <p:cxnSp>
        <p:nvCxnSpPr>
          <p:cNvPr id="12" name="Straight Connector 239"/>
          <p:cNvCxnSpPr/>
          <p:nvPr/>
        </p:nvCxnSpPr>
        <p:spPr>
          <a:xfrm>
            <a:off x="8191627" y="1468563"/>
            <a:ext cx="0" cy="5004000"/>
          </a:xfrm>
          <a:prstGeom prst="line">
            <a:avLst/>
          </a:prstGeom>
          <a:noFill/>
          <a:ln w="6350" cap="flat" cmpd="sng" algn="ctr">
            <a:solidFill>
              <a:srgbClr val="FFFFFF">
                <a:lumMod val="75000"/>
              </a:srgbClr>
            </a:solidFill>
            <a:prstDash val="solid"/>
            <a:miter lim="800000"/>
            <a:tailEnd type="oval"/>
          </a:ln>
          <a:effectLst/>
        </p:spPr>
      </p:cxnSp>
      <p:sp>
        <p:nvSpPr>
          <p:cNvPr id="15" name="TextBox 213"/>
          <p:cNvSpPr txBox="1"/>
          <p:nvPr/>
        </p:nvSpPr>
        <p:spPr>
          <a:xfrm>
            <a:off x="8449752" y="1619368"/>
            <a:ext cx="3370392" cy="3139449"/>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8386</a:t>
            </a: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完善“专门实习用地”的填报说明。</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7</a:t>
            </a:r>
            <a:r>
              <a:rPr lang="zh-CN" altLang="en-US" sz="1600" kern="0" dirty="0">
                <a:latin typeface="微软雅黑" panose="020B0503020204020204" charset="-122"/>
                <a:ea typeface="微软雅黑" panose="020B0503020204020204" charset="-122"/>
                <a:sym typeface="+mn-ea"/>
              </a:rPr>
              <a:t>）专门实习用地是指独立于主校区和分校区外，有学校产权的农场、林场、牧场、渔场、树木园、生物实习园等各种专门实习用地。</a:t>
            </a:r>
          </a:p>
        </p:txBody>
      </p:sp>
      <p:sp>
        <p:nvSpPr>
          <p:cNvPr id="21" name="TextBox 24"/>
          <p:cNvSpPr txBox="1"/>
          <p:nvPr/>
        </p:nvSpPr>
        <p:spPr>
          <a:xfrm>
            <a:off x="789178" y="941570"/>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一、指标修订</a:t>
            </a:r>
          </a:p>
        </p:txBody>
      </p:sp>
      <p:pic>
        <p:nvPicPr>
          <p:cNvPr id="2" name="图片 1"/>
          <p:cNvPicPr>
            <a:picLocks noChangeAspect="1"/>
          </p:cNvPicPr>
          <p:nvPr/>
        </p:nvPicPr>
        <p:blipFill>
          <a:blip r:embed="rId3"/>
          <a:stretch>
            <a:fillRect/>
          </a:stretch>
        </p:blipFill>
        <p:spPr>
          <a:xfrm>
            <a:off x="4624071" y="3886507"/>
            <a:ext cx="3441515" cy="2062231"/>
          </a:xfrm>
          <a:prstGeom prst="rect">
            <a:avLst/>
          </a:prstGeom>
        </p:spPr>
        <p:style>
          <a:lnRef idx="2">
            <a:schemeClr val="dk1"/>
          </a:lnRef>
          <a:fillRef idx="1">
            <a:schemeClr val="lt1"/>
          </a:fillRef>
          <a:effectRef idx="0">
            <a:schemeClr val="dk1"/>
          </a:effectRef>
          <a:fontRef idx="minor">
            <a:schemeClr val="dk1"/>
          </a:fontRef>
        </p:style>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（八十二）初中校内外学龄人口数（县级）</a:t>
            </a:r>
          </a:p>
        </p:txBody>
      </p:sp>
      <p:graphicFrame>
        <p:nvGraphicFramePr>
          <p:cNvPr id="4" name="表格 3"/>
          <p:cNvGraphicFramePr>
            <a:graphicFrameLocks noGrp="1"/>
          </p:cNvGraphicFramePr>
          <p:nvPr/>
        </p:nvGraphicFramePr>
        <p:xfrm>
          <a:off x="660401" y="1125537"/>
          <a:ext cx="10858497" cy="4793997"/>
        </p:xfrm>
        <a:graphic>
          <a:graphicData uri="http://schemas.openxmlformats.org/drawingml/2006/table">
            <a:tbl>
              <a:tblPr firstRow="1" firstCol="1" bandRow="1"/>
              <a:tblGrid>
                <a:gridCol w="1963217">
                  <a:extLst>
                    <a:ext uri="{9D8B030D-6E8A-4147-A177-3AD203B41FA5}">
                      <a16:colId xmlns:a16="http://schemas.microsoft.com/office/drawing/2014/main" val="20000"/>
                    </a:ext>
                  </a:extLst>
                </a:gridCol>
                <a:gridCol w="525551">
                  <a:extLst>
                    <a:ext uri="{9D8B030D-6E8A-4147-A177-3AD203B41FA5}">
                      <a16:colId xmlns:a16="http://schemas.microsoft.com/office/drawing/2014/main" val="20001"/>
                    </a:ext>
                  </a:extLst>
                </a:gridCol>
                <a:gridCol w="1046759">
                  <a:extLst>
                    <a:ext uri="{9D8B030D-6E8A-4147-A177-3AD203B41FA5}">
                      <a16:colId xmlns:a16="http://schemas.microsoft.com/office/drawing/2014/main" val="20002"/>
                    </a:ext>
                  </a:extLst>
                </a:gridCol>
                <a:gridCol w="1046759">
                  <a:extLst>
                    <a:ext uri="{9D8B030D-6E8A-4147-A177-3AD203B41FA5}">
                      <a16:colId xmlns:a16="http://schemas.microsoft.com/office/drawing/2014/main" val="20003"/>
                    </a:ext>
                  </a:extLst>
                </a:gridCol>
                <a:gridCol w="1046759">
                  <a:extLst>
                    <a:ext uri="{9D8B030D-6E8A-4147-A177-3AD203B41FA5}">
                      <a16:colId xmlns:a16="http://schemas.microsoft.com/office/drawing/2014/main" val="20004"/>
                    </a:ext>
                  </a:extLst>
                </a:gridCol>
                <a:gridCol w="1046759">
                  <a:extLst>
                    <a:ext uri="{9D8B030D-6E8A-4147-A177-3AD203B41FA5}">
                      <a16:colId xmlns:a16="http://schemas.microsoft.com/office/drawing/2014/main" val="20005"/>
                    </a:ext>
                  </a:extLst>
                </a:gridCol>
                <a:gridCol w="1046759">
                  <a:extLst>
                    <a:ext uri="{9D8B030D-6E8A-4147-A177-3AD203B41FA5}">
                      <a16:colId xmlns:a16="http://schemas.microsoft.com/office/drawing/2014/main" val="20006"/>
                    </a:ext>
                  </a:extLst>
                </a:gridCol>
                <a:gridCol w="1046759">
                  <a:extLst>
                    <a:ext uri="{9D8B030D-6E8A-4147-A177-3AD203B41FA5}">
                      <a16:colId xmlns:a16="http://schemas.microsoft.com/office/drawing/2014/main" val="20007"/>
                    </a:ext>
                  </a:extLst>
                </a:gridCol>
                <a:gridCol w="1046759">
                  <a:extLst>
                    <a:ext uri="{9D8B030D-6E8A-4147-A177-3AD203B41FA5}">
                      <a16:colId xmlns:a16="http://schemas.microsoft.com/office/drawing/2014/main" val="20008"/>
                    </a:ext>
                  </a:extLst>
                </a:gridCol>
                <a:gridCol w="1042416">
                  <a:extLst>
                    <a:ext uri="{9D8B030D-6E8A-4147-A177-3AD203B41FA5}">
                      <a16:colId xmlns:a16="http://schemas.microsoft.com/office/drawing/2014/main" val="20009"/>
                    </a:ext>
                  </a:extLst>
                </a:gridCol>
              </a:tblGrid>
              <a:tr h="368769">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城区</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镇区</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乡村</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8769">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8769">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876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6876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4"/>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5"/>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6"/>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7"/>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8"/>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15</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09"/>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16</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10"/>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17</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a:noFill/>
                    </a:lnB>
                  </a:tcPr>
                </a:tc>
                <a:extLst>
                  <a:ext uri="{0D108BD9-81ED-4DB2-BD59-A6C34878D82A}">
                    <a16:rowId xmlns:a16="http://schemas.microsoft.com/office/drawing/2014/main" val="10011"/>
                  </a:ext>
                </a:extLst>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18</a:t>
                      </a:r>
                      <a:r>
                        <a:rPr lang="zh-CN" sz="900" kern="100">
                          <a:effectLst/>
                          <a:latin typeface="Times New Roman" panose="02020603050405020304" pitchFamily="18" charset="0"/>
                          <a:ea typeface="宋体" panose="02010600030101010101" pitchFamily="2" charset="-122"/>
                        </a:rPr>
                        <a:t>岁以上</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797661" y="287020"/>
            <a:ext cx="6596679" cy="400110"/>
          </a:xfrm>
          <a:prstGeom prst="rect">
            <a:avLst/>
          </a:prstGeom>
        </p:spPr>
        <p:txBody>
          <a:bodyPr wrap="none">
            <a:spAutoFit/>
          </a:bodyPr>
          <a:lstStyle/>
          <a:p>
            <a:pPr algn="ctr"/>
            <a:r>
              <a:rPr lang="zh-CN" altLang="en-US" sz="2000" b="1" dirty="0">
                <a:solidFill>
                  <a:srgbClr val="304371"/>
                </a:solidFill>
                <a:cs typeface="+mn-ea"/>
                <a:sym typeface="+mn-lt"/>
              </a:rPr>
              <a:t>（八十三）职业技术培训机构学生及教职工情况（县级）</a:t>
            </a:r>
          </a:p>
        </p:txBody>
      </p:sp>
      <p:graphicFrame>
        <p:nvGraphicFramePr>
          <p:cNvPr id="3" name="表格 2"/>
          <p:cNvGraphicFramePr>
            <a:graphicFrameLocks noGrp="1"/>
          </p:cNvGraphicFramePr>
          <p:nvPr/>
        </p:nvGraphicFramePr>
        <p:xfrm>
          <a:off x="658813" y="1125537"/>
          <a:ext cx="10874375" cy="5600114"/>
        </p:xfrm>
        <a:graphic>
          <a:graphicData uri="http://schemas.openxmlformats.org/drawingml/2006/table">
            <a:tbl>
              <a:tblPr firstRow="1" firstCol="1" bandRow="1"/>
              <a:tblGrid>
                <a:gridCol w="4459385">
                  <a:extLst>
                    <a:ext uri="{9D8B030D-6E8A-4147-A177-3AD203B41FA5}">
                      <a16:colId xmlns:a16="http://schemas.microsoft.com/office/drawing/2014/main" val="20000"/>
                    </a:ext>
                  </a:extLst>
                </a:gridCol>
                <a:gridCol w="826618">
                  <a:extLst>
                    <a:ext uri="{9D8B030D-6E8A-4147-A177-3AD203B41FA5}">
                      <a16:colId xmlns:a16="http://schemas.microsoft.com/office/drawing/2014/main" val="20001"/>
                    </a:ext>
                  </a:extLst>
                </a:gridCol>
                <a:gridCol w="1581450">
                  <a:extLst>
                    <a:ext uri="{9D8B030D-6E8A-4147-A177-3AD203B41FA5}">
                      <a16:colId xmlns:a16="http://schemas.microsoft.com/office/drawing/2014/main" val="20002"/>
                    </a:ext>
                  </a:extLst>
                </a:gridCol>
                <a:gridCol w="1596678">
                  <a:extLst>
                    <a:ext uri="{9D8B030D-6E8A-4147-A177-3AD203B41FA5}">
                      <a16:colId xmlns:a16="http://schemas.microsoft.com/office/drawing/2014/main" val="20003"/>
                    </a:ext>
                  </a:extLst>
                </a:gridCol>
                <a:gridCol w="1205122">
                  <a:extLst>
                    <a:ext uri="{9D8B030D-6E8A-4147-A177-3AD203B41FA5}">
                      <a16:colId xmlns:a16="http://schemas.microsoft.com/office/drawing/2014/main" val="20004"/>
                    </a:ext>
                  </a:extLst>
                </a:gridCol>
                <a:gridCol w="1205122">
                  <a:extLst>
                    <a:ext uri="{9D8B030D-6E8A-4147-A177-3AD203B41FA5}">
                      <a16:colId xmlns:a16="http://schemas.microsoft.com/office/drawing/2014/main" val="20005"/>
                    </a:ext>
                  </a:extLst>
                </a:gridCol>
              </a:tblGrid>
              <a:tr h="276549">
                <a:tc rowSpan="2">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学校数（所）</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教学班（点）（个）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结业生数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04204">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0458">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0458">
                <a:tc>
                  <a:txBody>
                    <a:bodyPr/>
                    <a:lstStyle/>
                    <a:p>
                      <a:pPr algn="l">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4151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职工技术培训学校（机构）</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教育部门办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其他部门办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民办</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7"/>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中外合作办</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8"/>
                  </a:ext>
                </a:extLst>
              </a:tr>
              <a:tr h="24151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农村成人文化技术培训学校（机构）</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教育部门办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县办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乡办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村办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其他部门办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民办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中外合作办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230458">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其他培训机构（含社会培训机构）</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教育部门办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25073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其他部门办</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9"/>
                  </a:ext>
                </a:extLst>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民办</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0"/>
                  </a:ext>
                </a:extLst>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中外合作办</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1"/>
                  </a:ext>
                </a:extLst>
              </a:tr>
              <a:tr h="24612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总计中：少数民族</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2"/>
                  </a:ext>
                </a:extLst>
              </a:tr>
            </a:tbl>
          </a:graphicData>
        </a:graphic>
      </p:graphicFrame>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156464" y="287020"/>
            <a:ext cx="7879081" cy="400110"/>
          </a:xfrm>
          <a:prstGeom prst="rect">
            <a:avLst/>
          </a:prstGeom>
        </p:spPr>
        <p:txBody>
          <a:bodyPr wrap="none">
            <a:spAutoFit/>
          </a:bodyPr>
          <a:lstStyle/>
          <a:p>
            <a:pPr algn="ctr"/>
            <a:r>
              <a:rPr lang="zh-CN" altLang="en-US" sz="2000" b="1" dirty="0">
                <a:solidFill>
                  <a:srgbClr val="304371"/>
                </a:solidFill>
                <a:cs typeface="+mn-ea"/>
                <a:sym typeface="+mn-lt"/>
              </a:rPr>
              <a:t>（八十三）职业技术培训机构学生及教职工情况（县级）（接上页）</a:t>
            </a:r>
          </a:p>
        </p:txBody>
      </p:sp>
      <p:sp>
        <p:nvSpPr>
          <p:cNvPr id="5" name="矩形 4"/>
          <p:cNvSpPr/>
          <p:nvPr/>
        </p:nvSpPr>
        <p:spPr>
          <a:xfrm>
            <a:off x="660400" y="5245455"/>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74687" y="1125538"/>
          <a:ext cx="10858500" cy="4052305"/>
        </p:xfrm>
        <a:graphic>
          <a:graphicData uri="http://schemas.openxmlformats.org/drawingml/2006/table">
            <a:tbl>
              <a:tblPr firstRow="1" firstCol="1" bandRow="1"/>
              <a:tblGrid>
                <a:gridCol w="4452875">
                  <a:extLst>
                    <a:ext uri="{9D8B030D-6E8A-4147-A177-3AD203B41FA5}">
                      <a16:colId xmlns:a16="http://schemas.microsoft.com/office/drawing/2014/main" val="20000"/>
                    </a:ext>
                  </a:extLst>
                </a:gridCol>
                <a:gridCol w="825411">
                  <a:extLst>
                    <a:ext uri="{9D8B030D-6E8A-4147-A177-3AD203B41FA5}">
                      <a16:colId xmlns:a16="http://schemas.microsoft.com/office/drawing/2014/main" val="20001"/>
                    </a:ext>
                  </a:extLst>
                </a:gridCol>
                <a:gridCol w="1579142">
                  <a:extLst>
                    <a:ext uri="{9D8B030D-6E8A-4147-A177-3AD203B41FA5}">
                      <a16:colId xmlns:a16="http://schemas.microsoft.com/office/drawing/2014/main" val="20002"/>
                    </a:ext>
                  </a:extLst>
                </a:gridCol>
                <a:gridCol w="1594346">
                  <a:extLst>
                    <a:ext uri="{9D8B030D-6E8A-4147-A177-3AD203B41FA5}">
                      <a16:colId xmlns:a16="http://schemas.microsoft.com/office/drawing/2014/main" val="20003"/>
                    </a:ext>
                  </a:extLst>
                </a:gridCol>
                <a:gridCol w="1203363">
                  <a:extLst>
                    <a:ext uri="{9D8B030D-6E8A-4147-A177-3AD203B41FA5}">
                      <a16:colId xmlns:a16="http://schemas.microsoft.com/office/drawing/2014/main" val="20004"/>
                    </a:ext>
                  </a:extLst>
                </a:gridCol>
                <a:gridCol w="1203363">
                  <a:extLst>
                    <a:ext uri="{9D8B030D-6E8A-4147-A177-3AD203B41FA5}">
                      <a16:colId xmlns:a16="http://schemas.microsoft.com/office/drawing/2014/main" val="20005"/>
                    </a:ext>
                  </a:extLst>
                </a:gridCol>
              </a:tblGrid>
              <a:tr h="26767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培训形式：资格证书培训</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0"/>
                  </a:ext>
                </a:extLst>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岗位证书培训</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1"/>
                  </a:ext>
                </a:extLst>
              </a:tr>
              <a:tr h="26767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培训对象：党政管理培训</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2"/>
                  </a:ext>
                </a:extLst>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企业经营管理培训</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专业技术培训</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幼儿园教师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rPr>
                        <a:t>中小学教师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中职学校教师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28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高等教育学校教师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29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职业技能培训</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农村劳动者</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pitchFamily="18" charset="0"/>
                          <a:ea typeface="宋体" panose="02010600030101010101" pitchFamily="2" charset="-122"/>
                        </a:rPr>
                        <a:t>—</a:t>
                      </a: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进城务工人员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pitchFamily="18" charset="0"/>
                          <a:ea typeface="宋体" panose="02010600030101010101" pitchFamily="2" charset="-122"/>
                        </a:rPr>
                        <a:t>—</a:t>
                      </a: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7510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其他培训</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pitchFamily="18" charset="0"/>
                          <a:ea typeface="宋体" panose="02010600030101010101" pitchFamily="2" charset="-122"/>
                        </a:rPr>
                        <a:t>—</a:t>
                      </a: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学生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a:effectLst/>
                          <a:latin typeface="Times New Roman" panose="02020603050405020304" pitchFamily="18" charset="0"/>
                          <a:ea typeface="宋体" panose="02010600030101010101" pitchFamily="2" charset="-122"/>
                        </a:rPr>
                        <a:t>—</a:t>
                      </a: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老年人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a:effectLst/>
                          <a:latin typeface="Times New Roman" panose="02020603050405020304" pitchFamily="18" charset="0"/>
                          <a:ea typeface="宋体" panose="02010600030101010101" pitchFamily="2" charset="-122"/>
                        </a:rPr>
                        <a:t>—</a:t>
                      </a: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5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graphicFrame>
        <p:nvGraphicFramePr>
          <p:cNvPr id="3" name="表格 2"/>
          <p:cNvGraphicFramePr>
            <a:graphicFrameLocks noGrp="1"/>
          </p:cNvGraphicFramePr>
          <p:nvPr/>
        </p:nvGraphicFramePr>
        <p:xfrm>
          <a:off x="674688" y="5616251"/>
          <a:ext cx="10858500" cy="558800"/>
        </p:xfrm>
        <a:graphic>
          <a:graphicData uri="http://schemas.openxmlformats.org/drawingml/2006/table">
            <a:tbl>
              <a:tblPr firstRow="1" firstCol="1" bandRow="1"/>
              <a:tblGrid>
                <a:gridCol w="2060943">
                  <a:extLst>
                    <a:ext uri="{9D8B030D-6E8A-4147-A177-3AD203B41FA5}">
                      <a16:colId xmlns:a16="http://schemas.microsoft.com/office/drawing/2014/main" val="20000"/>
                    </a:ext>
                  </a:extLst>
                </a:gridCol>
                <a:gridCol w="2527859">
                  <a:extLst>
                    <a:ext uri="{9D8B030D-6E8A-4147-A177-3AD203B41FA5}">
                      <a16:colId xmlns:a16="http://schemas.microsoft.com/office/drawing/2014/main" val="20001"/>
                    </a:ext>
                  </a:extLst>
                </a:gridCol>
                <a:gridCol w="2527859">
                  <a:extLst>
                    <a:ext uri="{9D8B030D-6E8A-4147-A177-3AD203B41FA5}">
                      <a16:colId xmlns:a16="http://schemas.microsoft.com/office/drawing/2014/main" val="20002"/>
                    </a:ext>
                  </a:extLst>
                </a:gridCol>
                <a:gridCol w="2527859">
                  <a:extLst>
                    <a:ext uri="{9D8B030D-6E8A-4147-A177-3AD203B41FA5}">
                      <a16:colId xmlns:a16="http://schemas.microsoft.com/office/drawing/2014/main" val="20003"/>
                    </a:ext>
                  </a:extLst>
                </a:gridCol>
                <a:gridCol w="1213980">
                  <a:extLst>
                    <a:ext uri="{9D8B030D-6E8A-4147-A177-3AD203B41FA5}">
                      <a16:colId xmlns:a16="http://schemas.microsoft.com/office/drawing/2014/main" val="20004"/>
                    </a:ext>
                  </a:extLst>
                </a:gridCol>
              </a:tblGrid>
              <a:tr h="190500">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注册学生数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教职工数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校外教师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09550">
                <a:tc vMerge="1">
                  <a:txBody>
                    <a:bodyPr/>
                    <a:lstStyle/>
                    <a:p>
                      <a:endParaRPr lang="zh-CN"/>
                    </a:p>
                  </a:txBody>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专任教师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0">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310622" y="287020"/>
            <a:ext cx="5570756" cy="400110"/>
          </a:xfrm>
          <a:prstGeom prst="rect">
            <a:avLst/>
          </a:prstGeom>
        </p:spPr>
        <p:txBody>
          <a:bodyPr wrap="none">
            <a:spAutoFit/>
          </a:bodyPr>
          <a:lstStyle/>
          <a:p>
            <a:pPr algn="ctr"/>
            <a:r>
              <a:rPr lang="zh-CN" altLang="en-US" sz="2000" b="1" dirty="0">
                <a:solidFill>
                  <a:srgbClr val="304371"/>
                </a:solidFill>
                <a:cs typeface="+mn-ea"/>
                <a:sym typeface="+mn-lt"/>
              </a:rPr>
              <a:t>（八十四）职业技术培训机构资产情况（县级）</a:t>
            </a:r>
          </a:p>
        </p:txBody>
      </p:sp>
      <p:sp>
        <p:nvSpPr>
          <p:cNvPr id="4" name="矩形 3"/>
          <p:cNvSpPr/>
          <p:nvPr/>
        </p:nvSpPr>
        <p:spPr>
          <a:xfrm>
            <a:off x="660398" y="4289780"/>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60400" y="1125539"/>
          <a:ext cx="10858500" cy="2866704"/>
        </p:xfrm>
        <a:graphic>
          <a:graphicData uri="http://schemas.openxmlformats.org/drawingml/2006/table">
            <a:tbl>
              <a:tblPr firstRow="1" firstCol="1" bandRow="1"/>
              <a:tblGrid>
                <a:gridCol w="4660468">
                  <a:extLst>
                    <a:ext uri="{9D8B030D-6E8A-4147-A177-3AD203B41FA5}">
                      <a16:colId xmlns:a16="http://schemas.microsoft.com/office/drawing/2014/main" val="20000"/>
                    </a:ext>
                  </a:extLst>
                </a:gridCol>
                <a:gridCol w="579844">
                  <a:extLst>
                    <a:ext uri="{9D8B030D-6E8A-4147-A177-3AD203B41FA5}">
                      <a16:colId xmlns:a16="http://schemas.microsoft.com/office/drawing/2014/main" val="20001"/>
                    </a:ext>
                  </a:extLst>
                </a:gridCol>
                <a:gridCol w="1874177">
                  <a:extLst>
                    <a:ext uri="{9D8B030D-6E8A-4147-A177-3AD203B41FA5}">
                      <a16:colId xmlns:a16="http://schemas.microsoft.com/office/drawing/2014/main" val="20002"/>
                    </a:ext>
                  </a:extLst>
                </a:gridCol>
                <a:gridCol w="1874177">
                  <a:extLst>
                    <a:ext uri="{9D8B030D-6E8A-4147-A177-3AD203B41FA5}">
                      <a16:colId xmlns:a16="http://schemas.microsoft.com/office/drawing/2014/main" val="20003"/>
                    </a:ext>
                  </a:extLst>
                </a:gridCol>
                <a:gridCol w="1869834">
                  <a:extLst>
                    <a:ext uri="{9D8B030D-6E8A-4147-A177-3AD203B41FA5}">
                      <a16:colId xmlns:a16="http://schemas.microsoft.com/office/drawing/2014/main" val="20004"/>
                    </a:ext>
                  </a:extLst>
                </a:gridCol>
              </a:tblGrid>
              <a:tr h="419109">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占地面积（平方米）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教学行政用房建筑面积（平方米）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图书（册）</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89519">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8951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marL="9525"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489519">
                <a:tc>
                  <a:txBody>
                    <a:bodyPr/>
                    <a:lstStyle/>
                    <a:p>
                      <a:pPr indent="57150" algn="just">
                        <a:lnSpc>
                          <a:spcPts val="1400"/>
                        </a:lnSpc>
                        <a:spcAft>
                          <a:spcPts val="0"/>
                        </a:spcAft>
                      </a:pPr>
                      <a:r>
                        <a:rPr lang="zh-CN" sz="900" kern="100">
                          <a:effectLst/>
                          <a:latin typeface="Times New Roman" panose="02020603050405020304" pitchFamily="18" charset="0"/>
                          <a:ea typeface="宋体" panose="02010600030101010101" pitchFamily="2" charset="-122"/>
                        </a:rPr>
                        <a:t>职工技术培训学校（机构）</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489519">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农村成人文化技术培训学校（机构）</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489519">
                <a:tc>
                  <a:txBody>
                    <a:bodyPr/>
                    <a:lstStyle/>
                    <a:p>
                      <a:pPr indent="57150" algn="just">
                        <a:lnSpc>
                          <a:spcPts val="1400"/>
                        </a:lnSpc>
                        <a:spcAft>
                          <a:spcPts val="0"/>
                        </a:spcAft>
                      </a:pPr>
                      <a:r>
                        <a:rPr lang="zh-CN" sz="900" kern="100">
                          <a:effectLst/>
                          <a:latin typeface="Times New Roman" panose="02020603050405020304" pitchFamily="18" charset="0"/>
                          <a:ea typeface="宋体" panose="02010600030101010101" pitchFamily="2" charset="-122"/>
                        </a:rPr>
                        <a:t>其他培训机构（含社会培训机构）</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1696263183"/>
              </p:ext>
            </p:extLst>
          </p:nvPr>
        </p:nvGraphicFramePr>
        <p:xfrm>
          <a:off x="660398" y="4687887"/>
          <a:ext cx="10858502" cy="1018224"/>
        </p:xfrm>
        <a:graphic>
          <a:graphicData uri="http://schemas.openxmlformats.org/drawingml/2006/table">
            <a:tbl>
              <a:tblPr firstRow="1" firstCol="1" bandRow="1"/>
              <a:tblGrid>
                <a:gridCol w="1313879">
                  <a:extLst>
                    <a:ext uri="{9D8B030D-6E8A-4147-A177-3AD203B41FA5}">
                      <a16:colId xmlns:a16="http://schemas.microsoft.com/office/drawing/2014/main" val="20000"/>
                    </a:ext>
                  </a:extLst>
                </a:gridCol>
                <a:gridCol w="1313879">
                  <a:extLst>
                    <a:ext uri="{9D8B030D-6E8A-4147-A177-3AD203B41FA5}">
                      <a16:colId xmlns:a16="http://schemas.microsoft.com/office/drawing/2014/main" val="20001"/>
                    </a:ext>
                  </a:extLst>
                </a:gridCol>
                <a:gridCol w="1313879">
                  <a:extLst>
                    <a:ext uri="{9D8B030D-6E8A-4147-A177-3AD203B41FA5}">
                      <a16:colId xmlns:a16="http://schemas.microsoft.com/office/drawing/2014/main" val="20002"/>
                    </a:ext>
                  </a:extLst>
                </a:gridCol>
                <a:gridCol w="1129284">
                  <a:extLst>
                    <a:ext uri="{9D8B030D-6E8A-4147-A177-3AD203B41FA5}">
                      <a16:colId xmlns:a16="http://schemas.microsoft.com/office/drawing/2014/main" val="20003"/>
                    </a:ext>
                  </a:extLst>
                </a:gridCol>
                <a:gridCol w="2499627">
                  <a:extLst>
                    <a:ext uri="{9D8B030D-6E8A-4147-A177-3AD203B41FA5}">
                      <a16:colId xmlns:a16="http://schemas.microsoft.com/office/drawing/2014/main" val="20004"/>
                    </a:ext>
                  </a:extLst>
                </a:gridCol>
                <a:gridCol w="2004479">
                  <a:extLst>
                    <a:ext uri="{9D8B030D-6E8A-4147-A177-3AD203B41FA5}">
                      <a16:colId xmlns:a16="http://schemas.microsoft.com/office/drawing/2014/main" val="20005"/>
                    </a:ext>
                  </a:extLst>
                </a:gridCol>
                <a:gridCol w="1283475">
                  <a:extLst>
                    <a:ext uri="{9D8B030D-6E8A-4147-A177-3AD203B41FA5}">
                      <a16:colId xmlns:a16="http://schemas.microsoft.com/office/drawing/2014/main" val="20006"/>
                    </a:ext>
                  </a:extLst>
                </a:gridCol>
              </a:tblGrid>
              <a:tr h="339408">
                <a:tc rowSpan="2">
                  <a:txBody>
                    <a:bodyPr/>
                    <a:lstStyle/>
                    <a:p>
                      <a:pPr algn="ctr">
                        <a:lnSpc>
                          <a:spcPts val="1400"/>
                        </a:lnSpc>
                        <a:spcAft>
                          <a:spcPts val="0"/>
                        </a:spcAft>
                      </a:pPr>
                      <a:r>
                        <a:rPr lang="zh-CN" sz="1000" kern="100" dirty="0">
                          <a:effectLst/>
                          <a:latin typeface="Times New Roman" panose="02020603050405020304" pitchFamily="18" charset="0"/>
                          <a:ea typeface="宋体" panose="02010600030101010101" pitchFamily="2" charset="-122"/>
                        </a:rPr>
                        <a:t>数字终端数</a:t>
                      </a: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教室（间）</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固定资产总值（万元）</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9408">
                <a:tc vMerge="1">
                  <a:txBody>
                    <a:bodyPr/>
                    <a:lstStyle/>
                    <a:p>
                      <a:endParaRPr lang="zh-CN"/>
                    </a:p>
                  </a:txBody>
                  <a:tcPr/>
                </a:tc>
                <a:tc>
                  <a:txBody>
                    <a:bodyPr/>
                    <a:lstStyle/>
                    <a:p>
                      <a:pPr algn="ctr">
                        <a:lnSpc>
                          <a:spcPts val="14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教师终端数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学生终端数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网络多媒体教室</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1000" kern="100">
                          <a:effectLst/>
                          <a:latin typeface="Times New Roman" panose="02020603050405020304" pitchFamily="18" charset="0"/>
                          <a:ea typeface="宋体" panose="02010600030101010101" pitchFamily="2" charset="-122"/>
                        </a:rPr>
                        <a:t>教学科研实习仪器设备资产值</a:t>
                      </a: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39408">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9</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541181" y="287020"/>
            <a:ext cx="7109639" cy="400110"/>
          </a:xfrm>
          <a:prstGeom prst="rect">
            <a:avLst/>
          </a:prstGeom>
        </p:spPr>
        <p:txBody>
          <a:bodyPr wrap="none">
            <a:spAutoFit/>
          </a:bodyPr>
          <a:lstStyle/>
          <a:p>
            <a:pPr algn="ctr"/>
            <a:r>
              <a:rPr lang="zh-CN" altLang="en-US" sz="2000" b="1" dirty="0">
                <a:solidFill>
                  <a:srgbClr val="304371"/>
                </a:solidFill>
                <a:cs typeface="+mn-ea"/>
                <a:sym typeface="+mn-lt"/>
              </a:rPr>
              <a:t>（八十五）高等教育学校招生考试考生报名来源情况（省级）</a:t>
            </a:r>
          </a:p>
        </p:txBody>
      </p:sp>
      <p:sp>
        <p:nvSpPr>
          <p:cNvPr id="4" name="矩形 3"/>
          <p:cNvSpPr/>
          <p:nvPr/>
        </p:nvSpPr>
        <p:spPr>
          <a:xfrm>
            <a:off x="660400" y="5190554"/>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691731034"/>
              </p:ext>
            </p:extLst>
          </p:nvPr>
        </p:nvGraphicFramePr>
        <p:xfrm>
          <a:off x="660400" y="1125538"/>
          <a:ext cx="10858501" cy="3771316"/>
        </p:xfrm>
        <a:graphic>
          <a:graphicData uri="http://schemas.openxmlformats.org/drawingml/2006/table">
            <a:tbl>
              <a:tblPr firstRow="1" firstCol="1" bandRow="1"/>
              <a:tblGrid>
                <a:gridCol w="1661351">
                  <a:extLst>
                    <a:ext uri="{9D8B030D-6E8A-4147-A177-3AD203B41FA5}">
                      <a16:colId xmlns:a16="http://schemas.microsoft.com/office/drawing/2014/main" val="20000"/>
                    </a:ext>
                  </a:extLst>
                </a:gridCol>
                <a:gridCol w="538581">
                  <a:extLst>
                    <a:ext uri="{9D8B030D-6E8A-4147-A177-3AD203B41FA5}">
                      <a16:colId xmlns:a16="http://schemas.microsoft.com/office/drawing/2014/main" val="20001"/>
                    </a:ext>
                  </a:extLst>
                </a:gridCol>
                <a:gridCol w="1216152">
                  <a:extLst>
                    <a:ext uri="{9D8B030D-6E8A-4147-A177-3AD203B41FA5}">
                      <a16:colId xmlns:a16="http://schemas.microsoft.com/office/drawing/2014/main" val="20002"/>
                    </a:ext>
                  </a:extLst>
                </a:gridCol>
                <a:gridCol w="1641805">
                  <a:extLst>
                    <a:ext uri="{9D8B030D-6E8A-4147-A177-3AD203B41FA5}">
                      <a16:colId xmlns:a16="http://schemas.microsoft.com/office/drawing/2014/main" val="20003"/>
                    </a:ext>
                  </a:extLst>
                </a:gridCol>
                <a:gridCol w="1450696">
                  <a:extLst>
                    <a:ext uri="{9D8B030D-6E8A-4147-A177-3AD203B41FA5}">
                      <a16:colId xmlns:a16="http://schemas.microsoft.com/office/drawing/2014/main" val="20004"/>
                    </a:ext>
                  </a:extLst>
                </a:gridCol>
                <a:gridCol w="1450696">
                  <a:extLst>
                    <a:ext uri="{9D8B030D-6E8A-4147-A177-3AD203B41FA5}">
                      <a16:colId xmlns:a16="http://schemas.microsoft.com/office/drawing/2014/main" val="20005"/>
                    </a:ext>
                  </a:extLst>
                </a:gridCol>
                <a:gridCol w="1450696">
                  <a:extLst>
                    <a:ext uri="{9D8B030D-6E8A-4147-A177-3AD203B41FA5}">
                      <a16:colId xmlns:a16="http://schemas.microsoft.com/office/drawing/2014/main" val="20006"/>
                    </a:ext>
                  </a:extLst>
                </a:gridCol>
                <a:gridCol w="1448524">
                  <a:extLst>
                    <a:ext uri="{9D8B030D-6E8A-4147-A177-3AD203B41FA5}">
                      <a16:colId xmlns:a16="http://schemas.microsoft.com/office/drawing/2014/main" val="20007"/>
                    </a:ext>
                  </a:extLst>
                </a:gridCol>
              </a:tblGrid>
              <a:tr h="177890">
                <a:tc rowSpan="4">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考生报名人数</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900" kern="100">
                          <a:effectLst/>
                          <a:latin typeface="Times New Roman" panose="02020603050405020304" pitchFamily="18" charset="0"/>
                          <a:ea typeface="宋体" panose="02010600030101010101" pitchFamily="2" charset="-122"/>
                        </a:rPr>
                        <a:t>生源类别</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17789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4">
                  <a:txBody>
                    <a:bodyPr/>
                    <a:lstStyle/>
                    <a:p>
                      <a:pPr algn="ctr">
                        <a:spcAft>
                          <a:spcPts val="0"/>
                        </a:spcAft>
                      </a:pPr>
                      <a:r>
                        <a:rPr lang="zh-CN" sz="900" kern="100">
                          <a:effectLst/>
                          <a:latin typeface="Times New Roman" panose="02020603050405020304" pitchFamily="18" charset="0"/>
                          <a:ea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1"/>
                  </a:ext>
                </a:extLst>
              </a:tr>
              <a:tr h="382573">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应届毕业生</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往届毕业生</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82573">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40239">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6761">
                <a:tc>
                  <a:txBody>
                    <a:bodyPr/>
                    <a:lstStyle/>
                    <a:p>
                      <a:pPr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5"/>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北京</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06"/>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天津</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07"/>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河北</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08"/>
                  </a:ext>
                </a:extLst>
              </a:tr>
              <a:tr h="186761">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09"/>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宁夏</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0"/>
                  </a:ext>
                </a:extLst>
              </a:tr>
              <a:tr h="186761">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新疆</a:t>
                      </a:r>
                      <a:endParaRPr lang="zh-CN" sz="1000" kern="100" dirty="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1"/>
                  </a:ext>
                </a:extLst>
              </a:tr>
              <a:tr h="186761">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新疆班</a:t>
                      </a:r>
                      <a:endParaRPr lang="zh-CN" sz="1000" kern="100" dirty="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2"/>
                  </a:ext>
                </a:extLst>
              </a:tr>
              <a:tr h="186761">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西藏班</a:t>
                      </a:r>
                      <a:endParaRPr lang="zh-CN" sz="1000" kern="100" dirty="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3"/>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香港</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4"/>
                  </a:ext>
                </a:extLst>
              </a:tr>
              <a:tr h="186761">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澳门</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5"/>
                  </a:ext>
                </a:extLst>
              </a:tr>
              <a:tr h="177890">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rPr>
                        <a:t>台湾</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a:noFill/>
                    </a:lnB>
                  </a:tcPr>
                </a:tc>
                <a:extLst>
                  <a:ext uri="{0D108BD9-81ED-4DB2-BD59-A6C34878D82A}">
                    <a16:rowId xmlns:a16="http://schemas.microsoft.com/office/drawing/2014/main" val="10016"/>
                  </a:ext>
                </a:extLst>
              </a:tr>
              <a:tr h="177890">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华侨</a:t>
                      </a:r>
                      <a:endParaRPr lang="zh-CN" sz="1000" kern="100" dirty="0">
                        <a:effectLst/>
                        <a:latin typeface="Times New Roman" panose="02020603050405020304" pitchFamily="18"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38</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5" name="表格 4"/>
          <p:cNvGraphicFramePr>
            <a:graphicFrameLocks noGrp="1"/>
          </p:cNvGraphicFramePr>
          <p:nvPr/>
        </p:nvGraphicFramePr>
        <p:xfrm>
          <a:off x="660400" y="5453062"/>
          <a:ext cx="10858500" cy="935708"/>
        </p:xfrm>
        <a:graphic>
          <a:graphicData uri="http://schemas.openxmlformats.org/drawingml/2006/table">
            <a:tbl>
              <a:tblPr firstRow="1" firstCol="1" bandRow="1"/>
              <a:tblGrid>
                <a:gridCol w="1808685">
                  <a:extLst>
                    <a:ext uri="{9D8B030D-6E8A-4147-A177-3AD203B41FA5}">
                      <a16:colId xmlns:a16="http://schemas.microsoft.com/office/drawing/2014/main" val="20000"/>
                    </a:ext>
                  </a:extLst>
                </a:gridCol>
                <a:gridCol w="1809963">
                  <a:extLst>
                    <a:ext uri="{9D8B030D-6E8A-4147-A177-3AD203B41FA5}">
                      <a16:colId xmlns:a16="http://schemas.microsoft.com/office/drawing/2014/main" val="20001"/>
                    </a:ext>
                  </a:extLst>
                </a:gridCol>
                <a:gridCol w="1809963">
                  <a:extLst>
                    <a:ext uri="{9D8B030D-6E8A-4147-A177-3AD203B41FA5}">
                      <a16:colId xmlns:a16="http://schemas.microsoft.com/office/drawing/2014/main" val="20002"/>
                    </a:ext>
                  </a:extLst>
                </a:gridCol>
                <a:gridCol w="1809963">
                  <a:extLst>
                    <a:ext uri="{9D8B030D-6E8A-4147-A177-3AD203B41FA5}">
                      <a16:colId xmlns:a16="http://schemas.microsoft.com/office/drawing/2014/main" val="20003"/>
                    </a:ext>
                  </a:extLst>
                </a:gridCol>
                <a:gridCol w="1809963">
                  <a:extLst>
                    <a:ext uri="{9D8B030D-6E8A-4147-A177-3AD203B41FA5}">
                      <a16:colId xmlns:a16="http://schemas.microsoft.com/office/drawing/2014/main" val="20004"/>
                    </a:ext>
                  </a:extLst>
                </a:gridCol>
                <a:gridCol w="1809963">
                  <a:extLst>
                    <a:ext uri="{9D8B030D-6E8A-4147-A177-3AD203B41FA5}">
                      <a16:colId xmlns:a16="http://schemas.microsoft.com/office/drawing/2014/main" val="20005"/>
                    </a:ext>
                  </a:extLst>
                </a:gridCol>
              </a:tblGrid>
              <a:tr h="233927">
                <a:tc gridSpan="4">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100">
                          <a:effectLst/>
                          <a:latin typeface="Times New Roman" panose="02020603050405020304" pitchFamily="18" charset="0"/>
                          <a:ea typeface="宋体" panose="02010600030101010101" pitchFamily="2" charset="-122"/>
                        </a:rPr>
                        <a:t>中职</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rowSpan="3">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33927">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pitchFamily="18" charset="0"/>
                          <a:ea typeface="宋体" panose="02010600030101010101" pitchFamily="2" charset="-122"/>
                          <a:cs typeface="宋体" panose="02010600030101010101" pitchFamily="2" charset="-122"/>
                        </a:rPr>
                        <a:t>应届毕业生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pitchFamily="18" charset="0"/>
                          <a:ea typeface="宋体" panose="02010600030101010101" pitchFamily="2" charset="-122"/>
                          <a:cs typeface="宋体" panose="02010600030101010101" pitchFamily="2" charset="-122"/>
                        </a:rPr>
                        <a:t>往届毕业生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3927">
                <a:tc vMerge="1">
                  <a:txBody>
                    <a:bodyPr/>
                    <a:lstStyle/>
                    <a:p>
                      <a:endParaRPr lang="zh-CN"/>
                    </a:p>
                  </a:txBody>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233927">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1195233782"/>
              </p:ext>
            </p:extLst>
          </p:nvPr>
        </p:nvGraphicFramePr>
        <p:xfrm>
          <a:off x="676859" y="1125538"/>
          <a:ext cx="10856329" cy="2159051"/>
        </p:xfrm>
        <a:graphic>
          <a:graphicData uri="http://schemas.openxmlformats.org/drawingml/2006/table">
            <a:tbl>
              <a:tblPr firstRow="1" firstCol="1" bandRow="1"/>
              <a:tblGrid>
                <a:gridCol w="1265848">
                  <a:extLst>
                    <a:ext uri="{9D8B030D-6E8A-4147-A177-3AD203B41FA5}">
                      <a16:colId xmlns:a16="http://schemas.microsoft.com/office/drawing/2014/main" val="20000"/>
                    </a:ext>
                  </a:extLst>
                </a:gridCol>
                <a:gridCol w="772971">
                  <a:extLst>
                    <a:ext uri="{9D8B030D-6E8A-4147-A177-3AD203B41FA5}">
                      <a16:colId xmlns:a16="http://schemas.microsoft.com/office/drawing/2014/main" val="20001"/>
                    </a:ext>
                  </a:extLst>
                </a:gridCol>
                <a:gridCol w="1265848">
                  <a:extLst>
                    <a:ext uri="{9D8B030D-6E8A-4147-A177-3AD203B41FA5}">
                      <a16:colId xmlns:a16="http://schemas.microsoft.com/office/drawing/2014/main" val="20002"/>
                    </a:ext>
                  </a:extLst>
                </a:gridCol>
                <a:gridCol w="1265848">
                  <a:extLst>
                    <a:ext uri="{9D8B030D-6E8A-4147-A177-3AD203B41FA5}">
                      <a16:colId xmlns:a16="http://schemas.microsoft.com/office/drawing/2014/main" val="20003"/>
                    </a:ext>
                  </a:extLst>
                </a:gridCol>
                <a:gridCol w="1265848">
                  <a:extLst>
                    <a:ext uri="{9D8B030D-6E8A-4147-A177-3AD203B41FA5}">
                      <a16:colId xmlns:a16="http://schemas.microsoft.com/office/drawing/2014/main" val="20004"/>
                    </a:ext>
                  </a:extLst>
                </a:gridCol>
                <a:gridCol w="1265848">
                  <a:extLst>
                    <a:ext uri="{9D8B030D-6E8A-4147-A177-3AD203B41FA5}">
                      <a16:colId xmlns:a16="http://schemas.microsoft.com/office/drawing/2014/main" val="20005"/>
                    </a:ext>
                  </a:extLst>
                </a:gridCol>
                <a:gridCol w="1265848">
                  <a:extLst>
                    <a:ext uri="{9D8B030D-6E8A-4147-A177-3AD203B41FA5}">
                      <a16:colId xmlns:a16="http://schemas.microsoft.com/office/drawing/2014/main" val="20006"/>
                    </a:ext>
                  </a:extLst>
                </a:gridCol>
                <a:gridCol w="1268019">
                  <a:extLst>
                    <a:ext uri="{9D8B030D-6E8A-4147-A177-3AD203B41FA5}">
                      <a16:colId xmlns:a16="http://schemas.microsoft.com/office/drawing/2014/main" val="20007"/>
                    </a:ext>
                  </a:extLst>
                </a:gridCol>
                <a:gridCol w="1220251">
                  <a:extLst>
                    <a:ext uri="{9D8B030D-6E8A-4147-A177-3AD203B41FA5}">
                      <a16:colId xmlns:a16="http://schemas.microsoft.com/office/drawing/2014/main" val="20008"/>
                    </a:ext>
                  </a:extLst>
                </a:gridCol>
              </a:tblGrid>
              <a:tr h="305073">
                <a:tc rowSpan="2">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编号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实有床位数</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5">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在校生中住宿生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794562">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高等职业专科学生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高等职业本科学生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64854">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64854">
                <a:tc>
                  <a:txBody>
                    <a:bodyPr/>
                    <a:lstStyle/>
                    <a:p>
                      <a:pPr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办学点</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64854">
                <a:tc>
                  <a:txBody>
                    <a:bodyPr/>
                    <a:lstStyle/>
                    <a:p>
                      <a:pPr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办学点</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264854">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矩形 8"/>
          <p:cNvSpPr/>
          <p:nvPr/>
        </p:nvSpPr>
        <p:spPr>
          <a:xfrm>
            <a:off x="2529159" y="287020"/>
            <a:ext cx="7133684"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（八十六）高等教育学校校园占地情况统计调查表（台账）</a:t>
            </a:r>
          </a:p>
        </p:txBody>
      </p:sp>
      <p:sp>
        <p:nvSpPr>
          <p:cNvPr id="4" name="矩形 3"/>
          <p:cNvSpPr/>
          <p:nvPr/>
        </p:nvSpPr>
        <p:spPr>
          <a:xfrm>
            <a:off x="660400" y="350358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6" name="表格 5"/>
          <p:cNvGraphicFramePr>
            <a:graphicFrameLocks noGrp="1"/>
          </p:cNvGraphicFramePr>
          <p:nvPr>
            <p:extLst>
              <p:ext uri="{D42A27DB-BD31-4B8C-83A1-F6EECF244321}">
                <p14:modId xmlns:p14="http://schemas.microsoft.com/office/powerpoint/2010/main" val="1348030065"/>
              </p:ext>
            </p:extLst>
          </p:nvPr>
        </p:nvGraphicFramePr>
        <p:xfrm>
          <a:off x="676861" y="4086265"/>
          <a:ext cx="10856327" cy="1476408"/>
        </p:xfrm>
        <a:graphic>
          <a:graphicData uri="http://schemas.openxmlformats.org/drawingml/2006/table">
            <a:tbl>
              <a:tblPr firstRow="1" firstCol="1" bandRow="1"/>
              <a:tblGrid>
                <a:gridCol w="1278875">
                  <a:extLst>
                    <a:ext uri="{9D8B030D-6E8A-4147-A177-3AD203B41FA5}">
                      <a16:colId xmlns:a16="http://schemas.microsoft.com/office/drawing/2014/main" val="20000"/>
                    </a:ext>
                  </a:extLst>
                </a:gridCol>
                <a:gridCol w="1061749">
                  <a:extLst>
                    <a:ext uri="{9D8B030D-6E8A-4147-A177-3AD203B41FA5}">
                      <a16:colId xmlns:a16="http://schemas.microsoft.com/office/drawing/2014/main" val="20001"/>
                    </a:ext>
                  </a:extLst>
                </a:gridCol>
                <a:gridCol w="1278875">
                  <a:extLst>
                    <a:ext uri="{9D8B030D-6E8A-4147-A177-3AD203B41FA5}">
                      <a16:colId xmlns:a16="http://schemas.microsoft.com/office/drawing/2014/main" val="20002"/>
                    </a:ext>
                  </a:extLst>
                </a:gridCol>
                <a:gridCol w="1118202">
                  <a:extLst>
                    <a:ext uri="{9D8B030D-6E8A-4147-A177-3AD203B41FA5}">
                      <a16:colId xmlns:a16="http://schemas.microsoft.com/office/drawing/2014/main" val="20003"/>
                    </a:ext>
                  </a:extLst>
                </a:gridCol>
                <a:gridCol w="1046396">
                  <a:extLst>
                    <a:ext uri="{9D8B030D-6E8A-4147-A177-3AD203B41FA5}">
                      <a16:colId xmlns:a16="http://schemas.microsoft.com/office/drawing/2014/main" val="20004"/>
                    </a:ext>
                  </a:extLst>
                </a:gridCol>
                <a:gridCol w="1070810">
                  <a:extLst>
                    <a:ext uri="{9D8B030D-6E8A-4147-A177-3AD203B41FA5}">
                      <a16:colId xmlns:a16="http://schemas.microsoft.com/office/drawing/2014/main" val="20005"/>
                    </a:ext>
                  </a:extLst>
                </a:gridCol>
                <a:gridCol w="1034716">
                  <a:extLst>
                    <a:ext uri="{9D8B030D-6E8A-4147-A177-3AD203B41FA5}">
                      <a16:colId xmlns:a16="http://schemas.microsoft.com/office/drawing/2014/main" val="20006"/>
                    </a:ext>
                  </a:extLst>
                </a:gridCol>
                <a:gridCol w="1179095">
                  <a:extLst>
                    <a:ext uri="{9D8B030D-6E8A-4147-A177-3AD203B41FA5}">
                      <a16:colId xmlns:a16="http://schemas.microsoft.com/office/drawing/2014/main" val="20007"/>
                    </a:ext>
                  </a:extLst>
                </a:gridCol>
                <a:gridCol w="866274">
                  <a:extLst>
                    <a:ext uri="{9D8B030D-6E8A-4147-A177-3AD203B41FA5}">
                      <a16:colId xmlns:a16="http://schemas.microsoft.com/office/drawing/2014/main" val="20008"/>
                    </a:ext>
                  </a:extLst>
                </a:gridCol>
                <a:gridCol w="921335">
                  <a:extLst>
                    <a:ext uri="{9D8B030D-6E8A-4147-A177-3AD203B41FA5}">
                      <a16:colId xmlns:a16="http://schemas.microsoft.com/office/drawing/2014/main" val="20009"/>
                    </a:ext>
                  </a:extLst>
                </a:gridCol>
              </a:tblGrid>
              <a:tr h="306847">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国有土地使用证号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学校产权占地面积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非学校产权占地面积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专门实习用地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41073">
                <a:tc vMerge="1">
                  <a:txBody>
                    <a:bodyPr/>
                    <a:lstStyle/>
                    <a:p>
                      <a:endParaRPr lang="zh-CN"/>
                    </a:p>
                  </a:txBody>
                  <a:tcPr/>
                </a:tc>
                <a:tc vMerge="1">
                  <a:txBody>
                    <a:bodyPr/>
                    <a:lstStyle/>
                    <a:p>
                      <a:endParaRPr lang="zh-CN"/>
                    </a:p>
                  </a:txBody>
                  <a:tcPr/>
                </a:tc>
                <a:tc rowSpan="2">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未取得国有土地使用证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独立使用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共同使用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509839">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未取得国有土地使用证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民办学校出资方土地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租借用其他单位土地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318649">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pSp>
        <p:nvGrpSpPr>
          <p:cNvPr id="18" name="组合 17"/>
          <p:cNvGrpSpPr/>
          <p:nvPr/>
        </p:nvGrpSpPr>
        <p:grpSpPr>
          <a:xfrm>
            <a:off x="543560" y="301879"/>
            <a:ext cx="10891859" cy="1750205"/>
            <a:chOff x="660401" y="8009"/>
            <a:chExt cx="10891859" cy="1944721"/>
          </a:xfrm>
        </p:grpSpPr>
        <p:grpSp>
          <p:nvGrpSpPr>
            <p:cNvPr id="19" name="组合 18"/>
            <p:cNvGrpSpPr/>
            <p:nvPr/>
          </p:nvGrpSpPr>
          <p:grpSpPr>
            <a:xfrm>
              <a:off x="660401" y="524650"/>
              <a:ext cx="10891859" cy="1428080"/>
              <a:chOff x="660401" y="-1212053"/>
              <a:chExt cx="10891859" cy="2442598"/>
            </a:xfrm>
          </p:grpSpPr>
          <p:sp>
            <p:nvSpPr>
              <p:cNvPr id="21" name="矩形 20"/>
              <p:cNvSpPr/>
              <p:nvPr/>
            </p:nvSpPr>
            <p:spPr>
              <a:xfrm>
                <a:off x="693760" y="-1192493"/>
                <a:ext cx="10858500" cy="24230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高等专科学校、高等职业学校、其他普通高教机构（分校或大专班）、成人高校（包括职工高校、农民高校、管理干部学院、教育学院、独立函授学院、广播电视大学、其他成人高教机构）填报，若存在多点办学（主校区、分校区、研究生培养机构、无学生培养任务的科研机构、专门实习用地、其他校外用房）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22" name="矩形 2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0" name="矩形 19"/>
            <p:cNvSpPr/>
            <p:nvPr/>
          </p:nvSpPr>
          <p:spPr>
            <a:xfrm>
              <a:off x="4274171" y="8009"/>
              <a:ext cx="526311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3" name="组合 22"/>
          <p:cNvGrpSpPr/>
          <p:nvPr/>
        </p:nvGrpSpPr>
        <p:grpSpPr>
          <a:xfrm>
            <a:off x="673101" y="2535060"/>
            <a:ext cx="10863844" cy="1355707"/>
            <a:chOff x="655057" y="652056"/>
            <a:chExt cx="10863844" cy="2039592"/>
          </a:xfrm>
        </p:grpSpPr>
        <p:grpSp>
          <p:nvGrpSpPr>
            <p:cNvPr id="24" name="组合 23"/>
            <p:cNvGrpSpPr/>
            <p:nvPr/>
          </p:nvGrpSpPr>
          <p:grpSpPr>
            <a:xfrm>
              <a:off x="658815" y="1455604"/>
              <a:ext cx="10860086" cy="1236044"/>
              <a:chOff x="658815" y="380260"/>
              <a:chExt cx="10860086" cy="2114136"/>
            </a:xfrm>
          </p:grpSpPr>
          <p:sp>
            <p:nvSpPr>
              <p:cNvPr id="26" name="矩形 25"/>
              <p:cNvSpPr/>
              <p:nvPr/>
            </p:nvSpPr>
            <p:spPr>
              <a:xfrm>
                <a:off x="660401" y="556863"/>
                <a:ext cx="10858500" cy="193753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58815" y="380260"/>
                <a:ext cx="10722611" cy="19898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办学点</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名称由学校（机构）代码信息系统导入。一般应使用教育主管部门批复的名称</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（修改填报说明，删除分校区命名说明）</a:t>
                </a:r>
              </a:p>
            </p:txBody>
          </p:sp>
        </p:grpSp>
        <p:sp>
          <p:nvSpPr>
            <p:cNvPr id="25" name="矩形 24"/>
            <p:cNvSpPr/>
            <p:nvPr/>
          </p:nvSpPr>
          <p:spPr>
            <a:xfrm flipH="1">
              <a:off x="655057" y="652056"/>
              <a:ext cx="741028" cy="80354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8" name="组合 27"/>
          <p:cNvGrpSpPr/>
          <p:nvPr/>
        </p:nvGrpSpPr>
        <p:grpSpPr>
          <a:xfrm>
            <a:off x="884629" y="4520672"/>
            <a:ext cx="10877050" cy="1108597"/>
            <a:chOff x="713308" y="790862"/>
            <a:chExt cx="10877050" cy="1667828"/>
          </a:xfrm>
        </p:grpSpPr>
        <p:grpSp>
          <p:nvGrpSpPr>
            <p:cNvPr id="29" name="组合 28"/>
            <p:cNvGrpSpPr/>
            <p:nvPr/>
          </p:nvGrpSpPr>
          <p:grpSpPr>
            <a:xfrm>
              <a:off x="713308" y="1295316"/>
              <a:ext cx="10877050" cy="1163374"/>
              <a:chOff x="713308" y="106101"/>
              <a:chExt cx="10877050" cy="1989842"/>
            </a:xfrm>
          </p:grpSpPr>
          <p:sp>
            <p:nvSpPr>
              <p:cNvPr id="31" name="矩形 30"/>
              <p:cNvSpPr/>
              <p:nvPr/>
            </p:nvSpPr>
            <p:spPr>
              <a:xfrm>
                <a:off x="731858" y="315057"/>
                <a:ext cx="10858500" cy="17808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2" name="矩形 31"/>
              <p:cNvSpPr/>
              <p:nvPr/>
            </p:nvSpPr>
            <p:spPr>
              <a:xfrm>
                <a:off x="713308" y="106101"/>
                <a:ext cx="10722611" cy="198984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专门实习用地是指独立于主校区和</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分</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校区外，有学校产权的农场、林场、牧场、渔场、树木园、生物实习园等各种专门实习用地。</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（修改填报说明，明确专门实习用地独立于</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主校区和</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分</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校区外</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p>
            </p:txBody>
          </p:sp>
        </p:grpSp>
        <p:sp>
          <p:nvSpPr>
            <p:cNvPr id="30" name="矩形 29"/>
            <p:cNvSpPr/>
            <p:nvPr/>
          </p:nvSpPr>
          <p:spPr>
            <a:xfrm flipH="1">
              <a:off x="10417366" y="790862"/>
              <a:ext cx="846066" cy="4611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8"/>
                                        </p:tgtEl>
                                      </p:cBhvr>
                                    </p:animEffect>
                                    <p:set>
                                      <p:cBhvr>
                                        <p:cTn id="12" dur="1" fill="hold">
                                          <p:stCondLst>
                                            <p:cond delay="249"/>
                                          </p:stCondLst>
                                        </p:cTn>
                                        <p:tgtEl>
                                          <p:spTgt spid="1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3"/>
                                        </p:tgtEl>
                                      </p:cBhvr>
                                    </p:animEffect>
                                    <p:set>
                                      <p:cBhvr>
                                        <p:cTn id="22" dur="1" fill="hold">
                                          <p:stCondLst>
                                            <p:cond delay="249"/>
                                          </p:stCondLst>
                                        </p:cTn>
                                        <p:tgtEl>
                                          <p:spTgt spid="2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8"/>
                                        </p:tgtEl>
                                      </p:cBhvr>
                                    </p:animEffect>
                                    <p:set>
                                      <p:cBhvr>
                                        <p:cTn id="32" dur="1" fill="hold">
                                          <p:stCondLst>
                                            <p:cond delay="24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8"/>
          <a:ext cx="10858499" cy="2946400"/>
        </p:xfrm>
        <a:graphic>
          <a:graphicData uri="http://schemas.openxmlformats.org/drawingml/2006/table">
            <a:tbl>
              <a:tblPr firstRow="1" firstCol="1" bandRow="1"/>
              <a:tblGrid>
                <a:gridCol w="1483271">
                  <a:extLst>
                    <a:ext uri="{9D8B030D-6E8A-4147-A177-3AD203B41FA5}">
                      <a16:colId xmlns:a16="http://schemas.microsoft.com/office/drawing/2014/main" val="20000"/>
                    </a:ext>
                  </a:extLst>
                </a:gridCol>
                <a:gridCol w="851306">
                  <a:extLst>
                    <a:ext uri="{9D8B030D-6E8A-4147-A177-3AD203B41FA5}">
                      <a16:colId xmlns:a16="http://schemas.microsoft.com/office/drawing/2014/main" val="20001"/>
                    </a:ext>
                  </a:extLst>
                </a:gridCol>
                <a:gridCol w="838276">
                  <a:extLst>
                    <a:ext uri="{9D8B030D-6E8A-4147-A177-3AD203B41FA5}">
                      <a16:colId xmlns:a16="http://schemas.microsoft.com/office/drawing/2014/main" val="20002"/>
                    </a:ext>
                  </a:extLst>
                </a:gridCol>
                <a:gridCol w="838276">
                  <a:extLst>
                    <a:ext uri="{9D8B030D-6E8A-4147-A177-3AD203B41FA5}">
                      <a16:colId xmlns:a16="http://schemas.microsoft.com/office/drawing/2014/main" val="20003"/>
                    </a:ext>
                  </a:extLst>
                </a:gridCol>
                <a:gridCol w="668884">
                  <a:extLst>
                    <a:ext uri="{9D8B030D-6E8A-4147-A177-3AD203B41FA5}">
                      <a16:colId xmlns:a16="http://schemas.microsoft.com/office/drawing/2014/main" val="20004"/>
                    </a:ext>
                  </a:extLst>
                </a:gridCol>
                <a:gridCol w="1018527">
                  <a:extLst>
                    <a:ext uri="{9D8B030D-6E8A-4147-A177-3AD203B41FA5}">
                      <a16:colId xmlns:a16="http://schemas.microsoft.com/office/drawing/2014/main" val="20005"/>
                    </a:ext>
                  </a:extLst>
                </a:gridCol>
                <a:gridCol w="1018527">
                  <a:extLst>
                    <a:ext uri="{9D8B030D-6E8A-4147-A177-3AD203B41FA5}">
                      <a16:colId xmlns:a16="http://schemas.microsoft.com/office/drawing/2014/main" val="20006"/>
                    </a:ext>
                  </a:extLst>
                </a:gridCol>
                <a:gridCol w="1018527">
                  <a:extLst>
                    <a:ext uri="{9D8B030D-6E8A-4147-A177-3AD203B41FA5}">
                      <a16:colId xmlns:a16="http://schemas.microsoft.com/office/drawing/2014/main" val="20007"/>
                    </a:ext>
                  </a:extLst>
                </a:gridCol>
                <a:gridCol w="1064133">
                  <a:extLst>
                    <a:ext uri="{9D8B030D-6E8A-4147-A177-3AD203B41FA5}">
                      <a16:colId xmlns:a16="http://schemas.microsoft.com/office/drawing/2014/main" val="20008"/>
                    </a:ext>
                  </a:extLst>
                </a:gridCol>
                <a:gridCol w="1064133">
                  <a:extLst>
                    <a:ext uri="{9D8B030D-6E8A-4147-A177-3AD203B41FA5}">
                      <a16:colId xmlns:a16="http://schemas.microsoft.com/office/drawing/2014/main" val="20009"/>
                    </a:ext>
                  </a:extLst>
                </a:gridCol>
                <a:gridCol w="994639">
                  <a:extLst>
                    <a:ext uri="{9D8B030D-6E8A-4147-A177-3AD203B41FA5}">
                      <a16:colId xmlns:a16="http://schemas.microsoft.com/office/drawing/2014/main" val="20010"/>
                    </a:ext>
                  </a:extLst>
                </a:gridCol>
              </a:tblGrid>
              <a:tr h="234950">
                <a:tc rowSpan="2">
                  <a:txBody>
                    <a:bodyPr/>
                    <a:lstStyle/>
                    <a:p>
                      <a:pPr algn="just">
                        <a:lnSpc>
                          <a:spcPts val="12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编号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办学点</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建成年份</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证书号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建筑层数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使用面积系数</a:t>
                      </a:r>
                      <a:r>
                        <a:rPr lang="en-US" sz="900" kern="0">
                          <a:effectLst/>
                          <a:latin typeface="Times New Roman" panose="02020603050405020304" pitchFamily="18" charset="0"/>
                          <a:ea typeface="宋体" panose="02010600030101010101" pitchFamily="2" charset="-122"/>
                          <a:cs typeface="宋体" panose="02010600030101010101" pitchFamily="2" charset="-122"/>
                        </a:rPr>
                        <a:t>(K)</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1435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2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地上面积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地下面积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地上层数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地下层数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171450">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1450">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（一）学校产权校舍建筑面积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10000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71450">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教学主楼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10001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171450">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（二）非学校产权独立使用校舍建筑面积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20000</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171450">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（三）非学校产权共同使用校舍建筑面积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30000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171450">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（四） 正在施工校舍建筑面积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40000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71450">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9" name="矩形 8"/>
          <p:cNvSpPr/>
          <p:nvPr/>
        </p:nvSpPr>
        <p:spPr>
          <a:xfrm>
            <a:off x="1631477" y="287020"/>
            <a:ext cx="892904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（八十七）高等教育学校（职业、成人）校舍功能明细统计调查表（台账）</a:t>
            </a:r>
          </a:p>
        </p:txBody>
      </p:sp>
      <p:sp>
        <p:nvSpPr>
          <p:cNvPr id="5" name="矩形 4"/>
          <p:cNvSpPr/>
          <p:nvPr/>
        </p:nvSpPr>
        <p:spPr>
          <a:xfrm>
            <a:off x="660400" y="4177521"/>
            <a:ext cx="877163"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续表一</a:t>
            </a:r>
            <a:endParaRPr lang="zh-CN" altLang="zh-CN" sz="2400" kern="100" dirty="0">
              <a:cs typeface="+mn-ea"/>
              <a:sym typeface="+mn-lt"/>
            </a:endParaRPr>
          </a:p>
        </p:txBody>
      </p:sp>
      <p:sp>
        <p:nvSpPr>
          <p:cNvPr id="6" name="矩形 5"/>
          <p:cNvSpPr/>
          <p:nvPr/>
        </p:nvSpPr>
        <p:spPr>
          <a:xfrm>
            <a:off x="660400" y="5193821"/>
            <a:ext cx="877163"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续表二</a:t>
            </a:r>
            <a:endParaRPr lang="zh-CN" altLang="zh-CN" sz="2400" kern="100" dirty="0">
              <a:cs typeface="+mn-ea"/>
              <a:sym typeface="+mn-lt"/>
            </a:endParaRPr>
          </a:p>
        </p:txBody>
      </p:sp>
      <p:graphicFrame>
        <p:nvGraphicFramePr>
          <p:cNvPr id="3" name="表格 2"/>
          <p:cNvGraphicFramePr>
            <a:graphicFrameLocks noGrp="1"/>
          </p:cNvGraphicFramePr>
          <p:nvPr/>
        </p:nvGraphicFramePr>
        <p:xfrm>
          <a:off x="658812" y="4545612"/>
          <a:ext cx="10858500" cy="603250"/>
        </p:xfrm>
        <a:graphic>
          <a:graphicData uri="http://schemas.openxmlformats.org/drawingml/2006/table">
            <a:tbl>
              <a:tblPr firstRow="1" firstCol="1" bandRow="1"/>
              <a:tblGrid>
                <a:gridCol w="1085850">
                  <a:extLst>
                    <a:ext uri="{9D8B030D-6E8A-4147-A177-3AD203B41FA5}">
                      <a16:colId xmlns:a16="http://schemas.microsoft.com/office/drawing/2014/main" val="20000"/>
                    </a:ext>
                  </a:extLst>
                </a:gridCol>
                <a:gridCol w="1085850">
                  <a:extLst>
                    <a:ext uri="{9D8B030D-6E8A-4147-A177-3AD203B41FA5}">
                      <a16:colId xmlns:a16="http://schemas.microsoft.com/office/drawing/2014/main" val="20001"/>
                    </a:ext>
                  </a:extLst>
                </a:gridCol>
                <a:gridCol w="1085850">
                  <a:extLst>
                    <a:ext uri="{9D8B030D-6E8A-4147-A177-3AD203B41FA5}">
                      <a16:colId xmlns:a16="http://schemas.microsoft.com/office/drawing/2014/main" val="20002"/>
                    </a:ext>
                  </a:extLst>
                </a:gridCol>
                <a:gridCol w="1085850">
                  <a:extLst>
                    <a:ext uri="{9D8B030D-6E8A-4147-A177-3AD203B41FA5}">
                      <a16:colId xmlns:a16="http://schemas.microsoft.com/office/drawing/2014/main" val="20003"/>
                    </a:ext>
                  </a:extLst>
                </a:gridCol>
                <a:gridCol w="1085850">
                  <a:extLst>
                    <a:ext uri="{9D8B030D-6E8A-4147-A177-3AD203B41FA5}">
                      <a16:colId xmlns:a16="http://schemas.microsoft.com/office/drawing/2014/main" val="20004"/>
                    </a:ext>
                  </a:extLst>
                </a:gridCol>
                <a:gridCol w="1085850">
                  <a:extLst>
                    <a:ext uri="{9D8B030D-6E8A-4147-A177-3AD203B41FA5}">
                      <a16:colId xmlns:a16="http://schemas.microsoft.com/office/drawing/2014/main" val="20005"/>
                    </a:ext>
                  </a:extLst>
                </a:gridCol>
                <a:gridCol w="1085850">
                  <a:extLst>
                    <a:ext uri="{9D8B030D-6E8A-4147-A177-3AD203B41FA5}">
                      <a16:colId xmlns:a16="http://schemas.microsoft.com/office/drawing/2014/main" val="20006"/>
                    </a:ext>
                  </a:extLst>
                </a:gridCol>
                <a:gridCol w="1085850">
                  <a:extLst>
                    <a:ext uri="{9D8B030D-6E8A-4147-A177-3AD203B41FA5}">
                      <a16:colId xmlns:a16="http://schemas.microsoft.com/office/drawing/2014/main" val="20007"/>
                    </a:ext>
                  </a:extLst>
                </a:gridCol>
                <a:gridCol w="1085850">
                  <a:extLst>
                    <a:ext uri="{9D8B030D-6E8A-4147-A177-3AD203B41FA5}">
                      <a16:colId xmlns:a16="http://schemas.microsoft.com/office/drawing/2014/main" val="20008"/>
                    </a:ext>
                  </a:extLst>
                </a:gridCol>
                <a:gridCol w="1085850">
                  <a:extLst>
                    <a:ext uri="{9D8B030D-6E8A-4147-A177-3AD203B41FA5}">
                      <a16:colId xmlns:a16="http://schemas.microsoft.com/office/drawing/2014/main" val="20009"/>
                    </a:ext>
                  </a:extLst>
                </a:gridCol>
              </a:tblGrid>
              <a:tr h="0">
                <a:tc rowSpan="2">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教学及辅助用房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行政办公用房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47955">
                <a:tc vMerge="1">
                  <a:txBody>
                    <a:bodyPr/>
                    <a:lstStyle/>
                    <a:p>
                      <a:endParaRPr lang="zh-CN"/>
                    </a:p>
                  </a:txBody>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教室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专业教学实训用房及场所</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图书馆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培训工作用房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室内体育用房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大学生活动用房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系及教师教研办公用房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校级办公用房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16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7" name="表格 6"/>
          <p:cNvGraphicFramePr>
            <a:graphicFrameLocks noGrp="1"/>
          </p:cNvGraphicFramePr>
          <p:nvPr/>
        </p:nvGraphicFramePr>
        <p:xfrm>
          <a:off x="658812" y="5732462"/>
          <a:ext cx="10858502" cy="615950"/>
        </p:xfrm>
        <a:graphic>
          <a:graphicData uri="http://schemas.openxmlformats.org/drawingml/2006/table">
            <a:tbl>
              <a:tblPr firstRow="1" firstCol="1" bandRow="1"/>
              <a:tblGrid>
                <a:gridCol w="1092365">
                  <a:extLst>
                    <a:ext uri="{9D8B030D-6E8A-4147-A177-3AD203B41FA5}">
                      <a16:colId xmlns:a16="http://schemas.microsoft.com/office/drawing/2014/main" val="20000"/>
                    </a:ext>
                  </a:extLst>
                </a:gridCol>
                <a:gridCol w="1092365">
                  <a:extLst>
                    <a:ext uri="{9D8B030D-6E8A-4147-A177-3AD203B41FA5}">
                      <a16:colId xmlns:a16="http://schemas.microsoft.com/office/drawing/2014/main" val="20001"/>
                    </a:ext>
                  </a:extLst>
                </a:gridCol>
                <a:gridCol w="1090193">
                  <a:extLst>
                    <a:ext uri="{9D8B030D-6E8A-4147-A177-3AD203B41FA5}">
                      <a16:colId xmlns:a16="http://schemas.microsoft.com/office/drawing/2014/main" val="20002"/>
                    </a:ext>
                  </a:extLst>
                </a:gridCol>
                <a:gridCol w="1090193">
                  <a:extLst>
                    <a:ext uri="{9D8B030D-6E8A-4147-A177-3AD203B41FA5}">
                      <a16:colId xmlns:a16="http://schemas.microsoft.com/office/drawing/2014/main" val="20003"/>
                    </a:ext>
                  </a:extLst>
                </a:gridCol>
                <a:gridCol w="1085851">
                  <a:extLst>
                    <a:ext uri="{9D8B030D-6E8A-4147-A177-3AD203B41FA5}">
                      <a16:colId xmlns:a16="http://schemas.microsoft.com/office/drawing/2014/main" val="20004"/>
                    </a:ext>
                  </a:extLst>
                </a:gridCol>
                <a:gridCol w="1085851">
                  <a:extLst>
                    <a:ext uri="{9D8B030D-6E8A-4147-A177-3AD203B41FA5}">
                      <a16:colId xmlns:a16="http://schemas.microsoft.com/office/drawing/2014/main" val="20005"/>
                    </a:ext>
                  </a:extLst>
                </a:gridCol>
                <a:gridCol w="1392060">
                  <a:extLst>
                    <a:ext uri="{9D8B030D-6E8A-4147-A177-3AD203B41FA5}">
                      <a16:colId xmlns:a16="http://schemas.microsoft.com/office/drawing/2014/main" val="20006"/>
                    </a:ext>
                  </a:extLst>
                </a:gridCol>
                <a:gridCol w="1392060">
                  <a:extLst>
                    <a:ext uri="{9D8B030D-6E8A-4147-A177-3AD203B41FA5}">
                      <a16:colId xmlns:a16="http://schemas.microsoft.com/office/drawing/2014/main" val="20007"/>
                    </a:ext>
                  </a:extLst>
                </a:gridCol>
                <a:gridCol w="907771">
                  <a:extLst>
                    <a:ext uri="{9D8B030D-6E8A-4147-A177-3AD203B41FA5}">
                      <a16:colId xmlns:a16="http://schemas.microsoft.com/office/drawing/2014/main" val="20008"/>
                    </a:ext>
                  </a:extLst>
                </a:gridCol>
                <a:gridCol w="629793">
                  <a:extLst>
                    <a:ext uri="{9D8B030D-6E8A-4147-A177-3AD203B41FA5}">
                      <a16:colId xmlns:a16="http://schemas.microsoft.com/office/drawing/2014/main" val="20009"/>
                    </a:ext>
                  </a:extLst>
                </a:gridCol>
              </a:tblGrid>
              <a:tr h="0">
                <a:tc rowSpan="2">
                  <a:txBody>
                    <a:bodyPr/>
                    <a:lstStyle/>
                    <a:p>
                      <a:pPr algn="ctr">
                        <a:lnSpc>
                          <a:spcPts val="12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生活用房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rPr>
                        <a:t>其他用房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教工住宅</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dirty="0">
                          <a:effectLst/>
                          <a:latin typeface="Times New Roman" panose="02020603050405020304" pitchFamily="18" charset="0"/>
                          <a:ea typeface="宋体" panose="02010600030101010101" pitchFamily="2" charset="-122"/>
                        </a:rPr>
                        <a:t>危房等级</a:t>
                      </a:r>
                      <a:endParaRPr lang="zh-CN" sz="1050" kern="100" dirty="0">
                        <a:effectLst/>
                        <a:latin typeface="Times New Roman" panose="02020603050405020304" pitchFamily="18" charset="0"/>
                        <a:ea typeface="宋体" panose="02010600030101010101" pitchFamily="2" charset="-122"/>
                      </a:endParaRPr>
                    </a:p>
                    <a:p>
                      <a:pPr algn="ctr">
                        <a:lnSpc>
                          <a:spcPts val="1200"/>
                        </a:lnSpc>
                        <a:spcAft>
                          <a:spcPts val="0"/>
                        </a:spcAft>
                      </a:pPr>
                      <a:r>
                        <a:rPr lang="zh-CN" sz="900" kern="100" dirty="0">
                          <a:effectLst/>
                          <a:latin typeface="Times New Roman" panose="02020603050405020304" pitchFamily="18" charset="0"/>
                          <a:ea typeface="宋体" panose="02010600030101010101" pitchFamily="2" charset="-122"/>
                        </a:rPr>
                        <a:t>（</a:t>
                      </a:r>
                      <a:r>
                        <a:rPr lang="en-US" sz="900" kern="100" dirty="0">
                          <a:effectLst/>
                          <a:latin typeface="Times New Roman" panose="02020603050405020304" pitchFamily="18" charset="0"/>
                          <a:ea typeface="宋体" panose="02010600030101010101" pitchFamily="2" charset="-122"/>
                        </a:rPr>
                        <a:t>C</a:t>
                      </a:r>
                      <a:r>
                        <a:rPr lang="zh-CN" sz="900" kern="100" dirty="0">
                          <a:effectLst/>
                          <a:latin typeface="Times New Roman" panose="02020603050405020304" pitchFamily="18" charset="0"/>
                          <a:ea typeface="宋体" panose="02010600030101010101" pitchFamily="2" charset="-122"/>
                        </a:rPr>
                        <a:t>级</a:t>
                      </a:r>
                      <a:r>
                        <a:rPr lang="en-US" sz="900" kern="100" dirty="0">
                          <a:effectLst/>
                          <a:latin typeface="Times New Roman" panose="02020603050405020304" pitchFamily="18" charset="0"/>
                          <a:ea typeface="宋体" panose="02010600030101010101" pitchFamily="2" charset="-122"/>
                        </a:rPr>
                        <a:t>/D</a:t>
                      </a:r>
                      <a:r>
                        <a:rPr lang="zh-CN" sz="900" kern="100" dirty="0">
                          <a:effectLst/>
                          <a:latin typeface="Times New Roman" panose="02020603050405020304" pitchFamily="18" charset="0"/>
                          <a:ea typeface="宋体" panose="02010600030101010101" pitchFamily="2" charset="-122"/>
                        </a:rPr>
                        <a:t>级）</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47955">
                <a:tc vMerge="1">
                  <a:txBody>
                    <a:bodyPr/>
                    <a:lstStyle/>
                    <a:p>
                      <a:endParaRPr lang="zh-CN"/>
                    </a:p>
                  </a:txBody>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学生宿舍（公寓）</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食堂</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单身教师宿舍（公寓）</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后勤及辅助用房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功能类别</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学校产权中被外单位租（借）用面积</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171450">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24</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5" name="组合 14"/>
          <p:cNvGrpSpPr/>
          <p:nvPr/>
        </p:nvGrpSpPr>
        <p:grpSpPr>
          <a:xfrm>
            <a:off x="543560" y="309728"/>
            <a:ext cx="10891859" cy="1482768"/>
            <a:chOff x="660401" y="16731"/>
            <a:chExt cx="10891859" cy="1647560"/>
          </a:xfrm>
        </p:grpSpPr>
        <p:grpSp>
          <p:nvGrpSpPr>
            <p:cNvPr id="16" name="组合 15"/>
            <p:cNvGrpSpPr/>
            <p:nvPr/>
          </p:nvGrpSpPr>
          <p:grpSpPr>
            <a:xfrm>
              <a:off x="660401" y="524650"/>
              <a:ext cx="10891859" cy="1139641"/>
              <a:chOff x="660401" y="-1212053"/>
              <a:chExt cx="10891859" cy="1949251"/>
            </a:xfrm>
          </p:grpSpPr>
          <p:sp>
            <p:nvSpPr>
              <p:cNvPr id="18" name="矩形 17"/>
              <p:cNvSpPr/>
              <p:nvPr/>
            </p:nvSpPr>
            <p:spPr>
              <a:xfrm>
                <a:off x="693760" y="-1192493"/>
                <a:ext cx="10858500" cy="192969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本科层次职业学校、高等专科学校、高等职业学校、成人高校（包括职工高校、农民高校、管理干部学院、教育学院、独立函授学院、广播电视大学、其他成人高教机构）填报，若存在多点办学（主校区、分校区、研究生培养机构、无学生培养任务的科研机构、专门实习用地、其他校外用房）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a:off x="3370404" y="16731"/>
              <a:ext cx="713444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639760" y="5342895"/>
            <a:ext cx="10877552" cy="811787"/>
            <a:chOff x="641347" y="2237277"/>
            <a:chExt cx="10877552" cy="902006"/>
          </a:xfrm>
        </p:grpSpPr>
        <p:grpSp>
          <p:nvGrpSpPr>
            <p:cNvPr id="26" name="组合 25"/>
            <p:cNvGrpSpPr/>
            <p:nvPr/>
          </p:nvGrpSpPr>
          <p:grpSpPr>
            <a:xfrm>
              <a:off x="641347" y="2237277"/>
              <a:ext cx="10877552" cy="501750"/>
              <a:chOff x="641347" y="1717232"/>
              <a:chExt cx="10877552" cy="858194"/>
            </a:xfrm>
          </p:grpSpPr>
          <p:sp>
            <p:nvSpPr>
              <p:cNvPr id="28" name="矩形 27"/>
              <p:cNvSpPr/>
              <p:nvPr/>
            </p:nvSpPr>
            <p:spPr>
              <a:xfrm>
                <a:off x="660399" y="1790179"/>
                <a:ext cx="10858500" cy="78524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41347" y="1717232"/>
                <a:ext cx="10722611" cy="78965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学校产权中被外单位租（借）用面积</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”指标调整为“其他用房”的其中数（调整指标位置）</a:t>
                </a:r>
              </a:p>
            </p:txBody>
          </p:sp>
        </p:grpSp>
        <p:sp>
          <p:nvSpPr>
            <p:cNvPr id="27" name="矩形 26"/>
            <p:cNvSpPr/>
            <p:nvPr/>
          </p:nvSpPr>
          <p:spPr>
            <a:xfrm flipH="1">
              <a:off x="8552929" y="2807147"/>
              <a:ext cx="1421997" cy="33213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658812" y="2294995"/>
            <a:ext cx="10858500" cy="2620748"/>
            <a:chOff x="625471" y="2546762"/>
            <a:chExt cx="10858500" cy="2912005"/>
          </a:xfrm>
        </p:grpSpPr>
        <p:grpSp>
          <p:nvGrpSpPr>
            <p:cNvPr id="31" name="组合 30"/>
            <p:cNvGrpSpPr/>
            <p:nvPr/>
          </p:nvGrpSpPr>
          <p:grpSpPr>
            <a:xfrm>
              <a:off x="625471" y="2546762"/>
              <a:ext cx="10858500" cy="2540498"/>
              <a:chOff x="625471" y="2246575"/>
              <a:chExt cx="10858500" cy="4345272"/>
            </a:xfrm>
          </p:grpSpPr>
          <p:sp>
            <p:nvSpPr>
              <p:cNvPr id="33" name="矩形 32"/>
              <p:cNvSpPr/>
              <p:nvPr/>
            </p:nvSpPr>
            <p:spPr>
              <a:xfrm>
                <a:off x="625471" y="2412906"/>
                <a:ext cx="10858500" cy="417894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676275" y="2246575"/>
                <a:ext cx="10722611" cy="4277268"/>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）使用面积系数（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K</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）：建筑物中使用面积与建筑面积之比，即使用面积</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建筑面积；使用面积统计中，卫生间、设备间、值班室等配套功能面积应计入，地下室和人防面积不计入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K</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值计算。</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（修改填报说明，“地下室</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人防”改为“地下室和人防”）</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）教学及辅助用房是指《高等职业学校建设标准》（建标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197-2019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）中的教室、专业教学实训实验实习用房及场所、图书馆、培训工作用房、室内体育用房、大学生活动用房。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（修改填报说明，删除“教学实训用房中的教室、专业教学实验实习用房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”中“教学实训用房中的”）</a:t>
                </a:r>
              </a:p>
            </p:txBody>
          </p:sp>
        </p:grpSp>
        <p:sp>
          <p:nvSpPr>
            <p:cNvPr id="32" name="矩形 31"/>
            <p:cNvSpPr/>
            <p:nvPr/>
          </p:nvSpPr>
          <p:spPr>
            <a:xfrm flipH="1">
              <a:off x="676275" y="5158665"/>
              <a:ext cx="977429"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58812" y="4934038"/>
            <a:ext cx="10888665" cy="1225634"/>
            <a:chOff x="644525" y="2284174"/>
            <a:chExt cx="10888665" cy="1843906"/>
          </a:xfrm>
        </p:grpSpPr>
        <p:grpSp>
          <p:nvGrpSpPr>
            <p:cNvPr id="21" name="组合 20"/>
            <p:cNvGrpSpPr/>
            <p:nvPr/>
          </p:nvGrpSpPr>
          <p:grpSpPr>
            <a:xfrm>
              <a:off x="644525" y="2284174"/>
              <a:ext cx="10888665" cy="1719016"/>
              <a:chOff x="644525" y="1797451"/>
              <a:chExt cx="10888665" cy="2940216"/>
            </a:xfrm>
          </p:grpSpPr>
          <p:sp>
            <p:nvSpPr>
              <p:cNvPr id="23" name="矩形 22"/>
              <p:cNvSpPr/>
              <p:nvPr/>
            </p:nvSpPr>
            <p:spPr>
              <a:xfrm>
                <a:off x="644525" y="1829791"/>
                <a:ext cx="10858500" cy="290787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44525" y="1797451"/>
                <a:ext cx="10888665" cy="294021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其他用房包括人防工程，地下停车场（库），商业用房，产业用房，对外招生的附中、附小、幼儿园，对外开放的医院，交流中心、接待中心，师范院校的培训中心、博物馆、被外单位租（借）等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（修改填报说明，增加“</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p>
            </p:txBody>
          </p:sp>
        </p:grpSp>
        <p:sp>
          <p:nvSpPr>
            <p:cNvPr id="22" name="矩形 21"/>
            <p:cNvSpPr/>
            <p:nvPr/>
          </p:nvSpPr>
          <p:spPr>
            <a:xfrm flipH="1">
              <a:off x="6269554" y="3520345"/>
              <a:ext cx="712380"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5"/>
                                        </p:tgtEl>
                                      </p:cBhvr>
                                    </p:animEffect>
                                    <p:set>
                                      <p:cBhvr>
                                        <p:cTn id="32" dur="1" fill="hold">
                                          <p:stCondLst>
                                            <p:cond delay="249"/>
                                          </p:stCondLst>
                                        </p:cTn>
                                        <p:tgtEl>
                                          <p:spTgt spid="2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30"/>
                                        </p:tgtEl>
                                      </p:cBhvr>
                                    </p:animEffect>
                                    <p:set>
                                      <p:cBhvr>
                                        <p:cTn id="42" dur="1" fill="hold">
                                          <p:stCondLst>
                                            <p:cond delay="24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016197" y="287020"/>
            <a:ext cx="8159606"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（八十八）高等教育学校（普通）校舍功能明细统计调查表（台账）</a:t>
            </a:r>
          </a:p>
        </p:txBody>
      </p:sp>
      <p:sp>
        <p:nvSpPr>
          <p:cNvPr id="5" name="矩形 4"/>
          <p:cNvSpPr/>
          <p:nvPr/>
        </p:nvSpPr>
        <p:spPr>
          <a:xfrm>
            <a:off x="658813" y="4120343"/>
            <a:ext cx="877163"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续表一</a:t>
            </a:r>
            <a:endParaRPr lang="zh-CN" altLang="zh-CN" sz="2400" kern="100" dirty="0">
              <a:cs typeface="+mn-ea"/>
              <a:sym typeface="+mn-lt"/>
            </a:endParaRPr>
          </a:p>
        </p:txBody>
      </p:sp>
      <p:sp>
        <p:nvSpPr>
          <p:cNvPr id="6" name="矩形 5"/>
          <p:cNvSpPr/>
          <p:nvPr/>
        </p:nvSpPr>
        <p:spPr>
          <a:xfrm>
            <a:off x="666749" y="5372118"/>
            <a:ext cx="877163"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续表二</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58813" y="1171421"/>
          <a:ext cx="10858499" cy="2861692"/>
        </p:xfrm>
        <a:graphic>
          <a:graphicData uri="http://schemas.openxmlformats.org/drawingml/2006/table">
            <a:tbl>
              <a:tblPr firstRow="1" firstCol="1" bandRow="1"/>
              <a:tblGrid>
                <a:gridCol w="1483271">
                  <a:extLst>
                    <a:ext uri="{9D8B030D-6E8A-4147-A177-3AD203B41FA5}">
                      <a16:colId xmlns:a16="http://schemas.microsoft.com/office/drawing/2014/main" val="20000"/>
                    </a:ext>
                  </a:extLst>
                </a:gridCol>
                <a:gridCol w="851306">
                  <a:extLst>
                    <a:ext uri="{9D8B030D-6E8A-4147-A177-3AD203B41FA5}">
                      <a16:colId xmlns:a16="http://schemas.microsoft.com/office/drawing/2014/main" val="20001"/>
                    </a:ext>
                  </a:extLst>
                </a:gridCol>
                <a:gridCol w="838276">
                  <a:extLst>
                    <a:ext uri="{9D8B030D-6E8A-4147-A177-3AD203B41FA5}">
                      <a16:colId xmlns:a16="http://schemas.microsoft.com/office/drawing/2014/main" val="20002"/>
                    </a:ext>
                  </a:extLst>
                </a:gridCol>
                <a:gridCol w="838276">
                  <a:extLst>
                    <a:ext uri="{9D8B030D-6E8A-4147-A177-3AD203B41FA5}">
                      <a16:colId xmlns:a16="http://schemas.microsoft.com/office/drawing/2014/main" val="20003"/>
                    </a:ext>
                  </a:extLst>
                </a:gridCol>
                <a:gridCol w="668884">
                  <a:extLst>
                    <a:ext uri="{9D8B030D-6E8A-4147-A177-3AD203B41FA5}">
                      <a16:colId xmlns:a16="http://schemas.microsoft.com/office/drawing/2014/main" val="20004"/>
                    </a:ext>
                  </a:extLst>
                </a:gridCol>
                <a:gridCol w="844791">
                  <a:extLst>
                    <a:ext uri="{9D8B030D-6E8A-4147-A177-3AD203B41FA5}">
                      <a16:colId xmlns:a16="http://schemas.microsoft.com/office/drawing/2014/main" val="20005"/>
                    </a:ext>
                  </a:extLst>
                </a:gridCol>
                <a:gridCol w="93980">
                  <a:extLst>
                    <a:ext uri="{9D8B030D-6E8A-4147-A177-3AD203B41FA5}">
                      <a16:colId xmlns:a16="http://schemas.microsoft.com/office/drawing/2014/main" val="20006"/>
                    </a:ext>
                  </a:extLst>
                </a:gridCol>
                <a:gridCol w="1018527">
                  <a:extLst>
                    <a:ext uri="{9D8B030D-6E8A-4147-A177-3AD203B41FA5}">
                      <a16:colId xmlns:a16="http://schemas.microsoft.com/office/drawing/2014/main" val="20007"/>
                    </a:ext>
                  </a:extLst>
                </a:gridCol>
                <a:gridCol w="93980">
                  <a:extLst>
                    <a:ext uri="{9D8B030D-6E8A-4147-A177-3AD203B41FA5}">
                      <a16:colId xmlns:a16="http://schemas.microsoft.com/office/drawing/2014/main" val="20008"/>
                    </a:ext>
                  </a:extLst>
                </a:gridCol>
                <a:gridCol w="1018527">
                  <a:extLst>
                    <a:ext uri="{9D8B030D-6E8A-4147-A177-3AD203B41FA5}">
                      <a16:colId xmlns:a16="http://schemas.microsoft.com/office/drawing/2014/main" val="20009"/>
                    </a:ext>
                  </a:extLst>
                </a:gridCol>
                <a:gridCol w="1064133">
                  <a:extLst>
                    <a:ext uri="{9D8B030D-6E8A-4147-A177-3AD203B41FA5}">
                      <a16:colId xmlns:a16="http://schemas.microsoft.com/office/drawing/2014/main" val="20010"/>
                    </a:ext>
                  </a:extLst>
                </a:gridCol>
                <a:gridCol w="1064133">
                  <a:extLst>
                    <a:ext uri="{9D8B030D-6E8A-4147-A177-3AD203B41FA5}">
                      <a16:colId xmlns:a16="http://schemas.microsoft.com/office/drawing/2014/main" val="20011"/>
                    </a:ext>
                  </a:extLst>
                </a:gridCol>
                <a:gridCol w="980415">
                  <a:extLst>
                    <a:ext uri="{9D8B030D-6E8A-4147-A177-3AD203B41FA5}">
                      <a16:colId xmlns:a16="http://schemas.microsoft.com/office/drawing/2014/main" val="20012"/>
                    </a:ext>
                  </a:extLst>
                </a:gridCol>
              </a:tblGrid>
              <a:tr h="240629">
                <a:tc rowSpan="2">
                  <a:txBody>
                    <a:bodyPr/>
                    <a:lstStyle/>
                    <a:p>
                      <a:pPr algn="just">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编号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办学点</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建成年份</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证书号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校舍建筑面积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建筑层数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使用面积系数</a:t>
                      </a:r>
                      <a:r>
                        <a:rPr lang="en-US" sz="900" kern="0">
                          <a:effectLst/>
                          <a:latin typeface="Times New Roman" panose="02020603050405020304" pitchFamily="18" charset="0"/>
                          <a:ea typeface="宋体" panose="02010600030101010101" pitchFamily="2" charset="-122"/>
                          <a:cs typeface="宋体" panose="02010600030101010101" pitchFamily="2" charset="-122"/>
                        </a:rPr>
                        <a:t>(K)</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2587">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2" vMerge="1">
                  <a:txBody>
                    <a:bodyPr/>
                    <a:lstStyle/>
                    <a:p>
                      <a:endParaRPr lang="zh-CN"/>
                    </a:p>
                  </a:txBody>
                  <a:tcPr/>
                </a:tc>
                <a:tc hMerge="1" vMerge="1">
                  <a:txBody>
                    <a:bodyPr/>
                    <a:lstStyle/>
                    <a:p>
                      <a:endParaRPr lang="zh-CN"/>
                    </a:p>
                  </a:txBody>
                  <a:tcPr/>
                </a:tc>
                <a:tc gridSpan="2">
                  <a:txBody>
                    <a:bodyPr/>
                    <a:lstStyle/>
                    <a:p>
                      <a:pPr algn="ctr">
                        <a:lnSpc>
                          <a:spcPts val="14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地上面积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alt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地下面积</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地上层数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地下层数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01766">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4468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（一）学校产权校舍建筑面积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7559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教学主楼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10001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34468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（二）非学校产权独立使用校舍建筑面积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34468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（三）非学校产权共同使用校舍建筑面积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34468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 正在施工校舍建筑面积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40000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75594">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graphicFrame>
        <p:nvGraphicFramePr>
          <p:cNvPr id="3" name="表格 2"/>
          <p:cNvGraphicFramePr>
            <a:graphicFrameLocks noGrp="1"/>
          </p:cNvGraphicFramePr>
          <p:nvPr/>
        </p:nvGraphicFramePr>
        <p:xfrm>
          <a:off x="658813" y="4348710"/>
          <a:ext cx="10850563" cy="1076496"/>
        </p:xfrm>
        <a:graphic>
          <a:graphicData uri="http://schemas.openxmlformats.org/drawingml/2006/table">
            <a:tbl>
              <a:tblPr firstRow="1" firstCol="1" bandRow="1"/>
              <a:tblGrid>
                <a:gridCol w="861535">
                  <a:extLst>
                    <a:ext uri="{9D8B030D-6E8A-4147-A177-3AD203B41FA5}">
                      <a16:colId xmlns:a16="http://schemas.microsoft.com/office/drawing/2014/main" val="20000"/>
                    </a:ext>
                  </a:extLst>
                </a:gridCol>
                <a:gridCol w="861535">
                  <a:extLst>
                    <a:ext uri="{9D8B030D-6E8A-4147-A177-3AD203B41FA5}">
                      <a16:colId xmlns:a16="http://schemas.microsoft.com/office/drawing/2014/main" val="20001"/>
                    </a:ext>
                  </a:extLst>
                </a:gridCol>
                <a:gridCol w="861535">
                  <a:extLst>
                    <a:ext uri="{9D8B030D-6E8A-4147-A177-3AD203B41FA5}">
                      <a16:colId xmlns:a16="http://schemas.microsoft.com/office/drawing/2014/main" val="20002"/>
                    </a:ext>
                  </a:extLst>
                </a:gridCol>
                <a:gridCol w="1002592">
                  <a:extLst>
                    <a:ext uri="{9D8B030D-6E8A-4147-A177-3AD203B41FA5}">
                      <a16:colId xmlns:a16="http://schemas.microsoft.com/office/drawing/2014/main" val="20003"/>
                    </a:ext>
                  </a:extLst>
                </a:gridCol>
                <a:gridCol w="1002592">
                  <a:extLst>
                    <a:ext uri="{9D8B030D-6E8A-4147-A177-3AD203B41FA5}">
                      <a16:colId xmlns:a16="http://schemas.microsoft.com/office/drawing/2014/main" val="20004"/>
                    </a:ext>
                  </a:extLst>
                </a:gridCol>
                <a:gridCol w="835493">
                  <a:extLst>
                    <a:ext uri="{9D8B030D-6E8A-4147-A177-3AD203B41FA5}">
                      <a16:colId xmlns:a16="http://schemas.microsoft.com/office/drawing/2014/main" val="20005"/>
                    </a:ext>
                  </a:extLst>
                </a:gridCol>
                <a:gridCol w="835493">
                  <a:extLst>
                    <a:ext uri="{9D8B030D-6E8A-4147-A177-3AD203B41FA5}">
                      <a16:colId xmlns:a16="http://schemas.microsoft.com/office/drawing/2014/main" val="20006"/>
                    </a:ext>
                  </a:extLst>
                </a:gridCol>
                <a:gridCol w="835493">
                  <a:extLst>
                    <a:ext uri="{9D8B030D-6E8A-4147-A177-3AD203B41FA5}">
                      <a16:colId xmlns:a16="http://schemas.microsoft.com/office/drawing/2014/main" val="20007"/>
                    </a:ext>
                  </a:extLst>
                </a:gridCol>
                <a:gridCol w="835493">
                  <a:extLst>
                    <a:ext uri="{9D8B030D-6E8A-4147-A177-3AD203B41FA5}">
                      <a16:colId xmlns:a16="http://schemas.microsoft.com/office/drawing/2014/main" val="20008"/>
                    </a:ext>
                  </a:extLst>
                </a:gridCol>
                <a:gridCol w="833323">
                  <a:extLst>
                    <a:ext uri="{9D8B030D-6E8A-4147-A177-3AD203B41FA5}">
                      <a16:colId xmlns:a16="http://schemas.microsoft.com/office/drawing/2014/main" val="20009"/>
                    </a:ext>
                  </a:extLst>
                </a:gridCol>
                <a:gridCol w="374464">
                  <a:extLst>
                    <a:ext uri="{9D8B030D-6E8A-4147-A177-3AD203B41FA5}">
                      <a16:colId xmlns:a16="http://schemas.microsoft.com/office/drawing/2014/main" val="20010"/>
                    </a:ext>
                  </a:extLst>
                </a:gridCol>
                <a:gridCol w="752943">
                  <a:extLst>
                    <a:ext uri="{9D8B030D-6E8A-4147-A177-3AD203B41FA5}">
                      <a16:colId xmlns:a16="http://schemas.microsoft.com/office/drawing/2014/main" val="20011"/>
                    </a:ext>
                  </a:extLst>
                </a:gridCol>
                <a:gridCol w="958072">
                  <a:extLst>
                    <a:ext uri="{9D8B030D-6E8A-4147-A177-3AD203B41FA5}">
                      <a16:colId xmlns:a16="http://schemas.microsoft.com/office/drawing/2014/main" val="20012"/>
                    </a:ext>
                  </a:extLst>
                </a:gridCol>
              </a:tblGrid>
              <a:tr h="202501">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教学及辅助用房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行政办公用房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5991">
                <a:tc vMerge="1">
                  <a:txBody>
                    <a:bodyPr/>
                    <a:lstStyle/>
                    <a:p>
                      <a:endParaRPr lang="zh-CN"/>
                    </a:p>
                  </a:txBody>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教室</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实验实习用房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专职科研机构办公及研究用房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图书馆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室内体育用房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师生活动用房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会堂</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继续教育用房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校行政办公用房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院系及教师办公用房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29303">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艺术院校专业课教室</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218701">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表格 6"/>
          <p:cNvGraphicFramePr>
            <a:graphicFrameLocks noGrp="1"/>
          </p:cNvGraphicFramePr>
          <p:nvPr/>
        </p:nvGraphicFramePr>
        <p:xfrm>
          <a:off x="565835" y="5726967"/>
          <a:ext cx="10951476" cy="966248"/>
        </p:xfrm>
        <a:graphic>
          <a:graphicData uri="http://schemas.openxmlformats.org/drawingml/2006/table">
            <a:tbl>
              <a:tblPr firstRow="1" firstCol="1" bandRow="1"/>
              <a:tblGrid>
                <a:gridCol w="912623">
                  <a:extLst>
                    <a:ext uri="{9D8B030D-6E8A-4147-A177-3AD203B41FA5}">
                      <a16:colId xmlns:a16="http://schemas.microsoft.com/office/drawing/2014/main" val="20000"/>
                    </a:ext>
                  </a:extLst>
                </a:gridCol>
                <a:gridCol w="912623">
                  <a:extLst>
                    <a:ext uri="{9D8B030D-6E8A-4147-A177-3AD203B41FA5}">
                      <a16:colId xmlns:a16="http://schemas.microsoft.com/office/drawing/2014/main" val="20001"/>
                    </a:ext>
                  </a:extLst>
                </a:gridCol>
                <a:gridCol w="912623">
                  <a:extLst>
                    <a:ext uri="{9D8B030D-6E8A-4147-A177-3AD203B41FA5}">
                      <a16:colId xmlns:a16="http://schemas.microsoft.com/office/drawing/2014/main" val="20002"/>
                    </a:ext>
                  </a:extLst>
                </a:gridCol>
                <a:gridCol w="912623">
                  <a:extLst>
                    <a:ext uri="{9D8B030D-6E8A-4147-A177-3AD203B41FA5}">
                      <a16:colId xmlns:a16="http://schemas.microsoft.com/office/drawing/2014/main" val="20003"/>
                    </a:ext>
                  </a:extLst>
                </a:gridCol>
                <a:gridCol w="912623">
                  <a:extLst>
                    <a:ext uri="{9D8B030D-6E8A-4147-A177-3AD203B41FA5}">
                      <a16:colId xmlns:a16="http://schemas.microsoft.com/office/drawing/2014/main" val="20004"/>
                    </a:ext>
                  </a:extLst>
                </a:gridCol>
                <a:gridCol w="912623">
                  <a:extLst>
                    <a:ext uri="{9D8B030D-6E8A-4147-A177-3AD203B41FA5}">
                      <a16:colId xmlns:a16="http://schemas.microsoft.com/office/drawing/2014/main" val="20005"/>
                    </a:ext>
                  </a:extLst>
                </a:gridCol>
                <a:gridCol w="912623">
                  <a:extLst>
                    <a:ext uri="{9D8B030D-6E8A-4147-A177-3AD203B41FA5}">
                      <a16:colId xmlns:a16="http://schemas.microsoft.com/office/drawing/2014/main" val="20006"/>
                    </a:ext>
                  </a:extLst>
                </a:gridCol>
                <a:gridCol w="912623">
                  <a:extLst>
                    <a:ext uri="{9D8B030D-6E8A-4147-A177-3AD203B41FA5}">
                      <a16:colId xmlns:a16="http://schemas.microsoft.com/office/drawing/2014/main" val="20007"/>
                    </a:ext>
                  </a:extLst>
                </a:gridCol>
                <a:gridCol w="912623">
                  <a:extLst>
                    <a:ext uri="{9D8B030D-6E8A-4147-A177-3AD203B41FA5}">
                      <a16:colId xmlns:a16="http://schemas.microsoft.com/office/drawing/2014/main" val="20008"/>
                    </a:ext>
                  </a:extLst>
                </a:gridCol>
                <a:gridCol w="912623">
                  <a:extLst>
                    <a:ext uri="{9D8B030D-6E8A-4147-A177-3AD203B41FA5}">
                      <a16:colId xmlns:a16="http://schemas.microsoft.com/office/drawing/2014/main" val="20009"/>
                    </a:ext>
                  </a:extLst>
                </a:gridCol>
                <a:gridCol w="912623">
                  <a:extLst>
                    <a:ext uri="{9D8B030D-6E8A-4147-A177-3AD203B41FA5}">
                      <a16:colId xmlns:a16="http://schemas.microsoft.com/office/drawing/2014/main" val="20010"/>
                    </a:ext>
                  </a:extLst>
                </a:gridCol>
                <a:gridCol w="912623">
                  <a:extLst>
                    <a:ext uri="{9D8B030D-6E8A-4147-A177-3AD203B41FA5}">
                      <a16:colId xmlns:a16="http://schemas.microsoft.com/office/drawing/2014/main" val="20011"/>
                    </a:ext>
                  </a:extLst>
                </a:gridCol>
              </a:tblGrid>
              <a:tr h="225949">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生活用房</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其他用房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教工住宅</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危房等级（</a:t>
                      </a:r>
                      <a:r>
                        <a:rPr lang="en-US" sz="900" kern="100" dirty="0">
                          <a:effectLst/>
                          <a:latin typeface="Times New Roman" panose="02020603050405020304" pitchFamily="18" charset="0"/>
                          <a:ea typeface="宋体" panose="02010600030101010101" pitchFamily="2" charset="-122"/>
                        </a:rPr>
                        <a:t>C</a:t>
                      </a:r>
                      <a:r>
                        <a:rPr lang="zh-CN" sz="900" kern="100" dirty="0">
                          <a:effectLst/>
                          <a:latin typeface="Times New Roman" panose="02020603050405020304" pitchFamily="18" charset="0"/>
                          <a:ea typeface="宋体" panose="02010600030101010101" pitchFamily="2" charset="-122"/>
                        </a:rPr>
                        <a:t>级</a:t>
                      </a:r>
                      <a:r>
                        <a:rPr lang="en-US" sz="900" kern="100" dirty="0">
                          <a:effectLst/>
                          <a:latin typeface="Times New Roman" panose="02020603050405020304" pitchFamily="18" charset="0"/>
                          <a:ea typeface="宋体" panose="02010600030101010101" pitchFamily="2" charset="-122"/>
                        </a:rPr>
                        <a:t>/D</a:t>
                      </a:r>
                      <a:r>
                        <a:rPr lang="zh-CN" sz="900" kern="100" dirty="0">
                          <a:effectLst/>
                          <a:latin typeface="Times New Roman" panose="02020603050405020304" pitchFamily="18" charset="0"/>
                          <a:ea typeface="宋体" panose="02010600030101010101" pitchFamily="2" charset="-122"/>
                        </a:rPr>
                        <a:t>级）</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19381">
                <a:tc vMerge="1">
                  <a:txBody>
                    <a:bodyPr/>
                    <a:lstStyle/>
                    <a:p>
                      <a:endParaRPr lang="zh-CN"/>
                    </a:p>
                  </a:txBody>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学生宿舍（公寓）</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食堂</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单身教师宿舍（公寓）</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后勤及辅助用房</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功能类别</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solidFill>
                            <a:schemeClr val="tx1"/>
                          </a:solidFill>
                          <a:effectLst/>
                          <a:latin typeface="Times New Roman" panose="02020603050405020304" pitchFamily="18" charset="0"/>
                          <a:ea typeface="宋体" panose="02010600030101010101" pitchFamily="2" charset="-122"/>
                        </a:rPr>
                        <a:t>#</a:t>
                      </a:r>
                      <a:r>
                        <a:rPr lang="zh-CN" altLang="en-US" sz="900" kern="0" dirty="0">
                          <a:solidFill>
                            <a:schemeClr val="tx1"/>
                          </a:solidFill>
                          <a:effectLst/>
                          <a:latin typeface="Times New Roman" panose="02020603050405020304" pitchFamily="18" charset="0"/>
                          <a:ea typeface="宋体" panose="02010600030101010101" pitchFamily="2" charset="-122"/>
                        </a:rPr>
                        <a:t>学校产权中被外单位租（借）用面积</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225949">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solidFill>
                            <a:schemeClr val="tx1"/>
                          </a:solidFill>
                          <a:effectLst/>
                          <a:latin typeface="Times New Roman" panose="02020603050405020304" pitchFamily="18" charset="0"/>
                          <a:ea typeface="宋体" panose="02010600030101010101" pitchFamily="2" charset="-122"/>
                        </a:rPr>
                        <a:t>27</a:t>
                      </a:r>
                      <a:endParaRPr lang="zh-CN" altLang="en-US" sz="900" kern="0" dirty="0">
                        <a:solidFill>
                          <a:schemeClr val="tx1"/>
                        </a:solidFill>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29</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5" name="组合 14"/>
          <p:cNvGrpSpPr/>
          <p:nvPr/>
        </p:nvGrpSpPr>
        <p:grpSpPr>
          <a:xfrm>
            <a:off x="543560" y="311706"/>
            <a:ext cx="10891859" cy="1414106"/>
            <a:chOff x="660401" y="18928"/>
            <a:chExt cx="10891859" cy="1571268"/>
          </a:xfrm>
        </p:grpSpPr>
        <p:grpSp>
          <p:nvGrpSpPr>
            <p:cNvPr id="16" name="组合 15"/>
            <p:cNvGrpSpPr/>
            <p:nvPr/>
          </p:nvGrpSpPr>
          <p:grpSpPr>
            <a:xfrm>
              <a:off x="660401" y="524650"/>
              <a:ext cx="10891859" cy="1065546"/>
              <a:chOff x="660401" y="-1212053"/>
              <a:chExt cx="10891859" cy="1822518"/>
            </a:xfrm>
          </p:grpSpPr>
          <p:sp>
            <p:nvSpPr>
              <p:cNvPr id="18" name="矩形 17"/>
              <p:cNvSpPr/>
              <p:nvPr/>
            </p:nvSpPr>
            <p:spPr>
              <a:xfrm>
                <a:off x="693760" y="-1192493"/>
                <a:ext cx="10858500" cy="1802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本表由大学、学院、独立学院、其他普通高教机构（分校或大专班）填报，若存在多点办学（主校区、分校区、研究生培养机构、无学生培养任务的科研机构、专门实习用地、其他校外用房）情况，需分别填报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a:off x="3721277" y="18928"/>
              <a:ext cx="640080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572300" y="5444222"/>
            <a:ext cx="10877552" cy="1072437"/>
            <a:chOff x="641347" y="2237277"/>
            <a:chExt cx="10877552" cy="1191624"/>
          </a:xfrm>
        </p:grpSpPr>
        <p:grpSp>
          <p:nvGrpSpPr>
            <p:cNvPr id="26" name="组合 25"/>
            <p:cNvGrpSpPr/>
            <p:nvPr/>
          </p:nvGrpSpPr>
          <p:grpSpPr>
            <a:xfrm>
              <a:off x="641347" y="2237277"/>
              <a:ext cx="10877552" cy="501750"/>
              <a:chOff x="641347" y="1717232"/>
              <a:chExt cx="10877552" cy="858194"/>
            </a:xfrm>
          </p:grpSpPr>
          <p:sp>
            <p:nvSpPr>
              <p:cNvPr id="28" name="矩形 27"/>
              <p:cNvSpPr/>
              <p:nvPr/>
            </p:nvSpPr>
            <p:spPr>
              <a:xfrm>
                <a:off x="660399" y="1790179"/>
                <a:ext cx="10858500" cy="78524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41347" y="1717232"/>
                <a:ext cx="10722611" cy="78965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将“</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学校产权中被外单位租（借）用面积</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”指标调整为“其他用房”的其中数（调整指标位置）</a:t>
                </a:r>
              </a:p>
            </p:txBody>
          </p:sp>
        </p:grpSp>
        <p:sp>
          <p:nvSpPr>
            <p:cNvPr id="27" name="矩形 26"/>
            <p:cNvSpPr/>
            <p:nvPr/>
          </p:nvSpPr>
          <p:spPr>
            <a:xfrm flipH="1">
              <a:off x="8829374" y="2796334"/>
              <a:ext cx="968463" cy="6325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559369" y="2280322"/>
            <a:ext cx="10858500" cy="2683356"/>
            <a:chOff x="625471" y="2546762"/>
            <a:chExt cx="10858500" cy="2981571"/>
          </a:xfrm>
        </p:grpSpPr>
        <p:grpSp>
          <p:nvGrpSpPr>
            <p:cNvPr id="31" name="组合 30"/>
            <p:cNvGrpSpPr/>
            <p:nvPr/>
          </p:nvGrpSpPr>
          <p:grpSpPr>
            <a:xfrm>
              <a:off x="625471" y="2546762"/>
              <a:ext cx="10858500" cy="2540498"/>
              <a:chOff x="625471" y="2246575"/>
              <a:chExt cx="10858500" cy="4345272"/>
            </a:xfrm>
          </p:grpSpPr>
          <p:sp>
            <p:nvSpPr>
              <p:cNvPr id="33" name="矩形 32"/>
              <p:cNvSpPr/>
              <p:nvPr/>
            </p:nvSpPr>
            <p:spPr>
              <a:xfrm>
                <a:off x="625471" y="2412906"/>
                <a:ext cx="10858500" cy="417894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676275" y="2246575"/>
                <a:ext cx="10722611" cy="4277267"/>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）使用面积系数（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K</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）：建筑物中使用面积与建筑面积之比，即使用面积</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建筑面积；使用面积统计中，卫生间、设备间、值班室等配套功能面积应计入，地下室和人防面积不计入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K</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值计算。</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（修改填报说明，“地下室</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人防”改为“地下室和人防”）</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）教学及辅助用房是指《普通高等学校建筑面积标准》（建标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191-2018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）中的教室、实验实习用房、专职科研机构办公及研究用房、图书馆、室内体育用房、师生活动用房、会堂、继续教育用房。</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（修改填报说明，删除“教学实训用房中的教室、实验实习用房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”中“教学实训用房中的”）</a:t>
                </a:r>
              </a:p>
            </p:txBody>
          </p:sp>
        </p:grpSp>
        <p:sp>
          <p:nvSpPr>
            <p:cNvPr id="32" name="矩形 31"/>
            <p:cNvSpPr/>
            <p:nvPr/>
          </p:nvSpPr>
          <p:spPr>
            <a:xfrm flipH="1">
              <a:off x="676274" y="5115920"/>
              <a:ext cx="933740" cy="41241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539939" y="4796141"/>
            <a:ext cx="10925960" cy="1522572"/>
            <a:chOff x="798669" y="2154382"/>
            <a:chExt cx="10726581" cy="2290635"/>
          </a:xfrm>
        </p:grpSpPr>
        <p:grpSp>
          <p:nvGrpSpPr>
            <p:cNvPr id="21" name="组合 20"/>
            <p:cNvGrpSpPr/>
            <p:nvPr/>
          </p:nvGrpSpPr>
          <p:grpSpPr>
            <a:xfrm>
              <a:off x="798669" y="2154382"/>
              <a:ext cx="10726581" cy="1758389"/>
              <a:chOff x="798669" y="1575453"/>
              <a:chExt cx="10726581" cy="3007558"/>
            </a:xfrm>
          </p:grpSpPr>
          <p:sp>
            <p:nvSpPr>
              <p:cNvPr id="23" name="矩形 22"/>
              <p:cNvSpPr/>
              <p:nvPr/>
            </p:nvSpPr>
            <p:spPr>
              <a:xfrm>
                <a:off x="817744" y="1733899"/>
                <a:ext cx="10707506" cy="284911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798669" y="1575453"/>
                <a:ext cx="10577996" cy="294021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其他用房包括人防工程，地下停车场（库），商业用房，产业用房，对外招生的附中、附小、幼儿园，对外开放的医院，交流中心、接待中心，师范院校的培训中心、博物馆、被外单位租（借）等</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（修改填报说明，增加“</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被外单位租（借）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p>
            </p:txBody>
          </p:sp>
        </p:grpSp>
        <p:sp>
          <p:nvSpPr>
            <p:cNvPr id="22" name="矩形 21"/>
            <p:cNvSpPr/>
            <p:nvPr/>
          </p:nvSpPr>
          <p:spPr>
            <a:xfrm flipH="1">
              <a:off x="7163640" y="3897081"/>
              <a:ext cx="712380" cy="54793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5"/>
                                        </p:tgtEl>
                                      </p:cBhvr>
                                    </p:animEffect>
                                    <p:set>
                                      <p:cBhvr>
                                        <p:cTn id="32" dur="1" fill="hold">
                                          <p:stCondLst>
                                            <p:cond delay="249"/>
                                          </p:stCondLst>
                                        </p:cTn>
                                        <p:tgtEl>
                                          <p:spTgt spid="2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30"/>
                                        </p:tgtEl>
                                      </p:cBhvr>
                                    </p:animEffect>
                                    <p:set>
                                      <p:cBhvr>
                                        <p:cTn id="42" dur="1" fill="hold">
                                          <p:stCondLst>
                                            <p:cond delay="24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82382"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（八十九）对外开展培训明细统计调查表（台账）</a:t>
            </a:r>
          </a:p>
        </p:txBody>
      </p:sp>
      <p:sp>
        <p:nvSpPr>
          <p:cNvPr id="3" name="矩形 2"/>
          <p:cNvSpPr/>
          <p:nvPr/>
        </p:nvSpPr>
        <p:spPr>
          <a:xfrm>
            <a:off x="658812" y="3208587"/>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021529109"/>
              </p:ext>
            </p:extLst>
          </p:nvPr>
        </p:nvGraphicFramePr>
        <p:xfrm>
          <a:off x="658812" y="1125537"/>
          <a:ext cx="10874374" cy="1872035"/>
        </p:xfrm>
        <a:graphic>
          <a:graphicData uri="http://schemas.openxmlformats.org/drawingml/2006/table">
            <a:tbl>
              <a:tblPr firstRow="1" firstCol="1" bandRow="1"/>
              <a:tblGrid>
                <a:gridCol w="1676828">
                  <a:extLst>
                    <a:ext uri="{9D8B030D-6E8A-4147-A177-3AD203B41FA5}">
                      <a16:colId xmlns:a16="http://schemas.microsoft.com/office/drawing/2014/main" val="20000"/>
                    </a:ext>
                  </a:extLst>
                </a:gridCol>
                <a:gridCol w="748157">
                  <a:extLst>
                    <a:ext uri="{9D8B030D-6E8A-4147-A177-3AD203B41FA5}">
                      <a16:colId xmlns:a16="http://schemas.microsoft.com/office/drawing/2014/main" val="20001"/>
                    </a:ext>
                  </a:extLst>
                </a:gridCol>
                <a:gridCol w="1283177">
                  <a:extLst>
                    <a:ext uri="{9D8B030D-6E8A-4147-A177-3AD203B41FA5}">
                      <a16:colId xmlns:a16="http://schemas.microsoft.com/office/drawing/2014/main" val="20002"/>
                    </a:ext>
                  </a:extLst>
                </a:gridCol>
                <a:gridCol w="1285351">
                  <a:extLst>
                    <a:ext uri="{9D8B030D-6E8A-4147-A177-3AD203B41FA5}">
                      <a16:colId xmlns:a16="http://schemas.microsoft.com/office/drawing/2014/main" val="20003"/>
                    </a:ext>
                  </a:extLst>
                </a:gridCol>
                <a:gridCol w="1285351">
                  <a:extLst>
                    <a:ext uri="{9D8B030D-6E8A-4147-A177-3AD203B41FA5}">
                      <a16:colId xmlns:a16="http://schemas.microsoft.com/office/drawing/2014/main" val="20004"/>
                    </a:ext>
                  </a:extLst>
                </a:gridCol>
                <a:gridCol w="1276652">
                  <a:extLst>
                    <a:ext uri="{9D8B030D-6E8A-4147-A177-3AD203B41FA5}">
                      <a16:colId xmlns:a16="http://schemas.microsoft.com/office/drawing/2014/main" val="20005"/>
                    </a:ext>
                  </a:extLst>
                </a:gridCol>
                <a:gridCol w="1091787">
                  <a:extLst>
                    <a:ext uri="{9D8B030D-6E8A-4147-A177-3AD203B41FA5}">
                      <a16:colId xmlns:a16="http://schemas.microsoft.com/office/drawing/2014/main" val="20006"/>
                    </a:ext>
                  </a:extLst>
                </a:gridCol>
                <a:gridCol w="1454991">
                  <a:extLst>
                    <a:ext uri="{9D8B030D-6E8A-4147-A177-3AD203B41FA5}">
                      <a16:colId xmlns:a16="http://schemas.microsoft.com/office/drawing/2014/main" val="20007"/>
                    </a:ext>
                  </a:extLst>
                </a:gridCol>
                <a:gridCol w="772080">
                  <a:extLst>
                    <a:ext uri="{9D8B030D-6E8A-4147-A177-3AD203B41FA5}">
                      <a16:colId xmlns:a16="http://schemas.microsoft.com/office/drawing/2014/main" val="20008"/>
                    </a:ext>
                  </a:extLst>
                </a:gridCol>
              </a:tblGrid>
              <a:tr h="306484">
                <a:tc rowSpan="2">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培训项目名称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编号</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到账经费（万元）</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培训时间（学时）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培训形式</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670951">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财政资</a:t>
                      </a: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金</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支付</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非财政资金支付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免费公益项目</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线下</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线上</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线上线下相结合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3650">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3650">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XXX</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培训项目</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23650">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XXX</a:t>
                      </a:r>
                      <a:r>
                        <a:rPr lang="zh-CN" sz="900" kern="0">
                          <a:effectLst/>
                          <a:latin typeface="Times New Roman" panose="02020603050405020304" pitchFamily="18" charset="0"/>
                          <a:ea typeface="宋体" panose="02010600030101010101" pitchFamily="2" charset="-122"/>
                          <a:cs typeface="宋体" panose="02010600030101010101" pitchFamily="2" charset="-122"/>
                        </a:rPr>
                        <a:t>培训项目</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23650">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2299560237"/>
              </p:ext>
            </p:extLst>
          </p:nvPr>
        </p:nvGraphicFramePr>
        <p:xfrm>
          <a:off x="658812" y="3649413"/>
          <a:ext cx="10874369" cy="1650034"/>
        </p:xfrm>
        <a:graphic>
          <a:graphicData uri="http://schemas.openxmlformats.org/drawingml/2006/table">
            <a:tbl>
              <a:tblPr firstRow="1" firstCol="1" bandRow="1"/>
              <a:tblGrid>
                <a:gridCol w="988579">
                  <a:extLst>
                    <a:ext uri="{9D8B030D-6E8A-4147-A177-3AD203B41FA5}">
                      <a16:colId xmlns:a16="http://schemas.microsoft.com/office/drawing/2014/main" val="20000"/>
                    </a:ext>
                  </a:extLst>
                </a:gridCol>
                <a:gridCol w="988579">
                  <a:extLst>
                    <a:ext uri="{9D8B030D-6E8A-4147-A177-3AD203B41FA5}">
                      <a16:colId xmlns:a16="http://schemas.microsoft.com/office/drawing/2014/main" val="20001"/>
                    </a:ext>
                  </a:extLst>
                </a:gridCol>
                <a:gridCol w="988579">
                  <a:extLst>
                    <a:ext uri="{9D8B030D-6E8A-4147-A177-3AD203B41FA5}">
                      <a16:colId xmlns:a16="http://schemas.microsoft.com/office/drawing/2014/main" val="20002"/>
                    </a:ext>
                  </a:extLst>
                </a:gridCol>
                <a:gridCol w="988579">
                  <a:extLst>
                    <a:ext uri="{9D8B030D-6E8A-4147-A177-3AD203B41FA5}">
                      <a16:colId xmlns:a16="http://schemas.microsoft.com/office/drawing/2014/main" val="20003"/>
                    </a:ext>
                  </a:extLst>
                </a:gridCol>
                <a:gridCol w="988579">
                  <a:extLst>
                    <a:ext uri="{9D8B030D-6E8A-4147-A177-3AD203B41FA5}">
                      <a16:colId xmlns:a16="http://schemas.microsoft.com/office/drawing/2014/main" val="20004"/>
                    </a:ext>
                  </a:extLst>
                </a:gridCol>
                <a:gridCol w="988579">
                  <a:extLst>
                    <a:ext uri="{9D8B030D-6E8A-4147-A177-3AD203B41FA5}">
                      <a16:colId xmlns:a16="http://schemas.microsoft.com/office/drawing/2014/main" val="20005"/>
                    </a:ext>
                  </a:extLst>
                </a:gridCol>
                <a:gridCol w="988579">
                  <a:extLst>
                    <a:ext uri="{9D8B030D-6E8A-4147-A177-3AD203B41FA5}">
                      <a16:colId xmlns:a16="http://schemas.microsoft.com/office/drawing/2014/main" val="20006"/>
                    </a:ext>
                  </a:extLst>
                </a:gridCol>
                <a:gridCol w="988579">
                  <a:extLst>
                    <a:ext uri="{9D8B030D-6E8A-4147-A177-3AD203B41FA5}">
                      <a16:colId xmlns:a16="http://schemas.microsoft.com/office/drawing/2014/main" val="20007"/>
                    </a:ext>
                  </a:extLst>
                </a:gridCol>
                <a:gridCol w="988579">
                  <a:extLst>
                    <a:ext uri="{9D8B030D-6E8A-4147-A177-3AD203B41FA5}">
                      <a16:colId xmlns:a16="http://schemas.microsoft.com/office/drawing/2014/main" val="20008"/>
                    </a:ext>
                  </a:extLst>
                </a:gridCol>
                <a:gridCol w="988579">
                  <a:extLst>
                    <a:ext uri="{9D8B030D-6E8A-4147-A177-3AD203B41FA5}">
                      <a16:colId xmlns:a16="http://schemas.microsoft.com/office/drawing/2014/main" val="20009"/>
                    </a:ext>
                  </a:extLst>
                </a:gridCol>
                <a:gridCol w="988579">
                  <a:extLst>
                    <a:ext uri="{9D8B030D-6E8A-4147-A177-3AD203B41FA5}">
                      <a16:colId xmlns:a16="http://schemas.microsoft.com/office/drawing/2014/main" val="20010"/>
                    </a:ext>
                  </a:extLst>
                </a:gridCol>
              </a:tblGrid>
              <a:tr h="510235">
                <a:tc gridSpan="7">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培训对象（人）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重点人群（人）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承担培训工作教师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extLst>
                  <a:ext uri="{0D108BD9-81ED-4DB2-BD59-A6C34878D82A}">
                    <a16:rowId xmlns:a16="http://schemas.microsoft.com/office/drawing/2014/main" val="10000"/>
                  </a:ext>
                </a:extLst>
              </a:tr>
              <a:tr h="855878">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企业职工</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党政领导干部</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教师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农村劳动者</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在校学生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老年人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退役军人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残疾人</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校内教师姓名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外聘人员姓名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3921">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表格 15"/>
          <p:cNvGraphicFramePr>
            <a:graphicFrameLocks noGrp="1"/>
          </p:cNvGraphicFramePr>
          <p:nvPr/>
        </p:nvGraphicFramePr>
        <p:xfrm>
          <a:off x="658812" y="1106478"/>
          <a:ext cx="10889275" cy="3629292"/>
        </p:xfrm>
        <a:graphic>
          <a:graphicData uri="http://schemas.openxmlformats.org/drawingml/2006/table">
            <a:tbl>
              <a:tblPr firstRow="1" firstCol="1" bandRow="1"/>
              <a:tblGrid>
                <a:gridCol w="2280214">
                  <a:extLst>
                    <a:ext uri="{9D8B030D-6E8A-4147-A177-3AD203B41FA5}">
                      <a16:colId xmlns:a16="http://schemas.microsoft.com/office/drawing/2014/main" val="20000"/>
                    </a:ext>
                  </a:extLst>
                </a:gridCol>
                <a:gridCol w="742648">
                  <a:extLst>
                    <a:ext uri="{9D8B030D-6E8A-4147-A177-3AD203B41FA5}">
                      <a16:colId xmlns:a16="http://schemas.microsoft.com/office/drawing/2014/main" val="20001"/>
                    </a:ext>
                  </a:extLst>
                </a:gridCol>
                <a:gridCol w="1117240">
                  <a:extLst>
                    <a:ext uri="{9D8B030D-6E8A-4147-A177-3AD203B41FA5}">
                      <a16:colId xmlns:a16="http://schemas.microsoft.com/office/drawing/2014/main" val="20002"/>
                    </a:ext>
                  </a:extLst>
                </a:gridCol>
                <a:gridCol w="1115062">
                  <a:extLst>
                    <a:ext uri="{9D8B030D-6E8A-4147-A177-3AD203B41FA5}">
                      <a16:colId xmlns:a16="http://schemas.microsoft.com/office/drawing/2014/main" val="20003"/>
                    </a:ext>
                  </a:extLst>
                </a:gridCol>
                <a:gridCol w="1128129">
                  <a:extLst>
                    <a:ext uri="{9D8B030D-6E8A-4147-A177-3AD203B41FA5}">
                      <a16:colId xmlns:a16="http://schemas.microsoft.com/office/drawing/2014/main" val="20004"/>
                    </a:ext>
                  </a:extLst>
                </a:gridCol>
                <a:gridCol w="1128129">
                  <a:extLst>
                    <a:ext uri="{9D8B030D-6E8A-4147-A177-3AD203B41FA5}">
                      <a16:colId xmlns:a16="http://schemas.microsoft.com/office/drawing/2014/main" val="20005"/>
                    </a:ext>
                  </a:extLst>
                </a:gridCol>
                <a:gridCol w="1128129">
                  <a:extLst>
                    <a:ext uri="{9D8B030D-6E8A-4147-A177-3AD203B41FA5}">
                      <a16:colId xmlns:a16="http://schemas.microsoft.com/office/drawing/2014/main" val="20006"/>
                    </a:ext>
                  </a:extLst>
                </a:gridCol>
                <a:gridCol w="1128129">
                  <a:extLst>
                    <a:ext uri="{9D8B030D-6E8A-4147-A177-3AD203B41FA5}">
                      <a16:colId xmlns:a16="http://schemas.microsoft.com/office/drawing/2014/main" val="20007"/>
                    </a:ext>
                  </a:extLst>
                </a:gridCol>
                <a:gridCol w="1121595">
                  <a:extLst>
                    <a:ext uri="{9D8B030D-6E8A-4147-A177-3AD203B41FA5}">
                      <a16:colId xmlns:a16="http://schemas.microsoft.com/office/drawing/2014/main" val="20008"/>
                    </a:ext>
                  </a:extLst>
                </a:gridCol>
              </a:tblGrid>
              <a:tr h="302441">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指标名称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期初在校学生数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增加学生数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02441">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招生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复学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转入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退役复学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02441">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小学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初中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普通高中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02441">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rPr>
                        <a:t>中职等职教育</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高职专科生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高职本科生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普通本科生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全日制硕士研究生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02441">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全日制博士研究生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cxnSp>
        <p:nvCxnSpPr>
          <p:cNvPr id="17" name="直接连接符 16"/>
          <p:cNvCxnSpPr>
            <a:cxnSpLocks noChangeShapeType="1"/>
          </p:cNvCxnSpPr>
          <p:nvPr/>
        </p:nvCxnSpPr>
        <p:spPr bwMode="auto">
          <a:xfrm>
            <a:off x="6758713" y="3784592"/>
            <a:ext cx="0" cy="0"/>
          </a:xfrm>
          <a:prstGeom prst="line">
            <a:avLst/>
          </a:prstGeom>
          <a:noFill/>
          <a:ln w="9525">
            <a:solidFill>
              <a:srgbClr val="000000"/>
            </a:solidFill>
            <a:round/>
          </a:ln>
        </p:spPr>
      </p:cxnSp>
      <p:cxnSp>
        <p:nvCxnSpPr>
          <p:cNvPr id="12" name="直接连接符 11"/>
          <p:cNvCxnSpPr>
            <a:cxnSpLocks noChangeShapeType="1"/>
          </p:cNvCxnSpPr>
          <p:nvPr/>
        </p:nvCxnSpPr>
        <p:spPr bwMode="auto">
          <a:xfrm>
            <a:off x="6789492" y="3803651"/>
            <a:ext cx="0" cy="0"/>
          </a:xfrm>
          <a:prstGeom prst="line">
            <a:avLst/>
          </a:prstGeom>
          <a:noFill/>
          <a:ln w="9525">
            <a:solidFill>
              <a:srgbClr val="000000"/>
            </a:solidFill>
            <a:round/>
          </a:ln>
        </p:spPr>
      </p:cxnSp>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（九十）学生变动情况（季报）</a:t>
            </a:r>
          </a:p>
        </p:txBody>
      </p:sp>
      <p:sp>
        <p:nvSpPr>
          <p:cNvPr id="5" name="矩形 4"/>
          <p:cNvSpPr/>
          <p:nvPr/>
        </p:nvSpPr>
        <p:spPr>
          <a:xfrm>
            <a:off x="689592" y="4735770"/>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66750" y="309485"/>
            <a:ext cx="10858500" cy="1676964"/>
            <a:chOff x="660401" y="892131"/>
            <a:chExt cx="10858500" cy="2522908"/>
          </a:xfrm>
        </p:grpSpPr>
        <p:grpSp>
          <p:nvGrpSpPr>
            <p:cNvPr id="7" name="组合 6"/>
            <p:cNvGrpSpPr/>
            <p:nvPr/>
          </p:nvGrpSpPr>
          <p:grpSpPr>
            <a:xfrm>
              <a:off x="660401" y="1449637"/>
              <a:ext cx="10858500" cy="1965402"/>
              <a:chOff x="660401" y="370053"/>
              <a:chExt cx="10858500" cy="3361633"/>
            </a:xfrm>
          </p:grpSpPr>
          <p:sp>
            <p:nvSpPr>
              <p:cNvPr id="10" name="矩形 9"/>
              <p:cNvSpPr/>
              <p:nvPr/>
            </p:nvSpPr>
            <p:spPr>
              <a:xfrm>
                <a:off x="660401" y="556863"/>
                <a:ext cx="10858500" cy="31748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370053"/>
                <a:ext cx="10722611" cy="294021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）在校大学生应征入伍学生按照退役复学和应征入伍填报。不包含大学生新征入伍保留入学资格学生。</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）退役复学和应征入伍由录取高等教育学校填报</a:t>
                </a:r>
              </a:p>
            </p:txBody>
          </p:sp>
        </p:grpSp>
        <p:sp>
          <p:nvSpPr>
            <p:cNvPr id="8" name="矩形 7"/>
            <p:cNvSpPr/>
            <p:nvPr/>
          </p:nvSpPr>
          <p:spPr>
            <a:xfrm flipH="1">
              <a:off x="5277485" y="892131"/>
              <a:ext cx="3010851"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9" name="表格 18"/>
          <p:cNvGraphicFramePr>
            <a:graphicFrameLocks noGrp="1"/>
          </p:cNvGraphicFramePr>
          <p:nvPr>
            <p:extLst>
              <p:ext uri="{D42A27DB-BD31-4B8C-83A1-F6EECF244321}">
                <p14:modId xmlns:p14="http://schemas.microsoft.com/office/powerpoint/2010/main" val="2078791587"/>
              </p:ext>
            </p:extLst>
          </p:nvPr>
        </p:nvGraphicFramePr>
        <p:xfrm>
          <a:off x="658812" y="5162192"/>
          <a:ext cx="10858500" cy="647700"/>
        </p:xfrm>
        <a:graphic>
          <a:graphicData uri="http://schemas.openxmlformats.org/drawingml/2006/table">
            <a:tbl>
              <a:tblPr firstRow="1" firstCol="1" bandRow="1"/>
              <a:tblGrid>
                <a:gridCol w="1025042">
                  <a:extLst>
                    <a:ext uri="{9D8B030D-6E8A-4147-A177-3AD203B41FA5}">
                      <a16:colId xmlns:a16="http://schemas.microsoft.com/office/drawing/2014/main" val="20000"/>
                    </a:ext>
                  </a:extLst>
                </a:gridCol>
                <a:gridCol w="1022871">
                  <a:extLst>
                    <a:ext uri="{9D8B030D-6E8A-4147-A177-3AD203B41FA5}">
                      <a16:colId xmlns:a16="http://schemas.microsoft.com/office/drawing/2014/main" val="20001"/>
                    </a:ext>
                  </a:extLst>
                </a:gridCol>
                <a:gridCol w="1022871">
                  <a:extLst>
                    <a:ext uri="{9D8B030D-6E8A-4147-A177-3AD203B41FA5}">
                      <a16:colId xmlns:a16="http://schemas.microsoft.com/office/drawing/2014/main" val="20002"/>
                    </a:ext>
                  </a:extLst>
                </a:gridCol>
                <a:gridCol w="1022871">
                  <a:extLst>
                    <a:ext uri="{9D8B030D-6E8A-4147-A177-3AD203B41FA5}">
                      <a16:colId xmlns:a16="http://schemas.microsoft.com/office/drawing/2014/main" val="20003"/>
                    </a:ext>
                  </a:extLst>
                </a:gridCol>
                <a:gridCol w="1020699">
                  <a:extLst>
                    <a:ext uri="{9D8B030D-6E8A-4147-A177-3AD203B41FA5}">
                      <a16:colId xmlns:a16="http://schemas.microsoft.com/office/drawing/2014/main" val="20004"/>
                    </a:ext>
                  </a:extLst>
                </a:gridCol>
                <a:gridCol w="1020699">
                  <a:extLst>
                    <a:ext uri="{9D8B030D-6E8A-4147-A177-3AD203B41FA5}">
                      <a16:colId xmlns:a16="http://schemas.microsoft.com/office/drawing/2014/main" val="20005"/>
                    </a:ext>
                  </a:extLst>
                </a:gridCol>
                <a:gridCol w="1022871">
                  <a:extLst>
                    <a:ext uri="{9D8B030D-6E8A-4147-A177-3AD203B41FA5}">
                      <a16:colId xmlns:a16="http://schemas.microsoft.com/office/drawing/2014/main" val="20006"/>
                    </a:ext>
                  </a:extLst>
                </a:gridCol>
                <a:gridCol w="1025042">
                  <a:extLst>
                    <a:ext uri="{9D8B030D-6E8A-4147-A177-3AD203B41FA5}">
                      <a16:colId xmlns:a16="http://schemas.microsoft.com/office/drawing/2014/main" val="20007"/>
                    </a:ext>
                  </a:extLst>
                </a:gridCol>
                <a:gridCol w="1025042">
                  <a:extLst>
                    <a:ext uri="{9D8B030D-6E8A-4147-A177-3AD203B41FA5}">
                      <a16:colId xmlns:a16="http://schemas.microsoft.com/office/drawing/2014/main" val="20008"/>
                    </a:ext>
                  </a:extLst>
                </a:gridCol>
                <a:gridCol w="1650492">
                  <a:extLst>
                    <a:ext uri="{9D8B030D-6E8A-4147-A177-3AD203B41FA5}">
                      <a16:colId xmlns:a16="http://schemas.microsoft.com/office/drawing/2014/main" val="20009"/>
                    </a:ext>
                  </a:extLst>
                </a:gridCol>
              </a:tblGrid>
              <a:tr h="21590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减少学生数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期末在校学生数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5900">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毕业</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结业</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休学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退学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死亡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转出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应征入伍</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4108817"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二、修订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网络专科分专业学生数</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05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a:t>
            </a:r>
          </a:p>
        </p:txBody>
      </p:sp>
      <p:sp>
        <p:nvSpPr>
          <p:cNvPr id="86" name="TextBox 213"/>
          <p:cNvSpPr txBox="1"/>
          <p:nvPr/>
        </p:nvSpPr>
        <p:spPr>
          <a:xfrm>
            <a:off x="1151566" y="1622416"/>
            <a:ext cx="4737170" cy="3385670"/>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3329</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调整内容：</a:t>
            </a:r>
            <a:r>
              <a:rPr lang="zh-CN" altLang="en-US" sz="1600" kern="0" dirty="0">
                <a:latin typeface="微软雅黑" panose="020B0503020204020204" charset="-122"/>
                <a:ea typeface="微软雅黑" panose="020B0503020204020204" charset="-122"/>
                <a:sym typeface="+mn-ea"/>
              </a:rPr>
              <a:t>将教基</a:t>
            </a:r>
            <a:r>
              <a:rPr lang="en-US" altLang="zh-CN" sz="1600" kern="0" dirty="0">
                <a:latin typeface="微软雅黑" panose="020B0503020204020204" charset="-122"/>
                <a:ea typeface="微软雅黑" panose="020B0503020204020204" charset="-122"/>
                <a:sym typeface="+mn-ea"/>
              </a:rPr>
              <a:t>3329《</a:t>
            </a:r>
            <a:r>
              <a:rPr lang="zh-CN" altLang="en-US" sz="1600" kern="0" dirty="0">
                <a:latin typeface="微软雅黑" panose="020B0503020204020204" charset="-122"/>
                <a:ea typeface="微软雅黑" panose="020B0503020204020204" charset="-122"/>
                <a:sym typeface="+mn-ea"/>
              </a:rPr>
              <a:t>网络专科分专业学生数</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改为</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网络（开放）教育专科分专业学生数</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，增加开放教育专科生指标分组，完善填报范围和填报说明，停止网络专科招生数据填报。</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填报范围：</a:t>
            </a:r>
            <a:r>
              <a:rPr lang="zh-CN" altLang="en-US" sz="1600" kern="0" dirty="0">
                <a:latin typeface="微软雅黑" panose="020B0503020204020204" charset="-122"/>
                <a:ea typeface="微软雅黑" panose="020B0503020204020204" charset="-122"/>
                <a:sym typeface="+mn-ea"/>
              </a:rPr>
              <a:t>本表由教育部批准开展网络高等学历教育招生的试点高校、国家开放大学、北京开放大学、上海开放大学、江苏开放大学、广东开放大学、云南开放大学填报。</a:t>
            </a:r>
            <a:endParaRPr lang="en-US" altLang="zh-CN" sz="1600" kern="0" dirty="0">
              <a:latin typeface="微软雅黑" panose="020B0503020204020204" charset="-122"/>
              <a:ea typeface="微软雅黑" panose="020B0503020204020204" charset="-122"/>
              <a:sym typeface="+mn-ea"/>
            </a:endParaRPr>
          </a:p>
        </p:txBody>
      </p:sp>
      <p:pic>
        <p:nvPicPr>
          <p:cNvPr id="2" name="图片 1"/>
          <p:cNvPicPr>
            <a:picLocks noChangeAspect="1"/>
          </p:cNvPicPr>
          <p:nvPr/>
        </p:nvPicPr>
        <p:blipFill>
          <a:blip r:embed="rId3"/>
          <a:stretch>
            <a:fillRect/>
          </a:stretch>
        </p:blipFill>
        <p:spPr>
          <a:xfrm>
            <a:off x="6480739" y="1306706"/>
            <a:ext cx="5402058" cy="3926499"/>
          </a:xfrm>
          <a:prstGeom prst="rect">
            <a:avLst/>
          </a:prstGeom>
        </p:spPr>
        <p:style>
          <a:lnRef idx="2">
            <a:schemeClr val="dk1"/>
          </a:lnRef>
          <a:fillRef idx="1">
            <a:schemeClr val="lt1"/>
          </a:fillRef>
          <a:effectRef idx="0">
            <a:schemeClr val="dk1"/>
          </a:effectRef>
          <a:fontRef idx="minor">
            <a:schemeClr val="dk1"/>
          </a:fontRef>
        </p:style>
      </p:pic>
      <p:sp>
        <p:nvSpPr>
          <p:cNvPr id="5" name="矩形 4"/>
          <p:cNvSpPr/>
          <p:nvPr/>
        </p:nvSpPr>
        <p:spPr>
          <a:xfrm>
            <a:off x="1053140" y="5530054"/>
            <a:ext cx="11138859" cy="878574"/>
          </a:xfrm>
          <a:prstGeom prst="rect">
            <a:avLst/>
          </a:prstGeom>
        </p:spPr>
        <p:txBody>
          <a:bodyPr wrap="square">
            <a:spAutoFit/>
          </a:bodyPr>
          <a:lstStyle/>
          <a:p>
            <a:pPr marL="285750" lvl="0" indent="-285750">
              <a:lnSpc>
                <a:spcPts val="26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1</a:t>
            </a:r>
            <a:r>
              <a:rPr lang="zh-CN" altLang="en-US" sz="1600" kern="0" dirty="0">
                <a:latin typeface="微软雅黑" panose="020B0503020204020204" charset="-122"/>
                <a:ea typeface="微软雅黑" panose="020B0503020204020204" charset="-122"/>
                <a:sym typeface="+mn-ea"/>
              </a:rPr>
              <a:t>）网络专科生由教育部批准开展网络高等学历教育招生的试点高校填报；</a:t>
            </a:r>
            <a:endParaRPr lang="en-US" altLang="zh-CN" sz="1600" kern="0" dirty="0">
              <a:latin typeface="微软雅黑" panose="020B0503020204020204" charset="-122"/>
              <a:ea typeface="微软雅黑" panose="020B0503020204020204" charset="-122"/>
              <a:sym typeface="+mn-ea"/>
            </a:endParaRPr>
          </a:p>
          <a:p>
            <a:pPr marL="0" lvl="1">
              <a:lnSpc>
                <a:spcPts val="2600"/>
              </a:lnSpc>
              <a:spcAft>
                <a:spcPts val="1200"/>
              </a:spcAft>
              <a:defRPr/>
            </a:pP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2</a:t>
            </a:r>
            <a:r>
              <a:rPr lang="zh-CN" altLang="en-US" sz="1600" kern="0" dirty="0">
                <a:latin typeface="微软雅黑" panose="020B0503020204020204" charset="-122"/>
                <a:ea typeface="微软雅黑" panose="020B0503020204020204" charset="-122"/>
                <a:sym typeface="+mn-ea"/>
              </a:rPr>
              <a:t>）开放教育专科生由国家开放大学、北京开放大学、上海开放大学、江苏开放大学、广东开放大学、云南开放大学填报。</a:t>
            </a: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（九十一）在校生中死亡的主要原因（季报）</a:t>
            </a:r>
          </a:p>
        </p:txBody>
      </p:sp>
      <p:graphicFrame>
        <p:nvGraphicFramePr>
          <p:cNvPr id="4" name="表格 3"/>
          <p:cNvGraphicFramePr>
            <a:graphicFrameLocks noGrp="1"/>
          </p:cNvGraphicFramePr>
          <p:nvPr>
            <p:extLst>
              <p:ext uri="{D42A27DB-BD31-4B8C-83A1-F6EECF244321}">
                <p14:modId xmlns:p14="http://schemas.microsoft.com/office/powerpoint/2010/main" val="977054529"/>
              </p:ext>
            </p:extLst>
          </p:nvPr>
        </p:nvGraphicFramePr>
        <p:xfrm>
          <a:off x="658813" y="1125537"/>
          <a:ext cx="10874379" cy="5576040"/>
        </p:xfrm>
        <a:graphic>
          <a:graphicData uri="http://schemas.openxmlformats.org/drawingml/2006/table">
            <a:tbl>
              <a:tblPr firstRow="1" firstCol="1" bandRow="1"/>
              <a:tblGrid>
                <a:gridCol w="2055258">
                  <a:extLst>
                    <a:ext uri="{9D8B030D-6E8A-4147-A177-3AD203B41FA5}">
                      <a16:colId xmlns:a16="http://schemas.microsoft.com/office/drawing/2014/main" val="20000"/>
                    </a:ext>
                  </a:extLst>
                </a:gridCol>
                <a:gridCol w="491522">
                  <a:extLst>
                    <a:ext uri="{9D8B030D-6E8A-4147-A177-3AD203B41FA5}">
                      <a16:colId xmlns:a16="http://schemas.microsoft.com/office/drawing/2014/main" val="20001"/>
                    </a:ext>
                  </a:extLst>
                </a:gridCol>
                <a:gridCol w="491522">
                  <a:extLst>
                    <a:ext uri="{9D8B030D-6E8A-4147-A177-3AD203B41FA5}">
                      <a16:colId xmlns:a16="http://schemas.microsoft.com/office/drawing/2014/main" val="20002"/>
                    </a:ext>
                  </a:extLst>
                </a:gridCol>
                <a:gridCol w="713359">
                  <a:extLst>
                    <a:ext uri="{9D8B030D-6E8A-4147-A177-3AD203B41FA5}">
                      <a16:colId xmlns:a16="http://schemas.microsoft.com/office/drawing/2014/main" val="20003"/>
                    </a:ext>
                  </a:extLst>
                </a:gridCol>
                <a:gridCol w="711184">
                  <a:extLst>
                    <a:ext uri="{9D8B030D-6E8A-4147-A177-3AD203B41FA5}">
                      <a16:colId xmlns:a16="http://schemas.microsoft.com/office/drawing/2014/main" val="20004"/>
                    </a:ext>
                  </a:extLst>
                </a:gridCol>
                <a:gridCol w="711184">
                  <a:extLst>
                    <a:ext uri="{9D8B030D-6E8A-4147-A177-3AD203B41FA5}">
                      <a16:colId xmlns:a16="http://schemas.microsoft.com/office/drawing/2014/main" val="20005"/>
                    </a:ext>
                  </a:extLst>
                </a:gridCol>
                <a:gridCol w="711184">
                  <a:extLst>
                    <a:ext uri="{9D8B030D-6E8A-4147-A177-3AD203B41FA5}">
                      <a16:colId xmlns:a16="http://schemas.microsoft.com/office/drawing/2014/main" val="20006"/>
                    </a:ext>
                  </a:extLst>
                </a:gridCol>
                <a:gridCol w="711184">
                  <a:extLst>
                    <a:ext uri="{9D8B030D-6E8A-4147-A177-3AD203B41FA5}">
                      <a16:colId xmlns:a16="http://schemas.microsoft.com/office/drawing/2014/main" val="20007"/>
                    </a:ext>
                  </a:extLst>
                </a:gridCol>
                <a:gridCol w="711184">
                  <a:extLst>
                    <a:ext uri="{9D8B030D-6E8A-4147-A177-3AD203B41FA5}">
                      <a16:colId xmlns:a16="http://schemas.microsoft.com/office/drawing/2014/main" val="20008"/>
                    </a:ext>
                  </a:extLst>
                </a:gridCol>
                <a:gridCol w="732934">
                  <a:extLst>
                    <a:ext uri="{9D8B030D-6E8A-4147-A177-3AD203B41FA5}">
                      <a16:colId xmlns:a16="http://schemas.microsoft.com/office/drawing/2014/main" val="20009"/>
                    </a:ext>
                  </a:extLst>
                </a:gridCol>
                <a:gridCol w="732934">
                  <a:extLst>
                    <a:ext uri="{9D8B030D-6E8A-4147-A177-3AD203B41FA5}">
                      <a16:colId xmlns:a16="http://schemas.microsoft.com/office/drawing/2014/main" val="20010"/>
                    </a:ext>
                  </a:extLst>
                </a:gridCol>
                <a:gridCol w="711184">
                  <a:extLst>
                    <a:ext uri="{9D8B030D-6E8A-4147-A177-3AD203B41FA5}">
                      <a16:colId xmlns:a16="http://schemas.microsoft.com/office/drawing/2014/main" val="20011"/>
                    </a:ext>
                  </a:extLst>
                </a:gridCol>
                <a:gridCol w="711184">
                  <a:extLst>
                    <a:ext uri="{9D8B030D-6E8A-4147-A177-3AD203B41FA5}">
                      <a16:colId xmlns:a16="http://schemas.microsoft.com/office/drawing/2014/main" val="20012"/>
                    </a:ext>
                  </a:extLst>
                </a:gridCol>
                <a:gridCol w="678562">
                  <a:extLst>
                    <a:ext uri="{9D8B030D-6E8A-4147-A177-3AD203B41FA5}">
                      <a16:colId xmlns:a16="http://schemas.microsoft.com/office/drawing/2014/main" val="20013"/>
                    </a:ext>
                  </a:extLst>
                </a:gridCol>
              </a:tblGrid>
              <a:tr h="185868">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事故灾难类</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grid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社会安全类</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185868">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溺水</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交通</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拥挤踩踏</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房屋倒塌</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坠楼坠崖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中毒</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爆炸</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火灾</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打架斗殴</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校园伤害</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刑事案件</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5868">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小学</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85868">
                <a:tc>
                  <a:txBody>
                    <a:bodyPr/>
                    <a:lstStyle/>
                    <a:p>
                      <a:pPr indent="114300"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4"/>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5"/>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初中</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6"/>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7"/>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8"/>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普通高中</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09"/>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0"/>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1"/>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中等职业教育</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2"/>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3"/>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4"/>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高职专科生</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5"/>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6"/>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7"/>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高职本科生</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8"/>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19"/>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0"/>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1"/>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2"/>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3"/>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全日制硕士研究生</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22</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4"/>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5"/>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6"/>
                  </a:ext>
                </a:extLst>
              </a:tr>
              <a:tr h="185868">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全日制博士研究生</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7"/>
                  </a:ext>
                </a:extLst>
              </a:tr>
              <a:tr h="185868">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26</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a:noFill/>
                    </a:lnB>
                  </a:tcPr>
                </a:tc>
                <a:extLst>
                  <a:ext uri="{0D108BD9-81ED-4DB2-BD59-A6C34878D82A}">
                    <a16:rowId xmlns:a16="http://schemas.microsoft.com/office/drawing/2014/main" val="10028"/>
                  </a:ext>
                </a:extLst>
              </a:tr>
              <a:tr h="18586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27</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797665"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（九十一）在校生中死亡的主要原因（季报）（接上页）</a:t>
            </a:r>
          </a:p>
        </p:txBody>
      </p:sp>
      <p:sp>
        <p:nvSpPr>
          <p:cNvPr id="4" name="矩形 3"/>
          <p:cNvSpPr/>
          <p:nvPr/>
        </p:nvSpPr>
        <p:spPr>
          <a:xfrm>
            <a:off x="660401" y="1171328"/>
            <a:ext cx="646331" cy="347146"/>
          </a:xfrm>
          <a:prstGeom prst="rect">
            <a:avLst/>
          </a:prstGeom>
        </p:spPr>
        <p:txBody>
          <a:bodyPr wrap="none">
            <a:spAutoFit/>
          </a:bodyPr>
          <a:lstStyle/>
          <a:p>
            <a:pPr>
              <a:lnSpc>
                <a:spcPct val="920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2" name="表格 1">
            <a:extLst>
              <a:ext uri="{FF2B5EF4-FFF2-40B4-BE49-F238E27FC236}">
                <a16:creationId xmlns:a16="http://schemas.microsoft.com/office/drawing/2014/main" id="{507173D1-0A1D-4B23-9264-3ED5A30FBD57}"/>
              </a:ext>
            </a:extLst>
          </p:cNvPr>
          <p:cNvGraphicFramePr>
            <a:graphicFrameLocks noGrp="1"/>
          </p:cNvGraphicFramePr>
          <p:nvPr>
            <p:extLst>
              <p:ext uri="{D42A27DB-BD31-4B8C-83A1-F6EECF244321}">
                <p14:modId xmlns:p14="http://schemas.microsoft.com/office/powerpoint/2010/main" val="3196546069"/>
              </p:ext>
            </p:extLst>
          </p:nvPr>
        </p:nvGraphicFramePr>
        <p:xfrm>
          <a:off x="660401" y="1625600"/>
          <a:ext cx="10858502" cy="721360"/>
        </p:xfrm>
        <a:graphic>
          <a:graphicData uri="http://schemas.openxmlformats.org/drawingml/2006/table">
            <a:tbl>
              <a:tblPr firstRow="1" firstCol="1" bandRow="1"/>
              <a:tblGrid>
                <a:gridCol w="1127112">
                  <a:extLst>
                    <a:ext uri="{9D8B030D-6E8A-4147-A177-3AD203B41FA5}">
                      <a16:colId xmlns:a16="http://schemas.microsoft.com/office/drawing/2014/main" val="275113978"/>
                    </a:ext>
                  </a:extLst>
                </a:gridCol>
                <a:gridCol w="836105">
                  <a:extLst>
                    <a:ext uri="{9D8B030D-6E8A-4147-A177-3AD203B41FA5}">
                      <a16:colId xmlns:a16="http://schemas.microsoft.com/office/drawing/2014/main" val="2838055568"/>
                    </a:ext>
                  </a:extLst>
                </a:gridCol>
                <a:gridCol w="831761">
                  <a:extLst>
                    <a:ext uri="{9D8B030D-6E8A-4147-A177-3AD203B41FA5}">
                      <a16:colId xmlns:a16="http://schemas.microsoft.com/office/drawing/2014/main" val="393740081"/>
                    </a:ext>
                  </a:extLst>
                </a:gridCol>
                <a:gridCol w="833933">
                  <a:extLst>
                    <a:ext uri="{9D8B030D-6E8A-4147-A177-3AD203B41FA5}">
                      <a16:colId xmlns:a16="http://schemas.microsoft.com/office/drawing/2014/main" val="2332790107"/>
                    </a:ext>
                  </a:extLst>
                </a:gridCol>
                <a:gridCol w="833933">
                  <a:extLst>
                    <a:ext uri="{9D8B030D-6E8A-4147-A177-3AD203B41FA5}">
                      <a16:colId xmlns:a16="http://schemas.microsoft.com/office/drawing/2014/main" val="3735396227"/>
                    </a:ext>
                  </a:extLst>
                </a:gridCol>
                <a:gridCol w="833933">
                  <a:extLst>
                    <a:ext uri="{9D8B030D-6E8A-4147-A177-3AD203B41FA5}">
                      <a16:colId xmlns:a16="http://schemas.microsoft.com/office/drawing/2014/main" val="3497452923"/>
                    </a:ext>
                  </a:extLst>
                </a:gridCol>
                <a:gridCol w="833933">
                  <a:extLst>
                    <a:ext uri="{9D8B030D-6E8A-4147-A177-3AD203B41FA5}">
                      <a16:colId xmlns:a16="http://schemas.microsoft.com/office/drawing/2014/main" val="4143277793"/>
                    </a:ext>
                  </a:extLst>
                </a:gridCol>
                <a:gridCol w="844791">
                  <a:extLst>
                    <a:ext uri="{9D8B030D-6E8A-4147-A177-3AD203B41FA5}">
                      <a16:colId xmlns:a16="http://schemas.microsoft.com/office/drawing/2014/main" val="3174646393"/>
                    </a:ext>
                  </a:extLst>
                </a:gridCol>
                <a:gridCol w="545097">
                  <a:extLst>
                    <a:ext uri="{9D8B030D-6E8A-4147-A177-3AD203B41FA5}">
                      <a16:colId xmlns:a16="http://schemas.microsoft.com/office/drawing/2014/main" val="1143131223"/>
                    </a:ext>
                  </a:extLst>
                </a:gridCol>
                <a:gridCol w="1127112">
                  <a:extLst>
                    <a:ext uri="{9D8B030D-6E8A-4147-A177-3AD203B41FA5}">
                      <a16:colId xmlns:a16="http://schemas.microsoft.com/office/drawing/2014/main" val="3544920648"/>
                    </a:ext>
                  </a:extLst>
                </a:gridCol>
                <a:gridCol w="836105">
                  <a:extLst>
                    <a:ext uri="{9D8B030D-6E8A-4147-A177-3AD203B41FA5}">
                      <a16:colId xmlns:a16="http://schemas.microsoft.com/office/drawing/2014/main" val="1567918482"/>
                    </a:ext>
                  </a:extLst>
                </a:gridCol>
                <a:gridCol w="836105">
                  <a:extLst>
                    <a:ext uri="{9D8B030D-6E8A-4147-A177-3AD203B41FA5}">
                      <a16:colId xmlns:a16="http://schemas.microsoft.com/office/drawing/2014/main" val="3938916076"/>
                    </a:ext>
                  </a:extLst>
                </a:gridCol>
                <a:gridCol w="538582">
                  <a:extLst>
                    <a:ext uri="{9D8B030D-6E8A-4147-A177-3AD203B41FA5}">
                      <a16:colId xmlns:a16="http://schemas.microsoft.com/office/drawing/2014/main" val="1682705662"/>
                    </a:ext>
                  </a:extLst>
                </a:gridCol>
              </a:tblGrid>
              <a:tr h="180340">
                <a:tc gridSpan="8">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自然灾害类</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184771022"/>
                  </a:ext>
                </a:extLst>
              </a:tr>
              <a:tr h="180340">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山体滑坡</a:t>
                      </a:r>
                      <a:endParaRPr lang="zh-CN" sz="9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泥石流</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洪水</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地震</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暴雨</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冰雹</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雪灾</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龙卷风</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自杀</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猝死</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传染病</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32764735"/>
                  </a:ext>
                </a:extLst>
              </a:tr>
              <a:tr h="18034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心理原因</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3910459"/>
                  </a:ext>
                </a:extLst>
              </a:tr>
              <a:tr h="180340">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19</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20</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21</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22</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23</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24</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25</a:t>
                      </a:r>
                      <a:endParaRPr lang="zh-CN" sz="9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4073263"/>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（九十二）各级各类学校基本建设完成情况表</a:t>
            </a:r>
          </a:p>
        </p:txBody>
      </p:sp>
      <p:graphicFrame>
        <p:nvGraphicFramePr>
          <p:cNvPr id="4" name="表格 3"/>
          <p:cNvGraphicFramePr>
            <a:graphicFrameLocks noGrp="1"/>
          </p:cNvGraphicFramePr>
          <p:nvPr/>
        </p:nvGraphicFramePr>
        <p:xfrm>
          <a:off x="673100" y="1133690"/>
          <a:ext cx="5150184" cy="5437282"/>
        </p:xfrm>
        <a:graphic>
          <a:graphicData uri="http://schemas.openxmlformats.org/drawingml/2006/table">
            <a:tbl>
              <a:tblPr firstRow="1" firstCol="1" bandRow="1"/>
              <a:tblGrid>
                <a:gridCol w="1628164">
                  <a:extLst>
                    <a:ext uri="{9D8B030D-6E8A-4147-A177-3AD203B41FA5}">
                      <a16:colId xmlns:a16="http://schemas.microsoft.com/office/drawing/2014/main" val="20000"/>
                    </a:ext>
                  </a:extLst>
                </a:gridCol>
                <a:gridCol w="535795">
                  <a:extLst>
                    <a:ext uri="{9D8B030D-6E8A-4147-A177-3AD203B41FA5}">
                      <a16:colId xmlns:a16="http://schemas.microsoft.com/office/drawing/2014/main" val="20001"/>
                    </a:ext>
                  </a:extLst>
                </a:gridCol>
                <a:gridCol w="535165">
                  <a:extLst>
                    <a:ext uri="{9D8B030D-6E8A-4147-A177-3AD203B41FA5}">
                      <a16:colId xmlns:a16="http://schemas.microsoft.com/office/drawing/2014/main" val="20002"/>
                    </a:ext>
                  </a:extLst>
                </a:gridCol>
                <a:gridCol w="2451060">
                  <a:extLst>
                    <a:ext uri="{9D8B030D-6E8A-4147-A177-3AD203B41FA5}">
                      <a16:colId xmlns:a16="http://schemas.microsoft.com/office/drawing/2014/main" val="20003"/>
                    </a:ext>
                  </a:extLst>
                </a:gridCol>
              </a:tblGrid>
              <a:tr h="425647">
                <a:tc>
                  <a:txBody>
                    <a:bodyPr/>
                    <a:lstStyle/>
                    <a:p>
                      <a:pPr algn="ctr">
                        <a:lnSpc>
                          <a:spcPts val="1400"/>
                        </a:lnSpc>
                        <a:spcAft>
                          <a:spcPts val="300"/>
                        </a:spcAft>
                        <a:tabLst>
                          <a:tab pos="2637155" algn="ctr"/>
                          <a:tab pos="5274310" algn="r"/>
                          <a:tab pos="266700" algn="l"/>
                          <a:tab pos="2637155" algn="ctr"/>
                          <a:tab pos="5274310" algn="r"/>
                        </a:tabLst>
                      </a:pPr>
                      <a:r>
                        <a:rPr lang="zh-CN" sz="800" kern="100">
                          <a:effectLst/>
                          <a:latin typeface="Times New Roman" panose="02020603050405020304" pitchFamily="18" charset="0"/>
                          <a:ea typeface="宋体" panose="02010600030101010101" pitchFamily="2" charset="-122"/>
                        </a:rPr>
                        <a:t>指标名称</a:t>
                      </a: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300"/>
                        </a:spcAft>
                        <a:tabLst>
                          <a:tab pos="2637155" algn="ctr"/>
                          <a:tab pos="5274310" algn="r"/>
                          <a:tab pos="266700" algn="l"/>
                          <a:tab pos="2637155" algn="ctr"/>
                          <a:tab pos="5274310" algn="r"/>
                        </a:tabLst>
                      </a:pPr>
                      <a:r>
                        <a:rPr lang="zh-CN" sz="800" kern="100">
                          <a:effectLst/>
                          <a:latin typeface="Times New Roman" panose="02020603050405020304" pitchFamily="18" charset="0"/>
                          <a:ea typeface="宋体" panose="02010600030101010101" pitchFamily="2" charset="-122"/>
                        </a:rPr>
                        <a:t>计量</a:t>
                      </a:r>
                    </a:p>
                    <a:p>
                      <a:pPr algn="ctr">
                        <a:lnSpc>
                          <a:spcPts val="1400"/>
                        </a:lnSpc>
                        <a:spcAft>
                          <a:spcPts val="300"/>
                        </a:spcAft>
                      </a:pPr>
                      <a:r>
                        <a:rPr lang="zh-CN" sz="800" kern="100">
                          <a:effectLst/>
                          <a:latin typeface="Times New Roman" panose="02020603050405020304" pitchFamily="18" charset="0"/>
                          <a:ea typeface="宋体" panose="02010600030101010101" pitchFamily="2" charset="-122"/>
                        </a:rPr>
                        <a:t>单位</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数量</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9251">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2637155" algn="ctr"/>
                          <a:tab pos="5274310" algn="r"/>
                          <a:tab pos="266700" algn="l"/>
                          <a:tab pos="2637155" algn="ctr"/>
                          <a:tab pos="5274310" algn="r"/>
                        </a:tabLst>
                      </a:pPr>
                      <a:r>
                        <a:rPr lang="zh-CN" sz="800" kern="100">
                          <a:effectLst/>
                          <a:latin typeface="Times New Roman" panose="02020603050405020304" pitchFamily="18" charset="0"/>
                          <a:ea typeface="宋体" panose="02010600030101010101" pitchFamily="2" charset="-122"/>
                        </a:rPr>
                        <a:t>丙</a:t>
                      </a: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0516">
                <a:tc>
                  <a:txBody>
                    <a:bodyPr/>
                    <a:lstStyle/>
                    <a:p>
                      <a:pPr algn="just">
                        <a:lnSpc>
                          <a:spcPts val="1400"/>
                        </a:lnSpc>
                        <a:spcAft>
                          <a:spcPts val="0"/>
                        </a:spcAft>
                      </a:pPr>
                      <a:r>
                        <a:rPr lang="zh-CN" sz="800" kern="100">
                          <a:effectLst/>
                          <a:latin typeface="Times New Roman" panose="02020603050405020304" pitchFamily="18" charset="0"/>
                          <a:ea typeface="宋体" panose="02010600030101010101" pitchFamily="2" charset="-122"/>
                        </a:rPr>
                        <a:t>本年计划投资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00516">
                <a:tc>
                  <a:txBody>
                    <a:bodyPr/>
                    <a:lstStyle/>
                    <a:p>
                      <a:pPr indent="114300" algn="just">
                        <a:lnSpc>
                          <a:spcPts val="1400"/>
                        </a:lnSpc>
                        <a:spcAft>
                          <a:spcPts val="0"/>
                        </a:spcAft>
                      </a:pPr>
                      <a:r>
                        <a:rPr lang="zh-CN" sz="800" kern="100">
                          <a:effectLst/>
                          <a:latin typeface="Times New Roman" panose="02020603050405020304" pitchFamily="18" charset="0"/>
                          <a:ea typeface="宋体" panose="02010600030101010101" pitchFamily="2" charset="-122"/>
                        </a:rPr>
                        <a:t>国家投资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中央投资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地方投资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省本级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市本级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7"/>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县本级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8"/>
                  </a:ext>
                </a:extLst>
              </a:tr>
              <a:tr h="200516">
                <a:tc>
                  <a:txBody>
                    <a:bodyPr/>
                    <a:lstStyle/>
                    <a:p>
                      <a:pPr indent="114300" algn="just">
                        <a:lnSpc>
                          <a:spcPts val="1400"/>
                        </a:lnSpc>
                        <a:spcAft>
                          <a:spcPts val="0"/>
                        </a:spcAft>
                      </a:pPr>
                      <a:r>
                        <a:rPr lang="zh-CN" sz="800" kern="100">
                          <a:effectLst/>
                          <a:latin typeface="Times New Roman" panose="02020603050405020304" pitchFamily="18" charset="0"/>
                          <a:ea typeface="宋体" panose="02010600030101010101" pitchFamily="2" charset="-122"/>
                        </a:rPr>
                        <a:t>自筹及其他投资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9"/>
                  </a:ext>
                </a:extLst>
              </a:tr>
              <a:tr h="200516">
                <a:tc>
                  <a:txBody>
                    <a:bodyPr/>
                    <a:lstStyle/>
                    <a:p>
                      <a:pPr algn="just">
                        <a:lnSpc>
                          <a:spcPts val="1400"/>
                        </a:lnSpc>
                        <a:spcAft>
                          <a:spcPts val="0"/>
                        </a:spcAft>
                      </a:pPr>
                      <a:r>
                        <a:rPr lang="zh-CN" sz="800" kern="100">
                          <a:effectLst/>
                          <a:latin typeface="Times New Roman" panose="02020603050405020304" pitchFamily="18" charset="0"/>
                          <a:ea typeface="宋体" panose="02010600030101010101" pitchFamily="2" charset="-122"/>
                        </a:rPr>
                        <a:t>本年完成投资合计</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0"/>
                  </a:ext>
                </a:extLst>
              </a:tr>
              <a:tr h="200516">
                <a:tc>
                  <a:txBody>
                    <a:bodyPr/>
                    <a:lstStyle/>
                    <a:p>
                      <a:pPr algn="just">
                        <a:lnSpc>
                          <a:spcPts val="1400"/>
                        </a:lnSpc>
                        <a:spcAft>
                          <a:spcPts val="0"/>
                        </a:spcAft>
                      </a:pPr>
                      <a:r>
                        <a:rPr lang="zh-CN" sz="800" kern="100">
                          <a:effectLst/>
                          <a:latin typeface="Times New Roman" panose="02020603050405020304" pitchFamily="18" charset="0"/>
                          <a:ea typeface="宋体" panose="02010600030101010101" pitchFamily="2" charset="-122"/>
                        </a:rPr>
                        <a:t>本年完成投资按来源分</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1"/>
                  </a:ext>
                </a:extLst>
              </a:tr>
              <a:tr h="200516">
                <a:tc>
                  <a:txBody>
                    <a:bodyPr/>
                    <a:lstStyle/>
                    <a:p>
                      <a:pPr indent="114300" algn="just">
                        <a:lnSpc>
                          <a:spcPts val="1400"/>
                        </a:lnSpc>
                        <a:spcAft>
                          <a:spcPts val="0"/>
                        </a:spcAft>
                      </a:pPr>
                      <a:r>
                        <a:rPr lang="zh-CN" sz="800" kern="100">
                          <a:effectLst/>
                          <a:latin typeface="Times New Roman" panose="02020603050405020304" pitchFamily="18" charset="0"/>
                          <a:ea typeface="宋体" panose="02010600030101010101" pitchFamily="2" charset="-122"/>
                        </a:rPr>
                        <a:t>国家投资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2"/>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中央投资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3"/>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地方投资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4"/>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省本级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5"/>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市本级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6"/>
                  </a:ext>
                </a:extLst>
              </a:tr>
              <a:tr h="200516">
                <a:tc>
                  <a:txBody>
                    <a:bodyPr/>
                    <a:lstStyle/>
                    <a:p>
                      <a:pPr indent="342900" algn="just">
                        <a:lnSpc>
                          <a:spcPts val="1400"/>
                        </a:lnSpc>
                        <a:spcAft>
                          <a:spcPts val="0"/>
                        </a:spcAft>
                      </a:pPr>
                      <a:r>
                        <a:rPr lang="zh-CN" sz="800" kern="100">
                          <a:effectLst/>
                          <a:latin typeface="Times New Roman" panose="02020603050405020304" pitchFamily="18" charset="0"/>
                          <a:ea typeface="宋体" panose="02010600030101010101" pitchFamily="2" charset="-122"/>
                        </a:rPr>
                        <a:t>县本级</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7"/>
                  </a:ext>
                </a:extLst>
              </a:tr>
              <a:tr h="200516">
                <a:tc>
                  <a:txBody>
                    <a:bodyPr/>
                    <a:lstStyle/>
                    <a:p>
                      <a:pPr indent="114300" algn="just">
                        <a:lnSpc>
                          <a:spcPts val="1400"/>
                        </a:lnSpc>
                        <a:spcAft>
                          <a:spcPts val="0"/>
                        </a:spcAft>
                      </a:pPr>
                      <a:r>
                        <a:rPr lang="zh-CN" sz="800" kern="100">
                          <a:effectLst/>
                          <a:latin typeface="Times New Roman" panose="02020603050405020304" pitchFamily="18" charset="0"/>
                          <a:ea typeface="宋体" panose="02010600030101010101" pitchFamily="2" charset="-122"/>
                        </a:rPr>
                        <a:t>自筹及其他投资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8"/>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单位自筹</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9"/>
                  </a:ext>
                </a:extLst>
              </a:tr>
              <a:tr h="200516">
                <a:tc>
                  <a:txBody>
                    <a:bodyPr/>
                    <a:lstStyle/>
                    <a:p>
                      <a:pPr indent="342900" algn="just">
                        <a:lnSpc>
                          <a:spcPts val="1400"/>
                        </a:lnSpc>
                        <a:spcAft>
                          <a:spcPts val="0"/>
                        </a:spcAft>
                      </a:pPr>
                      <a:r>
                        <a:rPr lang="en-US" sz="800" kern="100">
                          <a:effectLst/>
                          <a:latin typeface="Times New Roman" panose="02020603050405020304" pitchFamily="18" charset="0"/>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银行贷款</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0"/>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社会资金</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1"/>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个人集资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2"/>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无偿捐赠</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3"/>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利用外资</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4"/>
                  </a:ext>
                </a:extLst>
              </a:tr>
              <a:tr h="200516">
                <a:tc>
                  <a:txBody>
                    <a:bodyPr/>
                    <a:lstStyle/>
                    <a:p>
                      <a:pPr indent="228600" algn="just">
                        <a:lnSpc>
                          <a:spcPts val="1400"/>
                        </a:lnSpc>
                        <a:spcAft>
                          <a:spcPts val="0"/>
                        </a:spcAft>
                      </a:pPr>
                      <a:r>
                        <a:rPr lang="zh-CN" sz="800" kern="100">
                          <a:effectLst/>
                          <a:latin typeface="Times New Roman" panose="02020603050405020304" pitchFamily="18" charset="0"/>
                          <a:ea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pitchFamily="18" charset="0"/>
                          <a:ea typeface="宋体" panose="02010600030101010101" pitchFamily="2" charset="-122"/>
                        </a:rPr>
                        <a:t>万元</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23</a:t>
                      </a:r>
                      <a:endParaRPr lang="zh-CN" sz="1000" kern="100">
                        <a:effectLst/>
                        <a:latin typeface="Times New Roman" panose="02020603050405020304" pitchFamily="18"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5"/>
                  </a:ext>
                </a:extLst>
              </a:tr>
            </a:tbl>
          </a:graphicData>
        </a:graphic>
      </p:graphicFrame>
      <p:graphicFrame>
        <p:nvGraphicFramePr>
          <p:cNvPr id="6" name="表格 5"/>
          <p:cNvGraphicFramePr>
            <a:graphicFrameLocks noGrp="1"/>
          </p:cNvGraphicFramePr>
          <p:nvPr/>
        </p:nvGraphicFramePr>
        <p:xfrm>
          <a:off x="5971007" y="1133689"/>
          <a:ext cx="5547894" cy="5206947"/>
        </p:xfrm>
        <a:graphic>
          <a:graphicData uri="http://schemas.openxmlformats.org/drawingml/2006/table">
            <a:tbl>
              <a:tblPr firstRow="1" firstCol="1" bandRow="1"/>
              <a:tblGrid>
                <a:gridCol w="1753894">
                  <a:extLst>
                    <a:ext uri="{9D8B030D-6E8A-4147-A177-3AD203B41FA5}">
                      <a16:colId xmlns:a16="http://schemas.microsoft.com/office/drawing/2014/main" val="20000"/>
                    </a:ext>
                  </a:extLst>
                </a:gridCol>
                <a:gridCol w="577171">
                  <a:extLst>
                    <a:ext uri="{9D8B030D-6E8A-4147-A177-3AD203B41FA5}">
                      <a16:colId xmlns:a16="http://schemas.microsoft.com/office/drawing/2014/main" val="20001"/>
                    </a:ext>
                  </a:extLst>
                </a:gridCol>
                <a:gridCol w="576492">
                  <a:extLst>
                    <a:ext uri="{9D8B030D-6E8A-4147-A177-3AD203B41FA5}">
                      <a16:colId xmlns:a16="http://schemas.microsoft.com/office/drawing/2014/main" val="20002"/>
                    </a:ext>
                  </a:extLst>
                </a:gridCol>
                <a:gridCol w="2640337">
                  <a:extLst>
                    <a:ext uri="{9D8B030D-6E8A-4147-A177-3AD203B41FA5}">
                      <a16:colId xmlns:a16="http://schemas.microsoft.com/office/drawing/2014/main" val="20003"/>
                    </a:ext>
                  </a:extLst>
                </a:gridCol>
              </a:tblGrid>
              <a:tr h="226389">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本年完成投资按构成分</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高校</a:t>
                      </a:r>
                      <a:r>
                        <a:rPr lang="en-US"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226389">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建安工程</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1"/>
                  </a:ext>
                </a:extLst>
              </a:tr>
              <a:tr h="226389">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设备购置</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25</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2"/>
                  </a:ext>
                </a:extLst>
              </a:tr>
              <a:tr h="226389">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26</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226389">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本年施工建筑面积</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27</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226389">
                <a:tc>
                  <a:txBody>
                    <a:bodyPr/>
                    <a:lstStyle/>
                    <a:p>
                      <a:pPr indent="114300" algn="l">
                        <a:lnSpc>
                          <a:spcPts val="1400"/>
                        </a:lnSpc>
                        <a:spcAft>
                          <a:spcPts val="0"/>
                        </a:spcAft>
                      </a:pPr>
                      <a:r>
                        <a:rPr lang="en-US" sz="900" kern="100">
                          <a:effectLst/>
                          <a:latin typeface="Times New Roman" panose="02020603050405020304" pitchFamily="18" charset="0"/>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本年新开工</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28</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226389">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本年竣工建筑面积</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29</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22638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教学及辅助用房</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7"/>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教室</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8"/>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图书馆</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9"/>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实验室及实习场所</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0"/>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体育馆</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1"/>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2"/>
                  </a:ext>
                </a:extLst>
              </a:tr>
              <a:tr h="22638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行政办公用房</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3"/>
                  </a:ext>
                </a:extLst>
              </a:tr>
              <a:tr h="22638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生活服务用房</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4"/>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学生宿舍</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5"/>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教工宿舍</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39</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6"/>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食堂</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7"/>
                  </a:ext>
                </a:extLst>
              </a:tr>
              <a:tr h="226389">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41</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8"/>
                  </a:ext>
                </a:extLst>
              </a:tr>
              <a:tr h="22638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教职工住宅</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42</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9"/>
                  </a:ext>
                </a:extLst>
              </a:tr>
              <a:tr h="22638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其他用房</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43</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0"/>
                  </a:ext>
                </a:extLst>
              </a:tr>
              <a:tr h="226389">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本年新增土地面积</a:t>
                      </a:r>
                      <a:endParaRPr lang="zh-CN" sz="1050" kern="100" dirty="0">
                        <a:effectLst/>
                        <a:latin typeface="Times New Roman" panose="02020603050405020304" pitchFamily="18"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44</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21"/>
                  </a:ext>
                </a:extLst>
              </a:tr>
              <a:tr h="226389">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本年新增固定资产价值</a:t>
                      </a:r>
                      <a:endParaRPr lang="zh-CN" sz="1050" kern="100" dirty="0">
                        <a:effectLst/>
                        <a:latin typeface="Times New Roman" panose="02020603050405020304" pitchFamily="18" charset="0"/>
                        <a:ea typeface="宋体" panose="02010600030101010101" pitchFamily="2" charset="-122"/>
                      </a:endParaRPr>
                    </a:p>
                  </a:txBody>
                  <a:tcPr marL="68580" marR="68580" marT="36195"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万元</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45</a:t>
                      </a:r>
                      <a:endParaRPr lang="zh-CN" sz="1050" kern="100">
                        <a:effectLst/>
                        <a:latin typeface="Times New Roman" panose="02020603050405020304" pitchFamily="18"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dirty="0">
                          <a:effectLst/>
                          <a:latin typeface="Times New Roman" panose="02020603050405020304" pitchFamily="18" charset="0"/>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298602" y="287020"/>
            <a:ext cx="5594801" cy="400110"/>
          </a:xfrm>
          <a:prstGeom prst="rect">
            <a:avLst/>
          </a:prstGeom>
        </p:spPr>
        <p:txBody>
          <a:bodyPr wrap="none">
            <a:spAutoFit/>
          </a:bodyPr>
          <a:lstStyle/>
          <a:p>
            <a:pPr algn="ctr"/>
            <a:r>
              <a:rPr lang="zh-CN" altLang="en-US" sz="2000" b="1">
                <a:solidFill>
                  <a:srgbClr val="FF0000"/>
                </a:solidFill>
                <a:cs typeface="+mn-ea"/>
                <a:sym typeface="+mn-lt"/>
              </a:rPr>
              <a:t>★</a:t>
            </a:r>
            <a:r>
              <a:rPr lang="zh-CN" altLang="en-US" sz="2000" b="1">
                <a:solidFill>
                  <a:srgbClr val="304371"/>
                </a:solidFill>
                <a:cs typeface="+mn-ea"/>
                <a:sym typeface="+mn-lt"/>
              </a:rPr>
              <a:t>（</a:t>
            </a:r>
            <a:r>
              <a:rPr lang="zh-CN" altLang="en-US" sz="2000" b="1" dirty="0">
                <a:solidFill>
                  <a:srgbClr val="304371"/>
                </a:solidFill>
                <a:cs typeface="+mn-ea"/>
                <a:sym typeface="+mn-lt"/>
              </a:rPr>
              <a:t>九十三）</a:t>
            </a:r>
            <a:r>
              <a:rPr lang="zh-CN" altLang="zh-CN" sz="2000" b="1" dirty="0">
                <a:solidFill>
                  <a:srgbClr val="304371"/>
                </a:solidFill>
                <a:cs typeface="+mn-ea"/>
              </a:rPr>
              <a:t>中外合作办学机构及项目基本情况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985845" y="1123605"/>
          <a:ext cx="10263401" cy="5539721"/>
        </p:xfrm>
        <a:graphic>
          <a:graphicData uri="http://schemas.openxmlformats.org/drawingml/2006/table">
            <a:tbl>
              <a:tblPr firstRow="1" firstCol="1" bandRow="1"/>
              <a:tblGrid>
                <a:gridCol w="3872130">
                  <a:extLst>
                    <a:ext uri="{9D8B030D-6E8A-4147-A177-3AD203B41FA5}">
                      <a16:colId xmlns:a16="http://schemas.microsoft.com/office/drawing/2014/main" val="20000"/>
                    </a:ext>
                  </a:extLst>
                </a:gridCol>
                <a:gridCol w="505060">
                  <a:extLst>
                    <a:ext uri="{9D8B030D-6E8A-4147-A177-3AD203B41FA5}">
                      <a16:colId xmlns:a16="http://schemas.microsoft.com/office/drawing/2014/main" val="20001"/>
                    </a:ext>
                  </a:extLst>
                </a:gridCol>
                <a:gridCol w="1472066">
                  <a:extLst>
                    <a:ext uri="{9D8B030D-6E8A-4147-A177-3AD203B41FA5}">
                      <a16:colId xmlns:a16="http://schemas.microsoft.com/office/drawing/2014/main" val="20002"/>
                    </a:ext>
                  </a:extLst>
                </a:gridCol>
                <a:gridCol w="1472066">
                  <a:extLst>
                    <a:ext uri="{9D8B030D-6E8A-4147-A177-3AD203B41FA5}">
                      <a16:colId xmlns:a16="http://schemas.microsoft.com/office/drawing/2014/main" val="20003"/>
                    </a:ext>
                  </a:extLst>
                </a:gridCol>
                <a:gridCol w="1472066">
                  <a:extLst>
                    <a:ext uri="{9D8B030D-6E8A-4147-A177-3AD203B41FA5}">
                      <a16:colId xmlns:a16="http://schemas.microsoft.com/office/drawing/2014/main" val="20004"/>
                    </a:ext>
                  </a:extLst>
                </a:gridCol>
                <a:gridCol w="1470013">
                  <a:extLst>
                    <a:ext uri="{9D8B030D-6E8A-4147-A177-3AD203B41FA5}">
                      <a16:colId xmlns:a16="http://schemas.microsoft.com/office/drawing/2014/main" val="20005"/>
                    </a:ext>
                  </a:extLst>
                </a:gridCol>
              </a:tblGrid>
              <a:tr h="608692">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专业名称</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毕业生数</a:t>
                      </a: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授予学位数</a:t>
                      </a: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p>
                  </a:txBody>
                  <a:tcPr marL="15029" marR="1502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41778">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甲</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1778">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具有独立法人资格机构</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41778">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未纳入国家统一招生计划</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3"/>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国（境）外学士学位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4"/>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国（境）外硕士学位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5"/>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国（境）外博士学位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6"/>
                  </a:ext>
                </a:extLst>
              </a:tr>
              <a:tr h="14177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不具有独立法人资格机构</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7"/>
                  </a:ext>
                </a:extLst>
              </a:tr>
              <a:tr h="14177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机构名称</a:t>
                      </a:r>
                      <a:r>
                        <a:rPr lang="en-US" sz="900" kern="100">
                          <a:effectLst/>
                          <a:latin typeface="Times New Roman" panose="02020603050405020304" pitchFamily="18" charset="0"/>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8"/>
                  </a:ext>
                </a:extLst>
              </a:tr>
              <a:tr h="141778">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纳入国家统一招生计划</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09"/>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高职（专科）</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0"/>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本科</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1"/>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硕士</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2"/>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博士</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3"/>
                  </a:ext>
                </a:extLst>
              </a:tr>
              <a:tr h="141778">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未纳入国家统一招生计划</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4"/>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国（境）外学士学位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5"/>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国（境）外硕士学位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6"/>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国（境）外博士学位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7"/>
                  </a:ext>
                </a:extLst>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8"/>
                  </a:ext>
                </a:extLst>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19"/>
                  </a:ext>
                </a:extLst>
              </a:tr>
              <a:tr h="14177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合作项目</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0"/>
                  </a:ext>
                </a:extLst>
              </a:tr>
              <a:tr h="14177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项目名称</a:t>
                      </a:r>
                      <a:r>
                        <a:rPr lang="en-US" sz="900" kern="100">
                          <a:effectLst/>
                          <a:latin typeface="Times New Roman" panose="02020603050405020304" pitchFamily="18" charset="0"/>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1"/>
                  </a:ext>
                </a:extLst>
              </a:tr>
              <a:tr h="141778">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纳入国家统一招生计划</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2"/>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高职（专科）</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3"/>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本科</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4"/>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硕士</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5"/>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博士</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6"/>
                  </a:ext>
                </a:extLst>
              </a:tr>
              <a:tr h="141778">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未纳入国家统一招生计划</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7"/>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国（境）外学士学位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8"/>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国（境）外硕士学位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29"/>
                  </a:ext>
                </a:extLst>
              </a:tr>
              <a:tr h="141778">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国（境）外博士学位</a:t>
                      </a: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900" kern="100">
                        <a:effectLst/>
                        <a:latin typeface="Times New Roman" panose="02020603050405020304" pitchFamily="18"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a:noFill/>
                    </a:lnB>
                  </a:tcPr>
                </a:tc>
                <a:extLst>
                  <a:ext uri="{0D108BD9-81ED-4DB2-BD59-A6C34878D82A}">
                    <a16:rowId xmlns:a16="http://schemas.microsoft.com/office/drawing/2014/main" val="10030"/>
                  </a:ext>
                </a:extLst>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5029" marR="1502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5029" marR="15029"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bl>
          </a:graphicData>
        </a:graphic>
      </p:graphicFrame>
      <p:grpSp>
        <p:nvGrpSpPr>
          <p:cNvPr id="7" name="组合 6"/>
          <p:cNvGrpSpPr/>
          <p:nvPr/>
        </p:nvGrpSpPr>
        <p:grpSpPr>
          <a:xfrm>
            <a:off x="666750" y="305113"/>
            <a:ext cx="10858500" cy="3966756"/>
            <a:chOff x="660401" y="884830"/>
            <a:chExt cx="10858500" cy="6624280"/>
          </a:xfrm>
        </p:grpSpPr>
        <p:grpSp>
          <p:nvGrpSpPr>
            <p:cNvPr id="8" name="组合 7"/>
            <p:cNvGrpSpPr/>
            <p:nvPr/>
          </p:nvGrpSpPr>
          <p:grpSpPr>
            <a:xfrm>
              <a:off x="660401" y="1558859"/>
              <a:ext cx="10858500" cy="5950251"/>
              <a:chOff x="660401" y="556866"/>
              <a:chExt cx="10858500" cy="10177338"/>
            </a:xfrm>
          </p:grpSpPr>
          <p:sp>
            <p:nvSpPr>
              <p:cNvPr id="11" name="矩形 10"/>
              <p:cNvSpPr/>
              <p:nvPr/>
            </p:nvSpPr>
            <p:spPr>
              <a:xfrm>
                <a:off x="660401" y="556866"/>
                <a:ext cx="10858500" cy="952556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727741" y="624571"/>
                <a:ext cx="10722611" cy="10109633"/>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填报范围：</a:t>
                </a: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本表由经教育部审批或备案的具有中外合作办学机构及项目（含内地与港澳台合作办学机构及项目）的高等学校填报。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（新增填报范围）</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填报说明</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）本表仅填报中外合作办学机构及项目招收的中国公民。</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）不具有独立法人资格机构名称、合作项目名称以中华人民共和国教育部中外合作办学监管工作信息平台对外公开的名称为准。</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）未纳入国家统一招生计划是指中外合作办学机构或项目通过自主招生形式，招收的只颁发国（境）外学位的学生。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）具有独立法人资格的中外合作办学机构中纳入国家统一招生计划的学生已在本校各类分专业学生数填报，本表不重复录入。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）不具有独立法人资格的中外合作办学机构及项目中纳入国家统一招生计划的学生数据是本校各类分专业学生数调查表中数据的其中数。</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0" name="矩形 9"/>
            <p:cNvSpPr/>
            <p:nvPr/>
          </p:nvSpPr>
          <p:spPr>
            <a:xfrm flipH="1">
              <a:off x="4950463" y="884830"/>
              <a:ext cx="3936591"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标题 1"/>
          <p:cNvSpPr txBox="1"/>
          <p:nvPr/>
        </p:nvSpPr>
        <p:spPr>
          <a:xfrm>
            <a:off x="711835" y="3105360"/>
            <a:ext cx="6436995" cy="824230"/>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zh-CN" altLang="en-US" sz="4000" dirty="0">
                <a:solidFill>
                  <a:srgbClr val="3C558D"/>
                </a:solidFill>
                <a:latin typeface="+mn-lt"/>
                <a:ea typeface="+mn-ea"/>
                <a:cs typeface="+mn-ea"/>
                <a:sym typeface="+mn-lt"/>
              </a:rPr>
              <a:t>感谢大家</a:t>
            </a:r>
          </a:p>
        </p:txBody>
      </p:sp>
      <p:grpSp>
        <p:nvGrpSpPr>
          <p:cNvPr id="15" name="组合 14"/>
          <p:cNvGrpSpPr/>
          <p:nvPr/>
        </p:nvGrpSpPr>
        <p:grpSpPr>
          <a:xfrm>
            <a:off x="8273315" y="2791570"/>
            <a:ext cx="1451810" cy="1451810"/>
            <a:chOff x="5133476" y="1467853"/>
            <a:chExt cx="1451810" cy="1451810"/>
          </a:xfrm>
        </p:grpSpPr>
        <p:sp>
          <p:nvSpPr>
            <p:cNvPr id="16" name="椭圆 15"/>
            <p:cNvSpPr/>
            <p:nvPr userDrawn="1"/>
          </p:nvSpPr>
          <p:spPr>
            <a:xfrm>
              <a:off x="5133476" y="1467853"/>
              <a:ext cx="1451810" cy="1451810"/>
            </a:xfrm>
            <a:prstGeom prst="ellipse">
              <a:avLst/>
            </a:prstGeom>
            <a:solidFill>
              <a:srgbClr val="0E50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cs typeface="+mn-ea"/>
                <a:sym typeface="+mn-lt"/>
              </a:endParaRPr>
            </a:p>
          </p:txBody>
        </p:sp>
        <p:sp>
          <p:nvSpPr>
            <p:cNvPr id="17" name="blank-open-book_85527"/>
            <p:cNvSpPr>
              <a:spLocks noChangeAspect="1"/>
            </p:cNvSpPr>
            <p:nvPr userDrawn="1"/>
          </p:nvSpPr>
          <p:spPr bwMode="auto">
            <a:xfrm>
              <a:off x="5378097" y="1887380"/>
              <a:ext cx="962568" cy="612756"/>
            </a:xfrm>
            <a:custGeom>
              <a:avLst/>
              <a:gdLst>
                <a:gd name="T0" fmla="*/ 6249 w 6505"/>
                <a:gd name="T1" fmla="*/ 191 h 4147"/>
                <a:gd name="T2" fmla="*/ 6183 w 6505"/>
                <a:gd name="T3" fmla="*/ 0 h 4147"/>
                <a:gd name="T4" fmla="*/ 3252 w 6505"/>
                <a:gd name="T5" fmla="*/ 474 h 4147"/>
                <a:gd name="T6" fmla="*/ 322 w 6505"/>
                <a:gd name="T7" fmla="*/ 0 h 4147"/>
                <a:gd name="T8" fmla="*/ 256 w 6505"/>
                <a:gd name="T9" fmla="*/ 191 h 4147"/>
                <a:gd name="T10" fmla="*/ 0 w 6505"/>
                <a:gd name="T11" fmla="*/ 257 h 4147"/>
                <a:gd name="T12" fmla="*/ 67 w 6505"/>
                <a:gd name="T13" fmla="*/ 3998 h 4147"/>
                <a:gd name="T14" fmla="*/ 3252 w 6505"/>
                <a:gd name="T15" fmla="*/ 4147 h 4147"/>
                <a:gd name="T16" fmla="*/ 6438 w 6505"/>
                <a:gd name="T17" fmla="*/ 3998 h 4147"/>
                <a:gd name="T18" fmla="*/ 6505 w 6505"/>
                <a:gd name="T19" fmla="*/ 257 h 4147"/>
                <a:gd name="T20" fmla="*/ 389 w 6505"/>
                <a:gd name="T21" fmla="*/ 3191 h 4147"/>
                <a:gd name="T22" fmla="*/ 3151 w 6505"/>
                <a:gd name="T23" fmla="*/ 3632 h 4147"/>
                <a:gd name="T24" fmla="*/ 389 w 6505"/>
                <a:gd name="T25" fmla="*/ 3191 h 4147"/>
                <a:gd name="T26" fmla="*/ 6116 w 6505"/>
                <a:gd name="T27" fmla="*/ 3191 h 4147"/>
                <a:gd name="T28" fmla="*/ 3354 w 6505"/>
                <a:gd name="T29" fmla="*/ 3632 h 4147"/>
                <a:gd name="T30" fmla="*/ 6116 w 6505"/>
                <a:gd name="T31" fmla="*/ 133 h 4147"/>
                <a:gd name="T32" fmla="*/ 4076 w 6505"/>
                <a:gd name="T33" fmla="*/ 3058 h 4147"/>
                <a:gd name="T34" fmla="*/ 3829 w 6505"/>
                <a:gd name="T35" fmla="*/ 150 h 4147"/>
                <a:gd name="T36" fmla="*/ 6116 w 6505"/>
                <a:gd name="T37" fmla="*/ 133 h 4147"/>
                <a:gd name="T38" fmla="*/ 3696 w 6505"/>
                <a:gd name="T39" fmla="*/ 3139 h 4147"/>
                <a:gd name="T40" fmla="*/ 3320 w 6505"/>
                <a:gd name="T41" fmla="*/ 794 h 4147"/>
                <a:gd name="T42" fmla="*/ 3696 w 6505"/>
                <a:gd name="T43" fmla="*/ 197 h 4147"/>
                <a:gd name="T44" fmla="*/ 2526 w 6505"/>
                <a:gd name="T45" fmla="*/ 133 h 4147"/>
                <a:gd name="T46" fmla="*/ 2676 w 6505"/>
                <a:gd name="T47" fmla="*/ 2517 h 4147"/>
                <a:gd name="T48" fmla="*/ 2809 w 6505"/>
                <a:gd name="T49" fmla="*/ 2517 h 4147"/>
                <a:gd name="T50" fmla="*/ 3186 w 6505"/>
                <a:gd name="T51" fmla="*/ 764 h 4147"/>
                <a:gd name="T52" fmla="*/ 3185 w 6505"/>
                <a:gd name="T53" fmla="*/ 3436 h 4147"/>
                <a:gd name="T54" fmla="*/ 2809 w 6505"/>
                <a:gd name="T55" fmla="*/ 2966 h 4147"/>
                <a:gd name="T56" fmla="*/ 2676 w 6505"/>
                <a:gd name="T57" fmla="*/ 2966 h 4147"/>
                <a:gd name="T58" fmla="*/ 2429 w 6505"/>
                <a:gd name="T59" fmla="*/ 3058 h 4147"/>
                <a:gd name="T60" fmla="*/ 389 w 6505"/>
                <a:gd name="T61" fmla="*/ 133 h 4147"/>
                <a:gd name="T62" fmla="*/ 3507 w 6505"/>
                <a:gd name="T63" fmla="*/ 3864 h 4147"/>
                <a:gd name="T64" fmla="*/ 3252 w 6505"/>
                <a:gd name="T65" fmla="*/ 4014 h 4147"/>
                <a:gd name="T66" fmla="*/ 2998 w 6505"/>
                <a:gd name="T67" fmla="*/ 3864 h 4147"/>
                <a:gd name="T68" fmla="*/ 133 w 6505"/>
                <a:gd name="T69" fmla="*/ 324 h 4147"/>
                <a:gd name="T70" fmla="*/ 256 w 6505"/>
                <a:gd name="T71" fmla="*/ 3125 h 4147"/>
                <a:gd name="T72" fmla="*/ 322 w 6505"/>
                <a:gd name="T73" fmla="*/ 3765 h 4147"/>
                <a:gd name="T74" fmla="*/ 3252 w 6505"/>
                <a:gd name="T75" fmla="*/ 3765 h 4147"/>
                <a:gd name="T76" fmla="*/ 3253 w 6505"/>
                <a:gd name="T77" fmla="*/ 3765 h 4147"/>
                <a:gd name="T78" fmla="*/ 3253 w 6505"/>
                <a:gd name="T79" fmla="*/ 3765 h 4147"/>
                <a:gd name="T80" fmla="*/ 6249 w 6505"/>
                <a:gd name="T81" fmla="*/ 3698 h 4147"/>
                <a:gd name="T82" fmla="*/ 6249 w 6505"/>
                <a:gd name="T83" fmla="*/ 324 h 4147"/>
                <a:gd name="T84" fmla="*/ 6372 w 6505"/>
                <a:gd name="T85" fmla="*/ 3864 h 4147"/>
                <a:gd name="T86" fmla="*/ 2489 w 6505"/>
                <a:gd name="T87" fmla="*/ 3470 h 4147"/>
                <a:gd name="T88" fmla="*/ 510 w 6505"/>
                <a:gd name="T89" fmla="*/ 3404 h 4147"/>
                <a:gd name="T90" fmla="*/ 2489 w 6505"/>
                <a:gd name="T91" fmla="*/ 3337 h 4147"/>
                <a:gd name="T92" fmla="*/ 3977 w 6505"/>
                <a:gd name="T93" fmla="*/ 3404 h 4147"/>
                <a:gd name="T94" fmla="*/ 5955 w 6505"/>
                <a:gd name="T95" fmla="*/ 3337 h 4147"/>
                <a:gd name="T96" fmla="*/ 5955 w 6505"/>
                <a:gd name="T97" fmla="*/ 3470 h 4147"/>
                <a:gd name="T98" fmla="*/ 3977 w 6505"/>
                <a:gd name="T99" fmla="*/ 3404 h 4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05" h="4147">
                  <a:moveTo>
                    <a:pt x="6438" y="191"/>
                  </a:moveTo>
                  <a:lnTo>
                    <a:pt x="6249" y="191"/>
                  </a:lnTo>
                  <a:lnTo>
                    <a:pt x="6249" y="66"/>
                  </a:lnTo>
                  <a:cubicBezTo>
                    <a:pt x="6249" y="30"/>
                    <a:pt x="6219" y="0"/>
                    <a:pt x="6183" y="0"/>
                  </a:cubicBezTo>
                  <a:lnTo>
                    <a:pt x="3979" y="0"/>
                  </a:lnTo>
                  <a:cubicBezTo>
                    <a:pt x="3655" y="0"/>
                    <a:pt x="3376" y="195"/>
                    <a:pt x="3252" y="474"/>
                  </a:cubicBezTo>
                  <a:cubicBezTo>
                    <a:pt x="3129" y="195"/>
                    <a:pt x="2850" y="0"/>
                    <a:pt x="2526" y="0"/>
                  </a:cubicBezTo>
                  <a:lnTo>
                    <a:pt x="322" y="0"/>
                  </a:lnTo>
                  <a:cubicBezTo>
                    <a:pt x="285" y="0"/>
                    <a:pt x="256" y="30"/>
                    <a:pt x="256" y="66"/>
                  </a:cubicBezTo>
                  <a:lnTo>
                    <a:pt x="256" y="191"/>
                  </a:lnTo>
                  <a:lnTo>
                    <a:pt x="67" y="191"/>
                  </a:lnTo>
                  <a:cubicBezTo>
                    <a:pt x="30" y="191"/>
                    <a:pt x="0" y="221"/>
                    <a:pt x="0" y="257"/>
                  </a:cubicBezTo>
                  <a:lnTo>
                    <a:pt x="0" y="3931"/>
                  </a:lnTo>
                  <a:cubicBezTo>
                    <a:pt x="0" y="3968"/>
                    <a:pt x="30" y="3998"/>
                    <a:pt x="67" y="3998"/>
                  </a:cubicBezTo>
                  <a:lnTo>
                    <a:pt x="2947" y="3998"/>
                  </a:lnTo>
                  <a:cubicBezTo>
                    <a:pt x="2991" y="4091"/>
                    <a:pt x="3125" y="4147"/>
                    <a:pt x="3252" y="4147"/>
                  </a:cubicBezTo>
                  <a:cubicBezTo>
                    <a:pt x="3400" y="4147"/>
                    <a:pt x="3519" y="4086"/>
                    <a:pt x="3559" y="3998"/>
                  </a:cubicBezTo>
                  <a:lnTo>
                    <a:pt x="6438" y="3998"/>
                  </a:lnTo>
                  <a:cubicBezTo>
                    <a:pt x="6475" y="3998"/>
                    <a:pt x="6505" y="3968"/>
                    <a:pt x="6505" y="3931"/>
                  </a:cubicBezTo>
                  <a:lnTo>
                    <a:pt x="6505" y="257"/>
                  </a:lnTo>
                  <a:cubicBezTo>
                    <a:pt x="6505" y="221"/>
                    <a:pt x="6475" y="191"/>
                    <a:pt x="6438" y="191"/>
                  </a:cubicBezTo>
                  <a:close/>
                  <a:moveTo>
                    <a:pt x="389" y="3191"/>
                  </a:moveTo>
                  <a:lnTo>
                    <a:pt x="2429" y="3191"/>
                  </a:lnTo>
                  <a:cubicBezTo>
                    <a:pt x="2734" y="3191"/>
                    <a:pt x="3013" y="3365"/>
                    <a:pt x="3151" y="3632"/>
                  </a:cubicBezTo>
                  <a:lnTo>
                    <a:pt x="389" y="3632"/>
                  </a:lnTo>
                  <a:lnTo>
                    <a:pt x="389" y="3191"/>
                  </a:lnTo>
                  <a:close/>
                  <a:moveTo>
                    <a:pt x="4076" y="3191"/>
                  </a:moveTo>
                  <a:lnTo>
                    <a:pt x="6116" y="3191"/>
                  </a:lnTo>
                  <a:lnTo>
                    <a:pt x="6116" y="3632"/>
                  </a:lnTo>
                  <a:lnTo>
                    <a:pt x="3354" y="3632"/>
                  </a:lnTo>
                  <a:cubicBezTo>
                    <a:pt x="3492" y="3365"/>
                    <a:pt x="3771" y="3191"/>
                    <a:pt x="4076" y="3191"/>
                  </a:cubicBezTo>
                  <a:close/>
                  <a:moveTo>
                    <a:pt x="6116" y="133"/>
                  </a:moveTo>
                  <a:lnTo>
                    <a:pt x="6116" y="3058"/>
                  </a:lnTo>
                  <a:lnTo>
                    <a:pt x="4076" y="3058"/>
                  </a:lnTo>
                  <a:cubicBezTo>
                    <a:pt x="3991" y="3058"/>
                    <a:pt x="3908" y="3069"/>
                    <a:pt x="3829" y="3091"/>
                  </a:cubicBezTo>
                  <a:lnTo>
                    <a:pt x="3829" y="150"/>
                  </a:lnTo>
                  <a:cubicBezTo>
                    <a:pt x="3877" y="139"/>
                    <a:pt x="3927" y="133"/>
                    <a:pt x="3979" y="133"/>
                  </a:cubicBezTo>
                  <a:lnTo>
                    <a:pt x="6116" y="133"/>
                  </a:lnTo>
                  <a:close/>
                  <a:moveTo>
                    <a:pt x="3696" y="197"/>
                  </a:moveTo>
                  <a:lnTo>
                    <a:pt x="3696" y="3139"/>
                  </a:lnTo>
                  <a:cubicBezTo>
                    <a:pt x="3548" y="3204"/>
                    <a:pt x="3418" y="3306"/>
                    <a:pt x="3320" y="3436"/>
                  </a:cubicBezTo>
                  <a:lnTo>
                    <a:pt x="3320" y="794"/>
                  </a:lnTo>
                  <a:cubicBezTo>
                    <a:pt x="3320" y="784"/>
                    <a:pt x="3319" y="774"/>
                    <a:pt x="3319" y="764"/>
                  </a:cubicBezTo>
                  <a:cubicBezTo>
                    <a:pt x="3330" y="514"/>
                    <a:pt x="3481" y="299"/>
                    <a:pt x="3696" y="197"/>
                  </a:cubicBezTo>
                  <a:close/>
                  <a:moveTo>
                    <a:pt x="389" y="133"/>
                  </a:moveTo>
                  <a:lnTo>
                    <a:pt x="2526" y="133"/>
                  </a:lnTo>
                  <a:cubicBezTo>
                    <a:pt x="2577" y="133"/>
                    <a:pt x="2628" y="139"/>
                    <a:pt x="2676" y="150"/>
                  </a:cubicBezTo>
                  <a:lnTo>
                    <a:pt x="2676" y="2517"/>
                  </a:lnTo>
                  <a:cubicBezTo>
                    <a:pt x="2676" y="2554"/>
                    <a:pt x="2706" y="2584"/>
                    <a:pt x="2743" y="2584"/>
                  </a:cubicBezTo>
                  <a:cubicBezTo>
                    <a:pt x="2780" y="2584"/>
                    <a:pt x="2809" y="2554"/>
                    <a:pt x="2809" y="2517"/>
                  </a:cubicBezTo>
                  <a:lnTo>
                    <a:pt x="2809" y="197"/>
                  </a:lnTo>
                  <a:cubicBezTo>
                    <a:pt x="3024" y="299"/>
                    <a:pt x="3175" y="514"/>
                    <a:pt x="3186" y="764"/>
                  </a:cubicBezTo>
                  <a:cubicBezTo>
                    <a:pt x="3185" y="774"/>
                    <a:pt x="3185" y="784"/>
                    <a:pt x="3185" y="794"/>
                  </a:cubicBezTo>
                  <a:lnTo>
                    <a:pt x="3185" y="3436"/>
                  </a:lnTo>
                  <a:cubicBezTo>
                    <a:pt x="3087" y="3306"/>
                    <a:pt x="2957" y="3204"/>
                    <a:pt x="2809" y="3139"/>
                  </a:cubicBezTo>
                  <a:lnTo>
                    <a:pt x="2809" y="2966"/>
                  </a:lnTo>
                  <a:cubicBezTo>
                    <a:pt x="2809" y="2929"/>
                    <a:pt x="2780" y="2899"/>
                    <a:pt x="2743" y="2899"/>
                  </a:cubicBezTo>
                  <a:cubicBezTo>
                    <a:pt x="2706" y="2899"/>
                    <a:pt x="2676" y="2929"/>
                    <a:pt x="2676" y="2966"/>
                  </a:cubicBezTo>
                  <a:lnTo>
                    <a:pt x="2676" y="3091"/>
                  </a:lnTo>
                  <a:cubicBezTo>
                    <a:pt x="2597" y="3069"/>
                    <a:pt x="2514" y="3058"/>
                    <a:pt x="2429" y="3058"/>
                  </a:cubicBezTo>
                  <a:lnTo>
                    <a:pt x="389" y="3058"/>
                  </a:lnTo>
                  <a:lnTo>
                    <a:pt x="389" y="133"/>
                  </a:lnTo>
                  <a:close/>
                  <a:moveTo>
                    <a:pt x="6372" y="3864"/>
                  </a:moveTo>
                  <a:lnTo>
                    <a:pt x="3507" y="3864"/>
                  </a:lnTo>
                  <a:cubicBezTo>
                    <a:pt x="3470" y="3864"/>
                    <a:pt x="3440" y="3894"/>
                    <a:pt x="3440" y="3931"/>
                  </a:cubicBezTo>
                  <a:cubicBezTo>
                    <a:pt x="3440" y="3965"/>
                    <a:pt x="3367" y="4014"/>
                    <a:pt x="3252" y="4014"/>
                  </a:cubicBezTo>
                  <a:cubicBezTo>
                    <a:pt x="3144" y="4014"/>
                    <a:pt x="3065" y="3959"/>
                    <a:pt x="3065" y="3931"/>
                  </a:cubicBezTo>
                  <a:cubicBezTo>
                    <a:pt x="3065" y="3894"/>
                    <a:pt x="3035" y="3864"/>
                    <a:pt x="2998" y="3864"/>
                  </a:cubicBezTo>
                  <a:lnTo>
                    <a:pt x="133" y="3864"/>
                  </a:lnTo>
                  <a:lnTo>
                    <a:pt x="133" y="324"/>
                  </a:lnTo>
                  <a:lnTo>
                    <a:pt x="256" y="324"/>
                  </a:lnTo>
                  <a:lnTo>
                    <a:pt x="256" y="3125"/>
                  </a:lnTo>
                  <a:lnTo>
                    <a:pt x="256" y="3698"/>
                  </a:lnTo>
                  <a:cubicBezTo>
                    <a:pt x="256" y="3735"/>
                    <a:pt x="285" y="3765"/>
                    <a:pt x="322" y="3765"/>
                  </a:cubicBezTo>
                  <a:lnTo>
                    <a:pt x="3252" y="3765"/>
                  </a:lnTo>
                  <a:lnTo>
                    <a:pt x="3252" y="3765"/>
                  </a:lnTo>
                  <a:lnTo>
                    <a:pt x="3252" y="3765"/>
                  </a:lnTo>
                  <a:lnTo>
                    <a:pt x="3253" y="3765"/>
                  </a:lnTo>
                  <a:lnTo>
                    <a:pt x="3253" y="3765"/>
                  </a:lnTo>
                  <a:lnTo>
                    <a:pt x="3253" y="3765"/>
                  </a:lnTo>
                  <a:lnTo>
                    <a:pt x="6183" y="3765"/>
                  </a:lnTo>
                  <a:cubicBezTo>
                    <a:pt x="6219" y="3765"/>
                    <a:pt x="6249" y="3735"/>
                    <a:pt x="6249" y="3698"/>
                  </a:cubicBezTo>
                  <a:lnTo>
                    <a:pt x="6249" y="3125"/>
                  </a:lnTo>
                  <a:lnTo>
                    <a:pt x="6249" y="324"/>
                  </a:lnTo>
                  <a:lnTo>
                    <a:pt x="6372" y="324"/>
                  </a:lnTo>
                  <a:lnTo>
                    <a:pt x="6372" y="3864"/>
                  </a:lnTo>
                  <a:close/>
                  <a:moveTo>
                    <a:pt x="2555" y="3404"/>
                  </a:moveTo>
                  <a:cubicBezTo>
                    <a:pt x="2555" y="3440"/>
                    <a:pt x="2525" y="3470"/>
                    <a:pt x="2489" y="3470"/>
                  </a:cubicBezTo>
                  <a:lnTo>
                    <a:pt x="577" y="3470"/>
                  </a:lnTo>
                  <a:cubicBezTo>
                    <a:pt x="540" y="3470"/>
                    <a:pt x="510" y="3440"/>
                    <a:pt x="510" y="3404"/>
                  </a:cubicBezTo>
                  <a:cubicBezTo>
                    <a:pt x="510" y="3367"/>
                    <a:pt x="540" y="3337"/>
                    <a:pt x="577" y="3337"/>
                  </a:cubicBezTo>
                  <a:lnTo>
                    <a:pt x="2489" y="3337"/>
                  </a:lnTo>
                  <a:cubicBezTo>
                    <a:pt x="2525" y="3337"/>
                    <a:pt x="2555" y="3367"/>
                    <a:pt x="2555" y="3404"/>
                  </a:cubicBezTo>
                  <a:close/>
                  <a:moveTo>
                    <a:pt x="3977" y="3404"/>
                  </a:moveTo>
                  <a:cubicBezTo>
                    <a:pt x="3977" y="3367"/>
                    <a:pt x="4007" y="3337"/>
                    <a:pt x="4044" y="3337"/>
                  </a:cubicBezTo>
                  <a:lnTo>
                    <a:pt x="5955" y="3337"/>
                  </a:lnTo>
                  <a:cubicBezTo>
                    <a:pt x="5992" y="3337"/>
                    <a:pt x="6022" y="3367"/>
                    <a:pt x="6022" y="3404"/>
                  </a:cubicBezTo>
                  <a:cubicBezTo>
                    <a:pt x="6022" y="3440"/>
                    <a:pt x="5992" y="3470"/>
                    <a:pt x="5955" y="3470"/>
                  </a:cubicBezTo>
                  <a:lnTo>
                    <a:pt x="4044" y="3470"/>
                  </a:lnTo>
                  <a:cubicBezTo>
                    <a:pt x="4007" y="3470"/>
                    <a:pt x="3977" y="3440"/>
                    <a:pt x="3977" y="3404"/>
                  </a:cubicBezTo>
                  <a:close/>
                </a:path>
              </a:pathLst>
            </a:custGeom>
            <a:solidFill>
              <a:srgbClr val="FFFFFF"/>
            </a:solidFill>
            <a:ln>
              <a:noFill/>
            </a:ln>
          </p:spPr>
          <p:txBody>
            <a:bodyPr/>
            <a:lstStyle/>
            <a:p>
              <a:endParaRPr lang="zh-CN" altLang="en-US">
                <a:cs typeface="+mn-ea"/>
                <a:sym typeface="+mn-l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2000"/>
                                        <p:tgtEl>
                                          <p:spTgt spid="12"/>
                                        </p:tgtEl>
                                      </p:cBhvr>
                                    </p:animEffect>
                                  </p:childTnLst>
                                </p:cTn>
                              </p:par>
                            </p:childTnLst>
                          </p:cTn>
                        </p:par>
                        <p:par>
                          <p:cTn id="8" fill="hold">
                            <p:stCondLst>
                              <p:cond delay="2000"/>
                            </p:stCondLst>
                            <p:childTnLst>
                              <p:par>
                                <p:cTn id="9" presetID="53" presetClass="entr" presetSubtype="16"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4108817"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三、修订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网络本科分专业学生数</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05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a:t>
            </a:r>
          </a:p>
        </p:txBody>
      </p:sp>
      <p:sp>
        <p:nvSpPr>
          <p:cNvPr id="86" name="TextBox 213"/>
          <p:cNvSpPr txBox="1"/>
          <p:nvPr/>
        </p:nvSpPr>
        <p:spPr>
          <a:xfrm>
            <a:off x="1151566" y="1622416"/>
            <a:ext cx="4737170" cy="3385670"/>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3330</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调整内容：</a:t>
            </a:r>
            <a:r>
              <a:rPr lang="zh-CN" altLang="en-US" sz="1600" kern="0" dirty="0">
                <a:latin typeface="微软雅黑" panose="020B0503020204020204" charset="-122"/>
                <a:ea typeface="微软雅黑" panose="020B0503020204020204" charset="-122"/>
                <a:sym typeface="+mn-ea"/>
              </a:rPr>
              <a:t>将教基</a:t>
            </a:r>
            <a:r>
              <a:rPr lang="en-US" altLang="zh-CN" sz="1600" kern="0" dirty="0">
                <a:latin typeface="微软雅黑" panose="020B0503020204020204" charset="-122"/>
                <a:ea typeface="微软雅黑" panose="020B0503020204020204" charset="-122"/>
                <a:sym typeface="+mn-ea"/>
              </a:rPr>
              <a:t>3330《</a:t>
            </a:r>
            <a:r>
              <a:rPr lang="zh-CN" altLang="en-US" sz="1600" kern="0" dirty="0">
                <a:latin typeface="微软雅黑" panose="020B0503020204020204" charset="-122"/>
                <a:ea typeface="微软雅黑" panose="020B0503020204020204" charset="-122"/>
                <a:sym typeface="+mn-ea"/>
              </a:rPr>
              <a:t>网络本科分专业学生数</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改为</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网络（开放）教育本科分专业学生数</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，增加开放教育本科生指标分组，完善填报范围和填报说明，停止网络本科招生数据填报。</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填报范围：</a:t>
            </a:r>
            <a:r>
              <a:rPr lang="zh-CN" altLang="en-US" sz="1600" kern="0" dirty="0">
                <a:latin typeface="微软雅黑" panose="020B0503020204020204" charset="-122"/>
                <a:ea typeface="微软雅黑" panose="020B0503020204020204" charset="-122"/>
                <a:sym typeface="+mn-ea"/>
              </a:rPr>
              <a:t>本表由教育部批准开展网络高等学历教育招生的试点高校、国家开放大学、北京开放大学、上海开放大学、江苏开放大学、广东开放大学、云南开放大学填报。</a:t>
            </a:r>
            <a:endParaRPr lang="en-US" altLang="zh-CN" sz="1600" kern="0" dirty="0">
              <a:latin typeface="微软雅黑" panose="020B0503020204020204" charset="-122"/>
              <a:ea typeface="微软雅黑" panose="020B0503020204020204" charset="-122"/>
              <a:sym typeface="+mn-ea"/>
            </a:endParaRPr>
          </a:p>
        </p:txBody>
      </p:sp>
      <p:sp>
        <p:nvSpPr>
          <p:cNvPr id="5" name="矩形 4"/>
          <p:cNvSpPr/>
          <p:nvPr/>
        </p:nvSpPr>
        <p:spPr>
          <a:xfrm>
            <a:off x="1053140" y="5530054"/>
            <a:ext cx="11138859" cy="878574"/>
          </a:xfrm>
          <a:prstGeom prst="rect">
            <a:avLst/>
          </a:prstGeom>
        </p:spPr>
        <p:txBody>
          <a:bodyPr wrap="square">
            <a:spAutoFit/>
          </a:bodyPr>
          <a:lstStyle/>
          <a:p>
            <a:pPr marL="342900" lvl="0" indent="-342900">
              <a:lnSpc>
                <a:spcPts val="26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1</a:t>
            </a:r>
            <a:r>
              <a:rPr lang="zh-CN" altLang="en-US" sz="1600" kern="0" dirty="0">
                <a:latin typeface="微软雅黑" panose="020B0503020204020204" charset="-122"/>
                <a:ea typeface="微软雅黑" panose="020B0503020204020204" charset="-122"/>
                <a:sym typeface="+mn-ea"/>
              </a:rPr>
              <a:t>）网络本科生由教育部批准开展网络高等学历教育招生的试点高校填报；</a:t>
            </a:r>
            <a:endParaRPr lang="en-US" altLang="zh-CN" sz="1600" kern="0" dirty="0">
              <a:latin typeface="微软雅黑" panose="020B0503020204020204" charset="-122"/>
              <a:ea typeface="微软雅黑" panose="020B0503020204020204" charset="-122"/>
              <a:sym typeface="+mn-ea"/>
            </a:endParaRPr>
          </a:p>
          <a:p>
            <a:pPr marL="0" lvl="1">
              <a:lnSpc>
                <a:spcPts val="2600"/>
              </a:lnSpc>
              <a:spcAft>
                <a:spcPts val="1200"/>
              </a:spcAft>
              <a:defRPr/>
            </a:pP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2</a:t>
            </a:r>
            <a:r>
              <a:rPr lang="zh-CN" altLang="en-US" sz="1600" kern="0" dirty="0">
                <a:latin typeface="微软雅黑" panose="020B0503020204020204" charset="-122"/>
                <a:ea typeface="微软雅黑" panose="020B0503020204020204" charset="-122"/>
                <a:sym typeface="+mn-ea"/>
              </a:rPr>
              <a:t>）开放教育本科生由国家开放大学、北京开放大学、上海开放大学、江苏开放大学、广东开放大学、云南开放大学填报。</a:t>
            </a:r>
          </a:p>
        </p:txBody>
      </p:sp>
      <p:pic>
        <p:nvPicPr>
          <p:cNvPr id="3" name="图片 2"/>
          <p:cNvPicPr>
            <a:picLocks noChangeAspect="1"/>
          </p:cNvPicPr>
          <p:nvPr/>
        </p:nvPicPr>
        <p:blipFill>
          <a:blip r:embed="rId3"/>
          <a:stretch>
            <a:fillRect/>
          </a:stretch>
        </p:blipFill>
        <p:spPr>
          <a:xfrm>
            <a:off x="6140462" y="1126236"/>
            <a:ext cx="5402058" cy="3926499"/>
          </a:xfrm>
          <a:prstGeom prst="rect">
            <a:avLst/>
          </a:prstGeom>
        </p:spPr>
        <p:style>
          <a:lnRef idx="2">
            <a:schemeClr val="dk1"/>
          </a:lnRef>
          <a:fillRef idx="1">
            <a:schemeClr val="lt1"/>
          </a:fillRef>
          <a:effectRef idx="0">
            <a:schemeClr val="dk1"/>
          </a:effectRef>
          <a:fontRef idx="minor">
            <a:schemeClr val="dk1"/>
          </a:fontRef>
        </p:style>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6417141"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四、开展</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中外合作办学机构及项目基本情况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数据填报工作</a:t>
            </a:r>
          </a:p>
        </p:txBody>
      </p:sp>
      <p:sp>
        <p:nvSpPr>
          <p:cNvPr id="9" name="矩形 8"/>
          <p:cNvSpPr/>
          <p:nvPr/>
        </p:nvSpPr>
        <p:spPr>
          <a:xfrm>
            <a:off x="4684884" y="224838"/>
            <a:ext cx="263084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06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中外合作办学项目</a:t>
            </a:r>
          </a:p>
        </p:txBody>
      </p:sp>
      <p:sp>
        <p:nvSpPr>
          <p:cNvPr id="86" name="TextBox 213"/>
          <p:cNvSpPr txBox="1"/>
          <p:nvPr/>
        </p:nvSpPr>
        <p:spPr>
          <a:xfrm>
            <a:off x="1053140" y="1439893"/>
            <a:ext cx="10079147" cy="1590307"/>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3393</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填报范围：</a:t>
            </a:r>
            <a:r>
              <a:rPr lang="zh-CN" altLang="en-US" sz="1600" kern="0" dirty="0">
                <a:latin typeface="微软雅黑" panose="020B0503020204020204" charset="-122"/>
                <a:ea typeface="微软雅黑" panose="020B0503020204020204" charset="-122"/>
                <a:sym typeface="+mn-ea"/>
              </a:rPr>
              <a:t>本表由经教育部审批或备案的具有中外合作办学机构及项目（含内地与港澳台合作办学机构及项目）的高等学校填报。</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endParaRPr lang="zh-CN" altLang="en-US" sz="1600" kern="0" dirty="0">
              <a:latin typeface="微软雅黑" panose="020B0503020204020204" charset="-122"/>
              <a:ea typeface="微软雅黑" panose="020B0503020204020204" charset="-122"/>
              <a:sym typeface="+mn-ea"/>
            </a:endParaRPr>
          </a:p>
        </p:txBody>
      </p:sp>
      <p:sp>
        <p:nvSpPr>
          <p:cNvPr id="5" name="矩形 4"/>
          <p:cNvSpPr/>
          <p:nvPr/>
        </p:nvSpPr>
        <p:spPr>
          <a:xfrm>
            <a:off x="1053142" y="3159191"/>
            <a:ext cx="10079146" cy="2032736"/>
          </a:xfrm>
          <a:prstGeom prst="rect">
            <a:avLst/>
          </a:prstGeom>
        </p:spPr>
        <p:txBody>
          <a:bodyPr wrap="square">
            <a:spAutoFit/>
          </a:bodyPr>
          <a:lstStyle/>
          <a:p>
            <a:pPr>
              <a:lnSpc>
                <a:spcPts val="2600"/>
              </a:lnSpc>
              <a:spcAft>
                <a:spcPts val="1200"/>
              </a:spcAft>
              <a:defRPr/>
            </a:pP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1</a:t>
            </a:r>
            <a:r>
              <a:rPr lang="zh-CN" altLang="en-US" sz="1600" kern="0" dirty="0">
                <a:latin typeface="微软雅黑" panose="020B0503020204020204" charset="-122"/>
                <a:ea typeface="微软雅黑" panose="020B0503020204020204" charset="-122"/>
                <a:sym typeface="+mn-ea"/>
              </a:rPr>
              <a:t>）本表仅填报中外合作办学机构及项目招收的中国公民。</a:t>
            </a:r>
            <a:endParaRPr lang="en-US" altLang="zh-CN" sz="1600" kern="0" dirty="0">
              <a:latin typeface="微软雅黑" panose="020B0503020204020204" charset="-122"/>
              <a:ea typeface="微软雅黑" panose="020B0503020204020204" charset="-122"/>
              <a:sym typeface="+mn-ea"/>
            </a:endParaRPr>
          </a:p>
          <a:p>
            <a:pPr lvl="0">
              <a:lnSpc>
                <a:spcPts val="2600"/>
              </a:lnSpc>
              <a:spcAft>
                <a:spcPts val="1200"/>
              </a:spcAft>
              <a:defRPr/>
            </a:pP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2</a:t>
            </a:r>
            <a:r>
              <a:rPr lang="zh-CN" altLang="en-US" sz="1600" kern="0" dirty="0">
                <a:latin typeface="微软雅黑" panose="020B0503020204020204" charset="-122"/>
                <a:ea typeface="微软雅黑" panose="020B0503020204020204" charset="-122"/>
                <a:sym typeface="+mn-ea"/>
              </a:rPr>
              <a:t>）不具有独立法人资格机构名称、合作项目名称以中华人民共和国教育部中外合作办学监管工作信息平台对外公开的名称为准。</a:t>
            </a:r>
            <a:endParaRPr lang="en-US" altLang="zh-CN" sz="1600" kern="0" dirty="0">
              <a:latin typeface="微软雅黑" panose="020B0503020204020204" charset="-122"/>
              <a:ea typeface="微软雅黑" panose="020B0503020204020204" charset="-122"/>
              <a:sym typeface="+mn-ea"/>
            </a:endParaRPr>
          </a:p>
          <a:p>
            <a:pPr lvl="0">
              <a:lnSpc>
                <a:spcPts val="2600"/>
              </a:lnSpc>
              <a:spcAft>
                <a:spcPts val="1200"/>
              </a:spcAft>
              <a:defRPr/>
            </a:pP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3</a:t>
            </a:r>
            <a:r>
              <a:rPr lang="zh-CN" altLang="en-US" sz="1600" kern="0" dirty="0">
                <a:latin typeface="微软雅黑" panose="020B0503020204020204" charset="-122"/>
                <a:ea typeface="微软雅黑" panose="020B0503020204020204" charset="-122"/>
                <a:sym typeface="+mn-ea"/>
              </a:rPr>
              <a:t>）未纳入国家统一招生计划是指中外合作办学机构或项目通过自主招生形式，招收的只颁发国（境）外学位的学生。</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2262158"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一、填写示例（一）</a:t>
            </a:r>
          </a:p>
        </p:txBody>
      </p:sp>
      <p:sp>
        <p:nvSpPr>
          <p:cNvPr id="9" name="矩形 8"/>
          <p:cNvSpPr/>
          <p:nvPr/>
        </p:nvSpPr>
        <p:spPr>
          <a:xfrm>
            <a:off x="4780577" y="287020"/>
            <a:ext cx="263084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06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中外合作办学项目</a:t>
            </a:r>
          </a:p>
        </p:txBody>
      </p:sp>
      <p:pic>
        <p:nvPicPr>
          <p:cNvPr id="3" name="图片 2"/>
          <p:cNvPicPr>
            <a:picLocks noChangeAspect="1"/>
          </p:cNvPicPr>
          <p:nvPr/>
        </p:nvPicPr>
        <p:blipFill>
          <a:blip r:embed="rId3"/>
          <a:stretch>
            <a:fillRect/>
          </a:stretch>
        </p:blipFill>
        <p:spPr>
          <a:xfrm>
            <a:off x="3231323" y="941570"/>
            <a:ext cx="6803153" cy="5285160"/>
          </a:xfrm>
          <a:prstGeom prst="rect">
            <a:avLst/>
          </a:prstGeom>
          <a:ln>
            <a:solidFill>
              <a:schemeClr val="tx1"/>
            </a:solid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2262158"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二、填写示例（二）</a:t>
            </a:r>
          </a:p>
        </p:txBody>
      </p:sp>
      <p:sp>
        <p:nvSpPr>
          <p:cNvPr id="9" name="矩形 8"/>
          <p:cNvSpPr/>
          <p:nvPr/>
        </p:nvSpPr>
        <p:spPr>
          <a:xfrm>
            <a:off x="4780577" y="287020"/>
            <a:ext cx="263084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06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中外合作办学项目</a:t>
            </a:r>
          </a:p>
        </p:txBody>
      </p:sp>
      <p:pic>
        <p:nvPicPr>
          <p:cNvPr id="2" name="图片 1"/>
          <p:cNvPicPr>
            <a:picLocks noChangeAspect="1"/>
          </p:cNvPicPr>
          <p:nvPr/>
        </p:nvPicPr>
        <p:blipFill>
          <a:blip r:embed="rId3"/>
          <a:stretch>
            <a:fillRect/>
          </a:stretch>
        </p:blipFill>
        <p:spPr>
          <a:xfrm>
            <a:off x="1265275" y="1310902"/>
            <a:ext cx="4584004" cy="5479484"/>
          </a:xfrm>
          <a:prstGeom prst="rect">
            <a:avLst/>
          </a:prstGeom>
          <a:ln>
            <a:solidFill>
              <a:schemeClr val="tx1"/>
            </a:solidFill>
          </a:ln>
        </p:spPr>
      </p:pic>
      <p:pic>
        <p:nvPicPr>
          <p:cNvPr id="3" name="图片 2"/>
          <p:cNvPicPr>
            <a:picLocks noChangeAspect="1"/>
          </p:cNvPicPr>
          <p:nvPr/>
        </p:nvPicPr>
        <p:blipFill>
          <a:blip r:embed="rId4"/>
          <a:stretch>
            <a:fillRect/>
          </a:stretch>
        </p:blipFill>
        <p:spPr>
          <a:xfrm>
            <a:off x="6129670" y="806824"/>
            <a:ext cx="4185684" cy="5983562"/>
          </a:xfrm>
          <a:prstGeom prst="rect">
            <a:avLst/>
          </a:prstGeom>
          <a:ln>
            <a:solidFill>
              <a:schemeClr val="tx1"/>
            </a:solid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151565" y="1457824"/>
            <a:ext cx="5596707" cy="3299429"/>
          </a:xfrm>
          <a:prstGeom prst="rect">
            <a:avLst/>
          </a:prstGeom>
          <a:noFill/>
        </p:spPr>
        <p:txBody>
          <a:bodyPr wrap="square" lIns="0" tIns="0" rIns="0" bIns="0" rtlCol="0">
            <a:spAutoFit/>
          </a:bodyPr>
          <a:lstStyle/>
          <a:p>
            <a:pPr marL="285750" lvl="0" indent="-285750">
              <a:lnSpc>
                <a:spcPts val="2800"/>
              </a:lnSpc>
              <a:spcAft>
                <a:spcPts val="1200"/>
              </a:spcAft>
              <a:buClr>
                <a:srgbClr val="C55A11"/>
              </a:buClr>
              <a:buFont typeface="Wingdings" panose="05000000000000000000" pitchFamily="2" charset="2"/>
              <a:buChar char="l"/>
              <a:defRPr/>
            </a:pP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教育部办公厅 国家卫生健康委办公厅关于开展高校附属医院专项治理整顿工作的通知</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（教高厅函</a:t>
            </a:r>
            <a:r>
              <a:rPr lang="en-US" altLang="zh-CN" sz="1600" kern="0" dirty="0">
                <a:latin typeface="微软雅黑" panose="020B0503020204020204" charset="-122"/>
                <a:ea typeface="微软雅黑" panose="020B0503020204020204" charset="-122"/>
                <a:sym typeface="+mn-ea"/>
              </a:rPr>
              <a:t>〔2021〕26</a:t>
            </a:r>
            <a:r>
              <a:rPr lang="zh-CN" altLang="en-US" sz="1600" kern="0" dirty="0">
                <a:latin typeface="微软雅黑" panose="020B0503020204020204" charset="-122"/>
                <a:ea typeface="微软雅黑" panose="020B0503020204020204" charset="-122"/>
                <a:sym typeface="+mn-ea"/>
              </a:rPr>
              <a:t>号）</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Clr>
                <a:srgbClr val="C55A11"/>
              </a:buClr>
              <a:buFont typeface="Wingdings" panose="05000000000000000000" pitchFamily="2" charset="2"/>
              <a:buChar char="l"/>
              <a:defRPr/>
            </a:pP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教育部办公厅关于进一步规范高等学校异地校区建设管理工作的通知</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（教发厅函</a:t>
            </a:r>
            <a:r>
              <a:rPr lang="en-US" altLang="zh-CN" sz="1600" kern="0" dirty="0">
                <a:latin typeface="微软雅黑" panose="020B0503020204020204" charset="-122"/>
                <a:ea typeface="微软雅黑" panose="020B0503020204020204" charset="-122"/>
                <a:sym typeface="+mn-ea"/>
              </a:rPr>
              <a:t>〔2021〕43</a:t>
            </a:r>
            <a:r>
              <a:rPr lang="zh-CN" altLang="en-US" sz="1600" kern="0" dirty="0">
                <a:latin typeface="微软雅黑" panose="020B0503020204020204" charset="-122"/>
                <a:ea typeface="微软雅黑" panose="020B0503020204020204" charset="-122"/>
                <a:sym typeface="+mn-ea"/>
              </a:rPr>
              <a:t>号）、</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Clr>
                <a:srgbClr val="C55A11"/>
              </a:buClr>
              <a:buFont typeface="Wingdings" panose="05000000000000000000" pitchFamily="2" charset="2"/>
              <a:buChar char="l"/>
              <a:defRPr/>
            </a:pP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教育部办公厅关于加强高等学校异地科研机构规范管理的通知</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（教科信厅函</a:t>
            </a:r>
            <a:r>
              <a:rPr lang="en-US" altLang="zh-CN" sz="1600" kern="0" dirty="0">
                <a:latin typeface="微软雅黑" panose="020B0503020204020204" charset="-122"/>
                <a:ea typeface="微软雅黑" panose="020B0503020204020204" charset="-122"/>
                <a:sym typeface="+mn-ea"/>
              </a:rPr>
              <a:t>〔2021〕37</a:t>
            </a:r>
            <a:r>
              <a:rPr lang="zh-CN" altLang="en-US" sz="1600" kern="0" dirty="0">
                <a:latin typeface="微软雅黑" panose="020B0503020204020204" charset="-122"/>
                <a:ea typeface="微软雅黑" panose="020B0503020204020204" charset="-122"/>
                <a:sym typeface="+mn-ea"/>
              </a:rPr>
              <a:t>号），</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Clr>
                <a:srgbClr val="C55A11"/>
              </a:buClr>
              <a:buFont typeface="Wingdings" panose="05000000000000000000" pitchFamily="2" charset="2"/>
              <a:buChar char="l"/>
              <a:defRPr/>
            </a:pP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教育部 国务院学位委员会关于进一步规范高等学校异地研究生培养的意见</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（教研</a:t>
            </a:r>
            <a:r>
              <a:rPr lang="en-US" altLang="zh-CN" sz="1600" kern="0" dirty="0">
                <a:latin typeface="微软雅黑" panose="020B0503020204020204" charset="-122"/>
                <a:ea typeface="微软雅黑" panose="020B0503020204020204" charset="-122"/>
                <a:sym typeface="+mn-ea"/>
              </a:rPr>
              <a:t>〔2021〕5</a:t>
            </a:r>
            <a:r>
              <a:rPr lang="zh-CN" altLang="en-US" sz="1600" kern="0" dirty="0">
                <a:latin typeface="微软雅黑" panose="020B0503020204020204" charset="-122"/>
                <a:ea typeface="微软雅黑" panose="020B0503020204020204" charset="-122"/>
                <a:sym typeface="+mn-ea"/>
              </a:rPr>
              <a:t>号）</a:t>
            </a:r>
            <a:endParaRPr lang="en-US" altLang="zh-CN" sz="1600" kern="0" dirty="0">
              <a:latin typeface="微软雅黑" panose="020B0503020204020204" charset="-122"/>
              <a:ea typeface="微软雅黑" panose="020B0503020204020204" charset="-122"/>
              <a:sym typeface="+mn-ea"/>
            </a:endParaRPr>
          </a:p>
        </p:txBody>
      </p:sp>
      <p:pic>
        <p:nvPicPr>
          <p:cNvPr id="11" name="图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44486" y="687130"/>
            <a:ext cx="5194198" cy="2604265"/>
          </a:xfrm>
          <a:prstGeom prst="rect">
            <a:avLst/>
          </a:prstGeom>
        </p:spPr>
        <p:style>
          <a:lnRef idx="2">
            <a:schemeClr val="dk1"/>
          </a:lnRef>
          <a:fillRef idx="1">
            <a:schemeClr val="lt1"/>
          </a:fillRef>
          <a:effectRef idx="0">
            <a:schemeClr val="dk1"/>
          </a:effectRef>
          <a:fontRef idx="minor">
            <a:schemeClr val="dk1"/>
          </a:fontRef>
        </p:style>
      </p:pic>
      <p:pic>
        <p:nvPicPr>
          <p:cNvPr id="12" name="图片 11"/>
          <p:cNvPicPr>
            <a:picLocks noChangeAspect="1"/>
          </p:cNvPicPr>
          <p:nvPr/>
        </p:nvPicPr>
        <p:blipFill>
          <a:blip r:embed="rId4"/>
          <a:stretch>
            <a:fillRect/>
          </a:stretch>
        </p:blipFill>
        <p:spPr>
          <a:xfrm>
            <a:off x="6944486" y="3638141"/>
            <a:ext cx="5194198" cy="3135702"/>
          </a:xfrm>
          <a:prstGeom prst="rect">
            <a:avLst/>
          </a:prstGeom>
        </p:spPr>
        <p:style>
          <a:lnRef idx="2">
            <a:schemeClr val="dk1"/>
          </a:lnRef>
          <a:fillRef idx="1">
            <a:schemeClr val="lt1"/>
          </a:fillRef>
          <a:effectRef idx="0">
            <a:schemeClr val="dk1"/>
          </a:effectRef>
          <a:fontRef idx="minor">
            <a:schemeClr val="dk1"/>
          </a:fontRef>
        </p:style>
      </p:pic>
      <p:sp>
        <p:nvSpPr>
          <p:cNvPr id="17" name="TextBox 24"/>
          <p:cNvSpPr txBox="1"/>
          <p:nvPr/>
        </p:nvSpPr>
        <p:spPr>
          <a:xfrm>
            <a:off x="789178" y="941570"/>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一、政策文件</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6878806" cy="369332"/>
          </a:xfrm>
          <a:prstGeom prst="rect">
            <a:avLst/>
          </a:prstGeom>
          <a:noFill/>
        </p:spPr>
        <p:txBody>
          <a:bodyPr wrap="squar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一、涉及指标、表样变动调查表共计</a:t>
            </a:r>
            <a:r>
              <a:rPr lang="en-US" altLang="zh-CN" b="1" dirty="0">
                <a:solidFill>
                  <a:srgbClr val="304371"/>
                </a:solidFill>
                <a:latin typeface="微软雅黑" panose="020B0503020204020204" charset="-122"/>
                <a:ea typeface="微软雅黑" panose="020B0503020204020204" charset="-122"/>
                <a:sym typeface="+mn-ea"/>
              </a:rPr>
              <a:t>30</a:t>
            </a:r>
            <a:r>
              <a:rPr lang="zh-CN" altLang="en-US" b="1" dirty="0">
                <a:solidFill>
                  <a:srgbClr val="304371"/>
                </a:solidFill>
                <a:latin typeface="微软雅黑" panose="020B0503020204020204" charset="-122"/>
                <a:ea typeface="微软雅黑" panose="020B0503020204020204" charset="-122"/>
                <a:sym typeface="+mn-ea"/>
              </a:rPr>
              <a:t>张</a:t>
            </a:r>
          </a:p>
        </p:txBody>
      </p:sp>
      <p:sp>
        <p:nvSpPr>
          <p:cNvPr id="9" name="矩形 8"/>
          <p:cNvSpPr/>
          <p:nvPr/>
        </p:nvSpPr>
        <p:spPr>
          <a:xfrm>
            <a:off x="5165302" y="287020"/>
            <a:ext cx="1861407" cy="400110"/>
          </a:xfrm>
          <a:prstGeom prst="rect">
            <a:avLst/>
          </a:prstGeom>
        </p:spPr>
        <p:txBody>
          <a:bodyPr wrap="squar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01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调查表变动</a:t>
            </a:r>
          </a:p>
        </p:txBody>
      </p:sp>
      <p:graphicFrame>
        <p:nvGraphicFramePr>
          <p:cNvPr id="10" name="表格 9"/>
          <p:cNvGraphicFramePr>
            <a:graphicFrameLocks noGrp="1"/>
          </p:cNvGraphicFramePr>
          <p:nvPr/>
        </p:nvGraphicFramePr>
        <p:xfrm>
          <a:off x="1063666" y="1438282"/>
          <a:ext cx="4864258" cy="4883648"/>
        </p:xfrm>
        <a:graphic>
          <a:graphicData uri="http://schemas.openxmlformats.org/drawingml/2006/table">
            <a:tbl>
              <a:tblPr/>
              <a:tblGrid>
                <a:gridCol w="863452">
                  <a:extLst>
                    <a:ext uri="{9D8B030D-6E8A-4147-A177-3AD203B41FA5}">
                      <a16:colId xmlns:a16="http://schemas.microsoft.com/office/drawing/2014/main" val="20000"/>
                    </a:ext>
                  </a:extLst>
                </a:gridCol>
                <a:gridCol w="4000806">
                  <a:extLst>
                    <a:ext uri="{9D8B030D-6E8A-4147-A177-3AD203B41FA5}">
                      <a16:colId xmlns:a16="http://schemas.microsoft.com/office/drawing/2014/main" val="20001"/>
                    </a:ext>
                  </a:extLst>
                </a:gridCol>
              </a:tblGrid>
              <a:tr h="305228">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表号</a:t>
                      </a:r>
                      <a:endParaRPr lang="en-US" altLang="zh-CN" sz="9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表名</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05228">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1001</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学校基本情况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05228">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1102</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基础教育学校基本情况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1203</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职业教育学校基本情况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1304</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高等教育学校基本情况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3040</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学生变动情况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3045</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在校生中其他情况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3329</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网络（开放）教育专科分专业学生数</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3330</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网络（开放）本科分专业学生数</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3334</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高等教育分年龄在校学生数</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3335</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高等教育招生、在校生来源情况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3336</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高等职业教育专科录取类型来源情况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3337</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高等职业教育专科招生类型来源情况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3338</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普通本科、高职本科录取类型来源情况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3339</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普通本科、高职本科招生类型来源情况</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305228">
                <a:tc>
                  <a:txBody>
                    <a:bodyPr/>
                    <a:lstStyle/>
                    <a:p>
                      <a:pPr algn="ctr" fontAlgn="b"/>
                      <a:r>
                        <a:rPr lang="zh-CN" altLang="en-US" sz="900" b="0" i="0" u="none" strike="noStrike">
                          <a:solidFill>
                            <a:srgbClr val="000000"/>
                          </a:solidFill>
                          <a:effectLst/>
                          <a:latin typeface="宋体" panose="02010600030101010101" pitchFamily="2" charset="-122"/>
                          <a:ea typeface="宋体" panose="02010600030101010101" pitchFamily="2" charset="-122"/>
                        </a:rPr>
                        <a:t>教基</a:t>
                      </a:r>
                      <a:r>
                        <a:rPr lang="en-US" altLang="zh-CN" sz="900" b="0" i="0" u="none" strike="noStrike">
                          <a:solidFill>
                            <a:srgbClr val="000000"/>
                          </a:solidFill>
                          <a:effectLst/>
                          <a:latin typeface="宋体" panose="02010600030101010101" pitchFamily="2" charset="-122"/>
                          <a:ea typeface="宋体" panose="02010600030101010101" pitchFamily="2" charset="-122"/>
                        </a:rPr>
                        <a:t>3343</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职业教育学生、高等教育学生休退学的主要原因</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graphicFrame>
        <p:nvGraphicFramePr>
          <p:cNvPr id="11" name="表格 10"/>
          <p:cNvGraphicFramePr>
            <a:graphicFrameLocks noGrp="1"/>
          </p:cNvGraphicFramePr>
          <p:nvPr>
            <p:extLst>
              <p:ext uri="{D42A27DB-BD31-4B8C-83A1-F6EECF244321}">
                <p14:modId xmlns:p14="http://schemas.microsoft.com/office/powerpoint/2010/main" val="1283005288"/>
              </p:ext>
            </p:extLst>
          </p:nvPr>
        </p:nvGraphicFramePr>
        <p:xfrm>
          <a:off x="6264077" y="1438282"/>
          <a:ext cx="5175447" cy="4883646"/>
        </p:xfrm>
        <a:graphic>
          <a:graphicData uri="http://schemas.openxmlformats.org/drawingml/2006/table">
            <a:tbl>
              <a:tblPr/>
              <a:tblGrid>
                <a:gridCol w="935409">
                  <a:extLst>
                    <a:ext uri="{9D8B030D-6E8A-4147-A177-3AD203B41FA5}">
                      <a16:colId xmlns:a16="http://schemas.microsoft.com/office/drawing/2014/main" val="20000"/>
                    </a:ext>
                  </a:extLst>
                </a:gridCol>
                <a:gridCol w="4240038">
                  <a:extLst>
                    <a:ext uri="{9D8B030D-6E8A-4147-A177-3AD203B41FA5}">
                      <a16:colId xmlns:a16="http://schemas.microsoft.com/office/drawing/2014/main" val="20001"/>
                    </a:ext>
                  </a:extLst>
                </a:gridCol>
              </a:tblGrid>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表号</a:t>
                      </a:r>
                      <a:endParaRPr lang="en-US" altLang="zh-CN" sz="9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表名</a:t>
                      </a: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3393</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中外合作办学机构及项目基本情况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705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4067</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教职工其他情况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27921100"/>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4155</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义务教育阶段专任教师分课程、分学历情况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4156</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普通高中专任教师分课程、分学历情况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4257</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职业教育学校专任教师教学领域所属大类情况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5169</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幼儿园校舍情况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5170</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中小学校舍情况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5171</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特殊教育学校校舍情况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5272</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中等职业学校校舍情况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5373</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高等教育学校（职业、成人）校舍情况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5374</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高等教育学校（普通）校舍情况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6180</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同时使用国家通用语言文字和少数民族语言文字教学学生、专任教师情况</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8386</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高等教育学校校园占地情况统计调查表（台账）</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8387</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高等教育学校（职业、成人）校舍功能明细统计调查表（台账）</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307106">
                <a:tc>
                  <a:txBody>
                    <a:bodyPr/>
                    <a:lstStyle/>
                    <a:p>
                      <a:pPr algn="ctr"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900" b="0" i="0" u="none" strike="noStrike" dirty="0">
                          <a:solidFill>
                            <a:srgbClr val="000000"/>
                          </a:solidFill>
                          <a:effectLst/>
                          <a:latin typeface="宋体" panose="02010600030101010101" pitchFamily="2" charset="-122"/>
                          <a:ea typeface="宋体" panose="02010600030101010101" pitchFamily="2" charset="-122"/>
                        </a:rPr>
                        <a:t>8388</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fontAlgn="b"/>
                      <a:r>
                        <a:rPr lang="zh-CN" altLang="en-US" sz="900" b="0" i="0" u="none" strike="noStrike" dirty="0">
                          <a:solidFill>
                            <a:srgbClr val="000000"/>
                          </a:solidFill>
                          <a:effectLst/>
                          <a:latin typeface="宋体" panose="02010600030101010101" pitchFamily="2" charset="-122"/>
                          <a:ea typeface="宋体" panose="02010600030101010101" pitchFamily="2" charset="-122"/>
                        </a:rPr>
                        <a:t>高等教育学校（普通）校舍功能明细统计调查表（台账）</a:t>
                      </a:r>
                    </a:p>
                  </a:txBody>
                  <a:tcPr marL="4457" marR="4457" marT="4457"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cxnSp>
        <p:nvCxnSpPr>
          <p:cNvPr id="82" name="Straight Connector 19"/>
          <p:cNvCxnSpPr/>
          <p:nvPr/>
        </p:nvCxnSpPr>
        <p:spPr>
          <a:xfrm>
            <a:off x="5454412" y="1393509"/>
            <a:ext cx="0" cy="5004000"/>
          </a:xfrm>
          <a:prstGeom prst="line">
            <a:avLst/>
          </a:prstGeom>
          <a:noFill/>
          <a:ln w="6350" cap="flat" cmpd="sng" algn="ctr">
            <a:solidFill>
              <a:srgbClr val="FFFFFF">
                <a:lumMod val="75000"/>
              </a:srgbClr>
            </a:solidFill>
            <a:prstDash val="solid"/>
            <a:miter lim="800000"/>
            <a:tailEnd type="oval"/>
          </a:ln>
          <a:effectLst/>
        </p:spPr>
      </p:cxnSp>
      <p:sp>
        <p:nvSpPr>
          <p:cNvPr id="86" name="TextBox 213"/>
          <p:cNvSpPr txBox="1"/>
          <p:nvPr/>
        </p:nvSpPr>
        <p:spPr>
          <a:xfrm>
            <a:off x="1121523" y="1393509"/>
            <a:ext cx="3758816" cy="3914983"/>
          </a:xfrm>
          <a:prstGeom prst="rect">
            <a:avLst/>
          </a:prstGeom>
          <a:noFill/>
        </p:spPr>
        <p:txBody>
          <a:bodyPr wrap="square" lIns="0" tIns="0" rIns="0" bIns="0" rtlCol="0">
            <a:spAutoFit/>
          </a:bodyPr>
          <a:lstStyle/>
          <a:p>
            <a:pPr marL="285750" lvl="0" indent="-285750">
              <a:lnSpc>
                <a:spcPts val="2800"/>
              </a:lnSpc>
              <a:spcAft>
                <a:spcPts val="1200"/>
              </a:spcAft>
              <a:buClr>
                <a:srgbClr val="C55A11"/>
              </a:buClr>
              <a:buFont typeface="Wingdings" panose="05000000000000000000" pitchFamily="2" charset="2"/>
              <a:buChar char="Ø"/>
              <a:defRPr/>
            </a:pPr>
            <a:r>
              <a:rPr lang="zh-CN" altLang="en-US" sz="1600" kern="0" dirty="0">
                <a:latin typeface="微软雅黑" panose="020B0503020204020204" charset="-122"/>
                <a:ea typeface="微软雅黑" panose="020B0503020204020204" charset="-122"/>
                <a:sym typeface="+mn-ea"/>
              </a:rPr>
              <a:t>开展多点办学情况统计的高校包括：</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大学</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学院</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独立学院</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本科层次职业学校</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高等职业学校</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高等专科学校</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不包含</a:t>
            </a:r>
            <a:r>
              <a:rPr lang="zh-CN" altLang="en-US" sz="1600" kern="0" dirty="0">
                <a:latin typeface="微软雅黑" panose="020B0503020204020204" charset="-122"/>
                <a:ea typeface="微软雅黑" panose="020B0503020204020204" charset="-122"/>
                <a:sym typeface="+mn-ea"/>
              </a:rPr>
              <a:t>成人高校。</a:t>
            </a:r>
          </a:p>
        </p:txBody>
      </p:sp>
      <p:sp>
        <p:nvSpPr>
          <p:cNvPr id="10" name="TextBox 24"/>
          <p:cNvSpPr txBox="1"/>
          <p:nvPr/>
        </p:nvSpPr>
        <p:spPr>
          <a:xfrm>
            <a:off x="789178" y="941570"/>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二、统计范围</a:t>
            </a:r>
          </a:p>
        </p:txBody>
      </p:sp>
      <p:sp>
        <p:nvSpPr>
          <p:cNvPr id="11" name="TextBox 213"/>
          <p:cNvSpPr txBox="1"/>
          <p:nvPr/>
        </p:nvSpPr>
        <p:spPr>
          <a:xfrm>
            <a:off x="6251947" y="1393509"/>
            <a:ext cx="5656514" cy="4427943"/>
          </a:xfrm>
          <a:prstGeom prst="rect">
            <a:avLst/>
          </a:prstGeom>
          <a:noFill/>
        </p:spPr>
        <p:txBody>
          <a:bodyPr wrap="square" lIns="0" tIns="0" rIns="0" bIns="0" rtlCol="0">
            <a:spAutoFit/>
          </a:bodyPr>
          <a:lstStyle/>
          <a:p>
            <a:pPr marL="285750" lvl="0" indent="-285750">
              <a:lnSpc>
                <a:spcPts val="2800"/>
              </a:lnSpc>
              <a:spcAft>
                <a:spcPts val="1200"/>
              </a:spcAft>
              <a:buClr>
                <a:srgbClr val="C55A11"/>
              </a:buClr>
              <a:buFont typeface="Wingdings" panose="05000000000000000000" pitchFamily="2" charset="2"/>
              <a:buChar char="Ø"/>
              <a:defRPr/>
            </a:pPr>
            <a:r>
              <a:rPr lang="zh-CN" altLang="en-US" sz="1600" kern="0" dirty="0">
                <a:latin typeface="微软雅黑" panose="020B0503020204020204" charset="-122"/>
                <a:ea typeface="微软雅黑" panose="020B0503020204020204" charset="-122"/>
                <a:sym typeface="+mn-ea"/>
              </a:rPr>
              <a:t>统计范围包括上述高校在中华人民共和国境内设立的：</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主校区</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分校区</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研究生培养机构</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科研机构</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附属医院</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高等学历继续教育校外教学点</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专门实习用地</a:t>
            </a:r>
            <a:endParaRPr lang="en-US" altLang="zh-CN" sz="1600" kern="0" dirty="0">
              <a:latin typeface="微软雅黑" panose="020B0503020204020204" charset="-122"/>
              <a:ea typeface="微软雅黑" panose="020B0503020204020204" charset="-122"/>
              <a:sym typeface="+mn-ea"/>
            </a:endParaRPr>
          </a:p>
          <a:p>
            <a:pPr marL="742950" lvl="1" indent="-285750">
              <a:lnSpc>
                <a:spcPts val="28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其他校外用房</a:t>
            </a:r>
            <a:r>
              <a:rPr lang="zh-CN" altLang="en-US" sz="1600" kern="0" dirty="0">
                <a:solidFill>
                  <a:srgbClr val="C55A11"/>
                </a:solidFill>
                <a:latin typeface="微软雅黑" panose="020B0503020204020204" charset="-122"/>
                <a:ea typeface="微软雅黑" panose="020B0503020204020204" charset="-122"/>
                <a:sym typeface="+mn-ea"/>
              </a:rPr>
              <a:t>等</a:t>
            </a:r>
            <a:r>
              <a:rPr lang="zh-CN" altLang="en-US" sz="1600" kern="0" dirty="0">
                <a:solidFill>
                  <a:schemeClr val="tx1">
                    <a:lumMod val="65000"/>
                    <a:lumOff val="35000"/>
                  </a:schemeClr>
                </a:solidFill>
                <a:latin typeface="微软雅黑" panose="020B0503020204020204" charset="-122"/>
                <a:ea typeface="微软雅黑" panose="020B0503020204020204" charset="-122"/>
                <a:sym typeface="+mn-ea"/>
              </a:rPr>
              <a:t>。</a:t>
            </a:r>
            <a:endParaRPr lang="en-US" altLang="zh-CN" sz="1600" kern="0" dirty="0">
              <a:solidFill>
                <a:schemeClr val="tx1">
                  <a:lumMod val="65000"/>
                  <a:lumOff val="35000"/>
                </a:schemeClr>
              </a:solidFill>
              <a:latin typeface="微软雅黑" panose="020B0503020204020204" charset="-122"/>
              <a:ea typeface="微软雅黑" panose="020B0503020204020204" charset="-122"/>
              <a:sym typeface="+mn-e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726490" cy="4370555"/>
          </a:xfrm>
          <a:prstGeom prst="rect">
            <a:avLst/>
          </a:prstGeom>
          <a:noFill/>
        </p:spPr>
        <p:txBody>
          <a:bodyPr wrap="square" lIns="0" tIns="0" rIns="0" bIns="0" rtlCol="0">
            <a:spAutoFit/>
          </a:bodyPr>
          <a:lstStyle/>
          <a:p>
            <a:pPr marL="285750" indent="-285750">
              <a:lnSpc>
                <a:spcPts val="28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主校区：</a:t>
            </a:r>
            <a:r>
              <a:rPr lang="zh-CN" altLang="zh-CN" sz="1600" kern="0" dirty="0">
                <a:latin typeface="微软雅黑" panose="020B0503020204020204" charset="-122"/>
                <a:ea typeface="微软雅黑" panose="020B0503020204020204" charset="-122"/>
              </a:rPr>
              <a:t>对于设有多校区的高校，学校法人注册地或经教育行政部门审批或备案的高校章程中的法定登记住所所在的校区称为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主校区</a:t>
            </a:r>
            <a:r>
              <a:rPr lang="en-US" altLang="zh-CN" sz="1600" kern="0" dirty="0">
                <a:latin typeface="微软雅黑" panose="020B0503020204020204" charset="-122"/>
                <a:ea typeface="微软雅黑" panose="020B0503020204020204" charset="-122"/>
              </a:rPr>
              <a:t>”</a:t>
            </a:r>
            <a:r>
              <a:rPr lang="zh-CN" altLang="en-US" sz="1600" kern="0" dirty="0">
                <a:latin typeface="微软雅黑" panose="020B0503020204020204" charset="-122"/>
                <a:ea typeface="微软雅黑" panose="020B0503020204020204" charset="-122"/>
                <a:sym typeface="+mn-ea"/>
              </a:rPr>
              <a:t>。</a:t>
            </a:r>
          </a:p>
          <a:p>
            <a:pPr marL="285750" indent="-285750">
              <a:lnSpc>
                <a:spcPts val="28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分校区：</a:t>
            </a:r>
            <a:r>
              <a:rPr lang="zh-CN" altLang="zh-CN" sz="1600" kern="0" dirty="0">
                <a:latin typeface="微软雅黑" panose="020B0503020204020204" charset="-122"/>
                <a:ea typeface="微软雅黑" panose="020B0503020204020204" charset="-122"/>
              </a:rPr>
              <a:t>是指独立于主校区之外的主要承担本专科、研究生学生教学培养任务的校区、分校等。其中，只要有独立承担普通、职业或成人本专科培养任务的均作为校区，不以目前使用名称作为是否为校区的依据。校区命名时应尽量避免使用</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老校区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新校区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主校区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等识别性不强的名称，可用</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地名</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的方式（如</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犀浦校区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海淀校区</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等），但习惯用名可以括号方式注明</a:t>
            </a:r>
            <a:r>
              <a:rPr lang="zh-CN" altLang="en-US" sz="1600" kern="0" dirty="0">
                <a:latin typeface="微软雅黑" panose="020B0503020204020204" charset="-122"/>
                <a:ea typeface="微软雅黑" panose="020B0503020204020204" charset="-122"/>
                <a:sym typeface="+mn-ea"/>
              </a:rPr>
              <a:t>。</a:t>
            </a:r>
          </a:p>
          <a:p>
            <a:pPr marL="285750" indent="-285750">
              <a:lnSpc>
                <a:spcPts val="28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研究生培养机构：</a:t>
            </a:r>
            <a:r>
              <a:rPr lang="zh-CN" altLang="zh-CN" sz="1600" kern="0" dirty="0">
                <a:latin typeface="微软雅黑" panose="020B0503020204020204" charset="-122"/>
                <a:ea typeface="微软雅黑" panose="020B0503020204020204" charset="-122"/>
              </a:rPr>
              <a:t>是指高校中独立于主校区和分校区外的主要承担研究生培养任务（含全过程培养和非全过程培养）的机构。包括研究生院、研究生学院、研究生分院、研究院等</a:t>
            </a:r>
            <a:r>
              <a:rPr lang="zh-CN" altLang="en-US" sz="1600" kern="0" dirty="0">
                <a:latin typeface="微软雅黑" panose="020B0503020204020204" charset="-122"/>
                <a:ea typeface="微软雅黑" panose="020B0503020204020204" charset="-122"/>
                <a:sym typeface="+mn-ea"/>
              </a:rPr>
              <a:t>。</a:t>
            </a:r>
          </a:p>
          <a:p>
            <a:pPr marL="285750" indent="-285750">
              <a:lnSpc>
                <a:spcPts val="28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无学生培养任务的科研机构：</a:t>
            </a:r>
            <a:r>
              <a:rPr lang="zh-CN" altLang="zh-CN" sz="1600" kern="0" dirty="0">
                <a:latin typeface="微软雅黑" panose="020B0503020204020204" charset="-122"/>
                <a:ea typeface="微软雅黑" panose="020B0503020204020204" charset="-122"/>
              </a:rPr>
              <a:t>是指高校中独立于主校区、分校区和研究生培养机构外的主要承担科学研究、科技成果转移转化、企业孵化、社会服务等任务的研究机构。包括各种类型、各种性质的研究院、产业研究院、工业研究院、技术转移中心及分中心、大学科技园及分园、实验室、工程研究中心等</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1800493"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三、办学点类型</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726490" cy="4107343"/>
          </a:xfrm>
          <a:prstGeom prst="rect">
            <a:avLst/>
          </a:prstGeom>
          <a:noFill/>
        </p:spPr>
        <p:txBody>
          <a:bodyPr wrap="square" lIns="0" tIns="0" rIns="0" bIns="0" rtlCol="0">
            <a:spAutoFit/>
          </a:bodyPr>
          <a:lstStyle/>
          <a:p>
            <a:pPr marL="285750" indent="-285750">
              <a:lnSpc>
                <a:spcPts val="32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有学生培养任务的附属医院：</a:t>
            </a:r>
            <a:r>
              <a:rPr lang="zh-CN" altLang="zh-CN" sz="1600" kern="0" dirty="0">
                <a:latin typeface="微软雅黑" panose="020B0503020204020204" charset="-122"/>
                <a:ea typeface="微软雅黑" panose="020B0503020204020204" charset="-122"/>
              </a:rPr>
              <a:t>是指承担</a:t>
            </a:r>
            <a:r>
              <a:rPr lang="en-US" altLang="zh-CN" sz="1600" kern="0" dirty="0">
                <a:latin typeface="微软雅黑" panose="020B0503020204020204" charset="-122"/>
                <a:ea typeface="微软雅黑" panose="020B0503020204020204" charset="-122"/>
              </a:rPr>
              <a:t>1</a:t>
            </a:r>
            <a:r>
              <a:rPr lang="zh-CN" altLang="zh-CN" sz="1600" kern="0" dirty="0">
                <a:latin typeface="微软雅黑" panose="020B0503020204020204" charset="-122"/>
                <a:ea typeface="微软雅黑" panose="020B0503020204020204" charset="-122"/>
              </a:rPr>
              <a:t>个及以上医学类专业（毕业生可以按照规定参加医师资格考试的专业）的全程临床教育教学任务的附属医院。包括高校直属附属医院（医院主要负责人的任免或党组织关系在高校）和非直属附属医院（高校与医院医教研协同关系，其原有领导体制及经费渠道不改变）</a:t>
            </a:r>
            <a:r>
              <a:rPr lang="zh-CN" altLang="en-US" sz="1600" kern="0" dirty="0">
                <a:latin typeface="微软雅黑" panose="020B0503020204020204" charset="-122"/>
                <a:ea typeface="微软雅黑" panose="020B0503020204020204" charset="-122"/>
                <a:sym typeface="+mn-ea"/>
              </a:rPr>
              <a:t>。</a:t>
            </a:r>
          </a:p>
          <a:p>
            <a:pPr marL="285750" indent="-285750">
              <a:lnSpc>
                <a:spcPts val="32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高等学历继续教育校外教学点：</a:t>
            </a:r>
            <a:r>
              <a:rPr lang="zh-CN" altLang="zh-CN" sz="1600" kern="0" dirty="0">
                <a:latin typeface="微软雅黑" panose="020B0503020204020204" charset="-122"/>
                <a:ea typeface="微软雅黑" panose="020B0503020204020204" charset="-122"/>
              </a:rPr>
              <a:t>是指为满足高等学历继续教育教学需要，以平等协商方式与校外其他法人单位合作，依托设点单位的场地、人员、设施等资源，开展招生宣传、线下面授、学习辅导、集中考试、实验实训、毕业指导、学生服务与管理等教育教学活动的场所。包括函授站、校外学习中心</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285750" indent="-285750">
              <a:lnSpc>
                <a:spcPts val="32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专门实习用地：</a:t>
            </a:r>
            <a:r>
              <a:rPr lang="zh-CN" altLang="en-US" sz="1600" kern="0" dirty="0">
                <a:latin typeface="微软雅黑" panose="020B0503020204020204" charset="-122"/>
                <a:ea typeface="微软雅黑" panose="020B0503020204020204" charset="-122"/>
                <a:sym typeface="+mn-ea"/>
              </a:rPr>
              <a:t>是指独立于主校区和分校区外，有学校产权的农场、林场、牧场、渔场、树木园、生物实习园等各种专门实习用地。</a:t>
            </a:r>
          </a:p>
          <a:p>
            <a:pPr marL="285750" indent="-285750">
              <a:lnSpc>
                <a:spcPts val="3200"/>
              </a:lnSpc>
              <a:spcAft>
                <a:spcPts val="1200"/>
              </a:spcAft>
              <a:buFont typeface="Wingdings" panose="05000000000000000000" pitchFamily="2" charset="2"/>
              <a:buChar char="l"/>
              <a:defRPr/>
            </a:pPr>
            <a:r>
              <a:rPr lang="zh-CN" altLang="en-US" sz="1600" kern="0" dirty="0">
                <a:solidFill>
                  <a:srgbClr val="C55A11"/>
                </a:solidFill>
                <a:latin typeface="微软雅黑" panose="020B0503020204020204" charset="-122"/>
                <a:ea typeface="微软雅黑" panose="020B0503020204020204" charset="-122"/>
                <a:sym typeface="+mn-ea"/>
              </a:rPr>
              <a:t>其他校外用房：</a:t>
            </a:r>
            <a:r>
              <a:rPr lang="zh-CN" altLang="en-US" sz="1600" kern="0" dirty="0">
                <a:latin typeface="微软雅黑" panose="020B0503020204020204" charset="-122"/>
                <a:ea typeface="微软雅黑" panose="020B0503020204020204" charset="-122"/>
                <a:sym typeface="+mn-ea"/>
              </a:rPr>
              <a:t>是指有学校产权，但不承担教学、科研任务的独立于校园外的其他用房。</a:t>
            </a:r>
            <a:endParaRPr lang="zh-CN" altLang="en-US" sz="1400" kern="0" dirty="0">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1800493"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三、办学点类型</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232712" cy="3953005"/>
          </a:xfrm>
          <a:prstGeom prst="rect">
            <a:avLst/>
          </a:prstGeom>
          <a:noFill/>
        </p:spPr>
        <p:txBody>
          <a:bodyPr wrap="square" lIns="0" tIns="0" rIns="0" bIns="0" rtlCol="0">
            <a:spAutoFit/>
          </a:bodyPr>
          <a:lstStyle/>
          <a:p>
            <a:pPr marL="342900" indent="-342900">
              <a:lnSpc>
                <a:spcPts val="3200"/>
              </a:lnSpc>
              <a:spcAft>
                <a:spcPts val="1200"/>
              </a:spcAft>
              <a:buClr>
                <a:srgbClr val="C55A11"/>
              </a:buClr>
              <a:buFont typeface="Wingdings" panose="05000000000000000000" pitchFamily="2" charset="2"/>
              <a:buChar char="l"/>
              <a:defRPr/>
            </a:pPr>
            <a:r>
              <a:rPr lang="zh-CN" altLang="zh-CN" sz="1600" kern="0" dirty="0">
                <a:latin typeface="微软雅黑" panose="020B0503020204020204" charset="-122"/>
                <a:ea typeface="微软雅黑" panose="020B0503020204020204" charset="-122"/>
              </a:rPr>
              <a:t>教育部在</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学校（机构）代码管理信息系统</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中对高校开放权限。各高校根据需要，可在系统中新增、修改、删除办学点信息，填写</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高等学校多点办学确认表</a:t>
            </a:r>
            <a:r>
              <a:rPr lang="en-US" altLang="zh-CN" sz="1600" kern="0" dirty="0">
                <a:latin typeface="微软雅黑" panose="020B0503020204020204" charset="-122"/>
                <a:ea typeface="微软雅黑" panose="020B0503020204020204" charset="-122"/>
              </a:rPr>
              <a:t>”</a:t>
            </a:r>
            <a:r>
              <a:rPr lang="zh-CN" altLang="zh-CN" sz="1600" kern="0" dirty="0">
                <a:latin typeface="微软雅黑" panose="020B0503020204020204" charset="-122"/>
                <a:ea typeface="微软雅黑" panose="020B0503020204020204" charset="-122"/>
              </a:rPr>
              <a:t>（样表附后，可在系统中导出），经高校主要负责同志签字盖章后电子版（</a:t>
            </a:r>
            <a:r>
              <a:rPr lang="en-US" altLang="zh-CN" sz="1600" kern="0" dirty="0">
                <a:latin typeface="微软雅黑" panose="020B0503020204020204" charset="-122"/>
                <a:ea typeface="微软雅黑" panose="020B0503020204020204" charset="-122"/>
              </a:rPr>
              <a:t>PDF</a:t>
            </a:r>
            <a:r>
              <a:rPr lang="zh-CN" altLang="zh-CN" sz="1600" kern="0" dirty="0">
                <a:latin typeface="微软雅黑" panose="020B0503020204020204" charset="-122"/>
                <a:ea typeface="微软雅黑" panose="020B0503020204020204" charset="-122"/>
              </a:rPr>
              <a:t>）上传至学校（机构）代码管理信息系统，纸质版报属地省级教育行政部门备案</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342900" indent="-342900">
              <a:lnSpc>
                <a:spcPts val="3200"/>
              </a:lnSpc>
              <a:spcAft>
                <a:spcPts val="1200"/>
              </a:spcAft>
              <a:buClr>
                <a:srgbClr val="C55A11"/>
              </a:buClr>
              <a:buFont typeface="Wingdings" panose="05000000000000000000" pitchFamily="2" charset="2"/>
              <a:buChar char="l"/>
              <a:defRPr/>
            </a:pPr>
            <a:r>
              <a:rPr lang="zh-CN" altLang="zh-CN" sz="1600" kern="0" dirty="0">
                <a:latin typeface="微软雅黑" panose="020B0503020204020204" charset="-122"/>
                <a:ea typeface="微软雅黑" panose="020B0503020204020204" charset="-122"/>
              </a:rPr>
              <a:t>省级教育行政部门统筹指导所在地高校开展办学点代码更新和维护工作，并对存疑信息联系高校进行核实。无学生培养任务的科研机构、有学生培养任务的附属医院、高等学历继续教育校外教学点、专门实习用地、其他校外用房等</a:t>
            </a:r>
            <a:r>
              <a:rPr lang="en-US" altLang="zh-CN" sz="1600" kern="0" dirty="0">
                <a:latin typeface="微软雅黑" panose="020B0503020204020204" charset="-122"/>
                <a:ea typeface="微软雅黑" panose="020B0503020204020204" charset="-122"/>
              </a:rPr>
              <a:t>5</a:t>
            </a:r>
            <a:r>
              <a:rPr lang="zh-CN" altLang="zh-CN" sz="1600" kern="0" dirty="0">
                <a:latin typeface="微软雅黑" panose="020B0503020204020204" charset="-122"/>
                <a:ea typeface="微软雅黑" panose="020B0503020204020204" charset="-122"/>
              </a:rPr>
              <a:t>种分类作为建议的统计台账，学校可根据有关文件精神和自身管理需要梳理、申请赋码，是否独立填报今年在国家层面不做统一要求，各省级教育行政部门可结合实际进行部署</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342900" indent="-342900">
              <a:lnSpc>
                <a:spcPts val="3200"/>
              </a:lnSpc>
              <a:spcAft>
                <a:spcPts val="1200"/>
              </a:spcAft>
              <a:buClr>
                <a:srgbClr val="C55A11"/>
              </a:buClr>
              <a:buFont typeface="Wingdings" panose="05000000000000000000" pitchFamily="2" charset="2"/>
              <a:buChar char="l"/>
              <a:defRPr/>
            </a:pPr>
            <a:r>
              <a:rPr lang="zh-CN" altLang="zh-CN" sz="1600" kern="0" dirty="0">
                <a:latin typeface="微软雅黑" panose="020B0503020204020204" charset="-122"/>
                <a:ea typeface="微软雅黑" panose="020B0503020204020204" charset="-122"/>
              </a:rPr>
              <a:t>教育部按照《学校（机构）代码管理办法》，为高校办学点赋码，办学点代码终身唯一，信息一经发布当年不得修改。</a:t>
            </a:r>
            <a:r>
              <a:rPr lang="en-US" altLang="zh-CN" sz="1600" kern="0" dirty="0">
                <a:latin typeface="微软雅黑" panose="020B0503020204020204" charset="-122"/>
                <a:ea typeface="微软雅黑" panose="020B0503020204020204" charset="-122"/>
              </a:rPr>
              <a:t>2023</a:t>
            </a:r>
            <a:r>
              <a:rPr lang="zh-CN" altLang="zh-CN" sz="1600" kern="0" dirty="0">
                <a:latin typeface="微软雅黑" panose="020B0503020204020204" charset="-122"/>
                <a:ea typeface="微软雅黑" panose="020B0503020204020204" charset="-122"/>
              </a:rPr>
              <a:t>年起，办学点信息变更需上传相应证明文件</a:t>
            </a:r>
            <a:r>
              <a:rPr lang="zh-CN" altLang="en-US" sz="1600" kern="0" dirty="0">
                <a:latin typeface="微软雅黑" panose="020B0503020204020204" charset="-122"/>
                <a:ea typeface="微软雅黑" panose="020B0503020204020204" charset="-122"/>
                <a:sym typeface="+mn-ea"/>
              </a:rPr>
              <a:t>。</a:t>
            </a:r>
          </a:p>
        </p:txBody>
      </p:sp>
      <p:sp>
        <p:nvSpPr>
          <p:cNvPr id="6" name="TextBox 24"/>
          <p:cNvSpPr txBox="1"/>
          <p:nvPr/>
        </p:nvSpPr>
        <p:spPr>
          <a:xfrm>
            <a:off x="789178" y="941570"/>
            <a:ext cx="2723823"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四、办学点代码设立环节</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232712" cy="4255139"/>
          </a:xfrm>
          <a:prstGeom prst="rect">
            <a:avLst/>
          </a:prstGeom>
          <a:noFill/>
        </p:spPr>
        <p:txBody>
          <a:bodyPr wrap="square" lIns="0" tIns="0" rIns="0" bIns="0" rtlCol="0">
            <a:spAutoFit/>
          </a:bodyPr>
          <a:lstStyle/>
          <a:p>
            <a:pPr marL="342900" indent="-342900">
              <a:lnSpc>
                <a:spcPts val="3200"/>
              </a:lnSpc>
              <a:spcAft>
                <a:spcPts val="1200"/>
              </a:spcAft>
              <a:buClr>
                <a:srgbClr val="C55A11"/>
              </a:buClr>
              <a:buFont typeface="+mj-lt"/>
              <a:buAutoNum type="arabicPeriod"/>
              <a:defRPr/>
            </a:pPr>
            <a:r>
              <a:rPr lang="zh-CN" altLang="en-US" sz="1600" b="1" kern="0" dirty="0">
                <a:solidFill>
                  <a:srgbClr val="C55A11"/>
                </a:solidFill>
                <a:latin typeface="微软雅黑" panose="020B0503020204020204" charset="-122"/>
                <a:ea typeface="微软雅黑" panose="020B0503020204020204" charset="-122"/>
                <a:sym typeface="+mn-ea"/>
              </a:rPr>
              <a:t>填报账号分配</a:t>
            </a:r>
            <a:endParaRPr lang="en-US" altLang="zh-CN" sz="1600" b="1" kern="0" dirty="0">
              <a:solidFill>
                <a:srgbClr val="C55A11"/>
              </a:solidFill>
              <a:latin typeface="微软雅黑" panose="020B0503020204020204" charset="-122"/>
              <a:ea typeface="微软雅黑" panose="020B0503020204020204" charset="-122"/>
              <a:sym typeface="+mn-ea"/>
            </a:endParaRPr>
          </a:p>
          <a:p>
            <a:pPr lvl="1">
              <a:lnSpc>
                <a:spcPts val="3200"/>
              </a:lnSpc>
              <a:spcAft>
                <a:spcPts val="1200"/>
              </a:spcAft>
              <a:buClr>
                <a:srgbClr val="C55A11"/>
              </a:buClr>
              <a:defRPr/>
            </a:pPr>
            <a:r>
              <a:rPr lang="en-US" altLang="zh-CN" sz="1600" kern="0" dirty="0">
                <a:solidFill>
                  <a:schemeClr val="tx1">
                    <a:lumMod val="65000"/>
                    <a:lumOff val="35000"/>
                  </a:schemeClr>
                </a:solidFill>
                <a:latin typeface="微软雅黑" panose="020B0503020204020204" charset="-122"/>
                <a:ea typeface="微软雅黑" panose="020B0503020204020204" charset="-122"/>
                <a:sym typeface="+mn-ea"/>
              </a:rPr>
              <a:t>	</a:t>
            </a:r>
            <a:r>
              <a:rPr lang="zh-CN" altLang="zh-CN" sz="1600" kern="0" dirty="0">
                <a:latin typeface="微软雅黑" panose="020B0503020204020204" charset="-122"/>
                <a:ea typeface="微软雅黑" panose="020B0503020204020204" charset="-122"/>
              </a:rPr>
              <a:t>高校统计负责人可为每一个办学点分配一个或多个实名制填报账号</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342900" indent="-342900">
              <a:lnSpc>
                <a:spcPts val="3200"/>
              </a:lnSpc>
              <a:spcAft>
                <a:spcPts val="1200"/>
              </a:spcAft>
              <a:buClr>
                <a:srgbClr val="C55A11"/>
              </a:buClr>
              <a:buFont typeface="+mj-lt"/>
              <a:buAutoNum type="arabicPeriod"/>
              <a:defRPr/>
            </a:pPr>
            <a:r>
              <a:rPr lang="zh-CN" altLang="en-US" sz="1600" b="1" kern="0" dirty="0">
                <a:solidFill>
                  <a:srgbClr val="C55A11"/>
                </a:solidFill>
                <a:latin typeface="微软雅黑" panose="020B0503020204020204" charset="-122"/>
                <a:ea typeface="微软雅黑" panose="020B0503020204020204" charset="-122"/>
                <a:sym typeface="+mn-ea"/>
              </a:rPr>
              <a:t>填报内容</a:t>
            </a:r>
            <a:endParaRPr lang="en-US" altLang="zh-CN" sz="1600" b="1" kern="0" dirty="0">
              <a:solidFill>
                <a:srgbClr val="C55A11"/>
              </a:solidFill>
              <a:latin typeface="微软雅黑" panose="020B0503020204020204" charset="-122"/>
              <a:ea typeface="微软雅黑" panose="020B0503020204020204" charset="-122"/>
              <a:sym typeface="+mn-ea"/>
            </a:endParaRPr>
          </a:p>
          <a:p>
            <a:pPr lvl="1">
              <a:lnSpc>
                <a:spcPts val="3200"/>
              </a:lnSpc>
              <a:spcAft>
                <a:spcPts val="1200"/>
              </a:spcAft>
              <a:buClr>
                <a:srgbClr val="C55A11"/>
              </a:buClr>
              <a:defRPr/>
            </a:pPr>
            <a:r>
              <a:rPr lang="en-US" altLang="zh-CN" sz="1600" kern="0" dirty="0">
                <a:solidFill>
                  <a:schemeClr val="tx1">
                    <a:lumMod val="65000"/>
                    <a:lumOff val="35000"/>
                  </a:schemeClr>
                </a:solidFill>
                <a:latin typeface="微软雅黑" panose="020B0503020204020204" charset="-122"/>
                <a:ea typeface="微软雅黑" panose="020B0503020204020204" charset="-122"/>
                <a:sym typeface="+mn-ea"/>
              </a:rPr>
              <a:t>	</a:t>
            </a:r>
            <a:r>
              <a:rPr lang="zh-CN" altLang="zh-CN" sz="1600" kern="0" dirty="0">
                <a:latin typeface="微软雅黑" panose="020B0503020204020204" charset="-122"/>
                <a:ea typeface="微软雅黑" panose="020B0503020204020204" charset="-122"/>
              </a:rPr>
              <a:t>办学点统计调查表涉及学生、教职工、校园占地和校舍等内容，在教育统计管理信息系统中根据办学点类型自动显示需填报的调查表。具体如下</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主校区、分校区</a:t>
            </a:r>
            <a:r>
              <a:rPr lang="zh-CN" altLang="zh-CN" sz="1600" kern="0" dirty="0">
                <a:latin typeface="微软雅黑" panose="020B0503020204020204" charset="-122"/>
                <a:ea typeface="微软雅黑" panose="020B0503020204020204" charset="-122"/>
              </a:rPr>
              <a:t>根据办学实际填报学生情况调查表，包括专科、本科、硕士、博士的分专业学生数及国际学生基本情况，分别为教基</a:t>
            </a:r>
            <a:r>
              <a:rPr lang="en-US" altLang="zh-CN" sz="1600" kern="0" dirty="0">
                <a:latin typeface="微软雅黑" panose="020B0503020204020204" charset="-122"/>
                <a:ea typeface="微软雅黑" panose="020B0503020204020204" charset="-122"/>
              </a:rPr>
              <a:t>3324</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3325</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3326</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3327</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3328</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3331</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3332</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3046</a:t>
            </a:r>
            <a:r>
              <a:rPr lang="zh-CN" altLang="zh-CN" sz="1600" kern="0" dirty="0">
                <a:latin typeface="微软雅黑" panose="020B0503020204020204" charset="-122"/>
                <a:ea typeface="微软雅黑" panose="020B0503020204020204" charset="-122"/>
              </a:rPr>
              <a:t>；教职工情况调查表，教基</a:t>
            </a:r>
            <a:r>
              <a:rPr lang="en-US" altLang="zh-CN" sz="1600" kern="0" dirty="0">
                <a:latin typeface="微软雅黑" panose="020B0503020204020204" charset="-122"/>
                <a:ea typeface="微软雅黑" panose="020B0503020204020204" charset="-122"/>
              </a:rPr>
              <a:t>4352</a:t>
            </a:r>
            <a:r>
              <a:rPr lang="zh-CN" altLang="zh-CN" sz="1600" kern="0" dirty="0">
                <a:latin typeface="微软雅黑" panose="020B0503020204020204" charset="-122"/>
                <a:ea typeface="微软雅黑" panose="020B0503020204020204" charset="-122"/>
              </a:rPr>
              <a:t>；校园占地和校舍功能统计调查台账（含学校产权和非学校产权），分别为教基</a:t>
            </a:r>
            <a:r>
              <a:rPr lang="en-US" altLang="zh-CN" sz="1600" kern="0" dirty="0">
                <a:latin typeface="微软雅黑" panose="020B0503020204020204" charset="-122"/>
                <a:ea typeface="微软雅黑" panose="020B0503020204020204" charset="-122"/>
              </a:rPr>
              <a:t>8386</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8387</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8388</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249299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五、数据采集汇总环节</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232712" cy="4357731"/>
          </a:xfrm>
          <a:prstGeom prst="rect">
            <a:avLst/>
          </a:prstGeom>
          <a:noFill/>
        </p:spPr>
        <p:txBody>
          <a:bodyPr wrap="square" lIns="0" tIns="0" rIns="0" bIns="0" rtlCol="0">
            <a:spAutoFit/>
          </a:bodyPr>
          <a:lstStyle/>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研究生培养机构</a:t>
            </a:r>
            <a:r>
              <a:rPr lang="zh-CN" altLang="zh-CN" sz="1600" kern="0" dirty="0">
                <a:latin typeface="微软雅黑" panose="020B0503020204020204" charset="-122"/>
                <a:ea typeface="微软雅黑" panose="020B0503020204020204" charset="-122"/>
              </a:rPr>
              <a:t>根据办学实际填报学生情况调查表，包括硕士、博士的分专业学生数及国际学生基本情况，分别为教基</a:t>
            </a:r>
            <a:r>
              <a:rPr lang="en-US" altLang="zh-CN" sz="1600" kern="0" dirty="0">
                <a:latin typeface="微软雅黑" panose="020B0503020204020204" charset="-122"/>
                <a:ea typeface="微软雅黑" panose="020B0503020204020204" charset="-122"/>
              </a:rPr>
              <a:t>3331</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3332</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3046</a:t>
            </a:r>
            <a:r>
              <a:rPr lang="zh-CN" altLang="zh-CN" sz="1600" kern="0" dirty="0">
                <a:latin typeface="微软雅黑" panose="020B0503020204020204" charset="-122"/>
                <a:ea typeface="微软雅黑" panose="020B0503020204020204" charset="-122"/>
              </a:rPr>
              <a:t>；教职工情况调查表，教基</a:t>
            </a:r>
            <a:r>
              <a:rPr lang="en-US" altLang="zh-CN" sz="1600" kern="0" dirty="0">
                <a:latin typeface="微软雅黑" panose="020B0503020204020204" charset="-122"/>
                <a:ea typeface="微软雅黑" panose="020B0503020204020204" charset="-122"/>
              </a:rPr>
              <a:t>4352</a:t>
            </a:r>
            <a:r>
              <a:rPr lang="zh-CN" altLang="zh-CN" sz="1600" kern="0" dirty="0">
                <a:latin typeface="微软雅黑" panose="020B0503020204020204" charset="-122"/>
                <a:ea typeface="微软雅黑" panose="020B0503020204020204" charset="-122"/>
              </a:rPr>
              <a:t>；校园占地和校舍功能统计调查台账（含学校产权和非学校产权），分别为教基</a:t>
            </a:r>
            <a:r>
              <a:rPr lang="en-US" altLang="zh-CN" sz="1600" kern="0" dirty="0">
                <a:latin typeface="微软雅黑" panose="020B0503020204020204" charset="-122"/>
                <a:ea typeface="微软雅黑" panose="020B0503020204020204" charset="-122"/>
              </a:rPr>
              <a:t>8386</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8387</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8388</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无学生培养任务的科研机构</a:t>
            </a:r>
            <a:r>
              <a:rPr lang="zh-CN" altLang="zh-CN" sz="1600" kern="0" dirty="0">
                <a:latin typeface="微软雅黑" panose="020B0503020204020204" charset="-122"/>
                <a:ea typeface="微软雅黑" panose="020B0503020204020204" charset="-122"/>
              </a:rPr>
              <a:t>填报教职工情况调查表，教基</a:t>
            </a:r>
            <a:r>
              <a:rPr lang="en-US" altLang="zh-CN" sz="1600" kern="0" dirty="0">
                <a:latin typeface="微软雅黑" panose="020B0503020204020204" charset="-122"/>
                <a:ea typeface="微软雅黑" panose="020B0503020204020204" charset="-122"/>
              </a:rPr>
              <a:t>4352</a:t>
            </a:r>
            <a:r>
              <a:rPr lang="zh-CN" altLang="zh-CN" sz="1600" kern="0" dirty="0">
                <a:latin typeface="微软雅黑" panose="020B0503020204020204" charset="-122"/>
                <a:ea typeface="微软雅黑" panose="020B0503020204020204" charset="-122"/>
              </a:rPr>
              <a:t>；学校产权的校园占地和校舍功能统计调查台账，分别为教基</a:t>
            </a:r>
            <a:r>
              <a:rPr lang="en-US" altLang="zh-CN" sz="1600" kern="0" dirty="0">
                <a:latin typeface="微软雅黑" panose="020B0503020204020204" charset="-122"/>
                <a:ea typeface="微软雅黑" panose="020B0503020204020204" charset="-122"/>
              </a:rPr>
              <a:t>8386</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8387</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8388</a:t>
            </a:r>
            <a:r>
              <a:rPr lang="zh-CN" altLang="zh-CN" sz="1600" kern="0" dirty="0">
                <a:latin typeface="微软雅黑" panose="020B0503020204020204" charset="-122"/>
                <a:ea typeface="微软雅黑" panose="020B0503020204020204" charset="-122"/>
              </a:rPr>
              <a:t>。如无纳入到学校统一管理的教职工和学校产权的占地和校舍，相关数据填报</a:t>
            </a:r>
            <a:r>
              <a:rPr lang="en-US" altLang="zh-CN" sz="1600" kern="0" dirty="0">
                <a:latin typeface="微软雅黑" panose="020B0503020204020204" charset="-122"/>
                <a:ea typeface="微软雅黑" panose="020B0503020204020204" charset="-122"/>
              </a:rPr>
              <a:t>0</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有学生培养任务的附属医院</a:t>
            </a:r>
            <a:r>
              <a:rPr lang="zh-CN" altLang="zh-CN" sz="1600" kern="0" dirty="0">
                <a:latin typeface="微软雅黑" panose="020B0503020204020204" charset="-122"/>
                <a:ea typeface="微软雅黑" panose="020B0503020204020204" charset="-122"/>
              </a:rPr>
              <a:t>根据办学实际填报学生情况调查表，包括专科、本科、硕士、博士的分专业学生数及国际学生基本情况，分别为教基</a:t>
            </a:r>
            <a:r>
              <a:rPr lang="en-US" altLang="zh-CN" sz="1600" kern="0" dirty="0">
                <a:latin typeface="微软雅黑" panose="020B0503020204020204" charset="-122"/>
                <a:ea typeface="微软雅黑" panose="020B0503020204020204" charset="-122"/>
              </a:rPr>
              <a:t>3324</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3325</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3326</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3327</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3328</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3331</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3332</a:t>
            </a:r>
            <a:r>
              <a:rPr lang="zh-CN" altLang="zh-CN" sz="1600" kern="0" dirty="0">
                <a:latin typeface="微软雅黑" panose="020B0503020204020204" charset="-122"/>
                <a:ea typeface="微软雅黑" panose="020B0503020204020204" charset="-122"/>
              </a:rPr>
              <a:t>、教基</a:t>
            </a:r>
            <a:r>
              <a:rPr lang="en-US" altLang="zh-CN" sz="1600" kern="0" dirty="0">
                <a:latin typeface="微软雅黑" panose="020B0503020204020204" charset="-122"/>
                <a:ea typeface="微软雅黑" panose="020B0503020204020204" charset="-122"/>
              </a:rPr>
              <a:t>3046</a:t>
            </a:r>
            <a:r>
              <a:rPr lang="zh-CN" altLang="zh-CN" sz="1600" kern="0" dirty="0">
                <a:latin typeface="微软雅黑" panose="020B0503020204020204" charset="-122"/>
                <a:ea typeface="微软雅黑" panose="020B0503020204020204" charset="-122"/>
              </a:rPr>
              <a:t>；教职工情况调查表，教基</a:t>
            </a:r>
            <a:r>
              <a:rPr lang="en-US" altLang="zh-CN" sz="1600" kern="0" dirty="0">
                <a:latin typeface="微软雅黑" panose="020B0503020204020204" charset="-122"/>
                <a:ea typeface="微软雅黑" panose="020B0503020204020204" charset="-122"/>
              </a:rPr>
              <a:t>4352</a:t>
            </a:r>
            <a:r>
              <a:rPr lang="zh-CN" altLang="zh-CN" sz="1600" kern="0" dirty="0">
                <a:latin typeface="微软雅黑" panose="020B0503020204020204" charset="-122"/>
                <a:ea typeface="微软雅黑" panose="020B0503020204020204" charset="-122"/>
              </a:rPr>
              <a:t>。对于学校聘请的、人事关系不在学校、开展教学活动的临床教师，具有教师资格证的填报到校外教师，无教师资格证的填报到行业导师</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249299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五、数据采集汇总环节</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232712" cy="4819396"/>
          </a:xfrm>
          <a:prstGeom prst="rect">
            <a:avLst/>
          </a:prstGeom>
          <a:noFill/>
        </p:spPr>
        <p:txBody>
          <a:bodyPr wrap="square" lIns="0" tIns="0" rIns="0" bIns="0" rtlCol="0">
            <a:spAutoFit/>
          </a:bodyPr>
          <a:lstStyle/>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高等学历继续教育校外教学点</a:t>
            </a:r>
            <a:r>
              <a:rPr lang="zh-CN" altLang="en-US" sz="1600" kern="0" dirty="0">
                <a:latin typeface="微软雅黑" panose="020B0503020204020204" charset="-122"/>
                <a:ea typeface="微软雅黑" panose="020B0503020204020204" charset="-122"/>
                <a:sym typeface="+mn-ea"/>
              </a:rPr>
              <a:t>填报学生情况调查表包括成人专科、成人本科分专业学生数，分别为教基</a:t>
            </a:r>
            <a:r>
              <a:rPr lang="en-US" altLang="zh-CN" sz="1600" kern="0" dirty="0">
                <a:latin typeface="微软雅黑" panose="020B0503020204020204" charset="-122"/>
                <a:ea typeface="微软雅黑" panose="020B0503020204020204" charset="-122"/>
                <a:sym typeface="+mn-ea"/>
              </a:rPr>
              <a:t>3327</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3328</a:t>
            </a:r>
            <a:r>
              <a:rPr lang="zh-CN" altLang="en-US" sz="1600" kern="0" dirty="0">
                <a:latin typeface="微软雅黑" panose="020B0503020204020204" charset="-122"/>
                <a:ea typeface="微软雅黑" panose="020B0503020204020204" charset="-122"/>
                <a:sym typeface="+mn-ea"/>
              </a:rPr>
              <a:t>；教职工情况调查表，教基</a:t>
            </a:r>
            <a:r>
              <a:rPr lang="en-US" altLang="zh-CN" sz="1600" kern="0" dirty="0">
                <a:latin typeface="微软雅黑" panose="020B0503020204020204" charset="-122"/>
                <a:ea typeface="微软雅黑" panose="020B0503020204020204" charset="-122"/>
                <a:sym typeface="+mn-ea"/>
              </a:rPr>
              <a:t>4352</a:t>
            </a:r>
            <a:r>
              <a:rPr lang="zh-CN" altLang="en-US" sz="1600" kern="0" dirty="0">
                <a:latin typeface="微软雅黑" panose="020B0503020204020204" charset="-122"/>
                <a:ea typeface="微软雅黑" panose="020B0503020204020204" charset="-122"/>
                <a:sym typeface="+mn-ea"/>
              </a:rPr>
              <a:t>。</a:t>
            </a:r>
          </a:p>
          <a:p>
            <a:pPr marL="800100" lvl="1" indent="-34290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专门实习用地、其他校外用房</a:t>
            </a:r>
            <a:r>
              <a:rPr lang="zh-CN" altLang="en-US" sz="1600" kern="0" dirty="0">
                <a:latin typeface="微软雅黑" panose="020B0503020204020204" charset="-122"/>
                <a:ea typeface="微软雅黑" panose="020B0503020204020204" charset="-122"/>
                <a:sym typeface="+mn-ea"/>
              </a:rPr>
              <a:t>仅填报学校产权的占地和校舍功能统计调查台账，分别为教基</a:t>
            </a:r>
            <a:r>
              <a:rPr lang="en-US" altLang="zh-CN" sz="1600" kern="0" dirty="0">
                <a:latin typeface="微软雅黑" panose="020B0503020204020204" charset="-122"/>
                <a:ea typeface="微软雅黑" panose="020B0503020204020204" charset="-122"/>
                <a:sym typeface="+mn-ea"/>
              </a:rPr>
              <a:t>8386</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8387</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8388</a:t>
            </a:r>
            <a:r>
              <a:rPr lang="zh-CN" altLang="en-US" sz="1600" kern="0" dirty="0">
                <a:latin typeface="微软雅黑" panose="020B0503020204020204" charset="-122"/>
                <a:ea typeface="微软雅黑" panose="020B0503020204020204" charset="-122"/>
                <a:sym typeface="+mn-ea"/>
              </a:rPr>
              <a:t>。其中，专门实习用地不包含在教基</a:t>
            </a:r>
            <a:r>
              <a:rPr lang="en-US" altLang="zh-CN" sz="1600" kern="0" dirty="0">
                <a:latin typeface="微软雅黑" panose="020B0503020204020204" charset="-122"/>
                <a:ea typeface="微软雅黑" panose="020B0503020204020204" charset="-122"/>
                <a:sym typeface="+mn-ea"/>
              </a:rPr>
              <a:t>5377</a:t>
            </a:r>
            <a:r>
              <a:rPr lang="zh-CN" altLang="en-US" sz="1600" kern="0" dirty="0">
                <a:latin typeface="微软雅黑" panose="020B0503020204020204" charset="-122"/>
                <a:ea typeface="微软雅黑" panose="020B0503020204020204" charset="-122"/>
                <a:sym typeface="+mn-ea"/>
              </a:rPr>
              <a:t>高校占地面积中，也不参与高校生均占地面积的计算。</a:t>
            </a:r>
            <a:endParaRPr lang="en-US" altLang="zh-CN" sz="1600" kern="0" dirty="0">
              <a:latin typeface="微软雅黑" panose="020B0503020204020204" charset="-122"/>
              <a:ea typeface="微软雅黑" panose="020B0503020204020204" charset="-122"/>
              <a:sym typeface="+mn-ea"/>
            </a:endParaRPr>
          </a:p>
          <a:p>
            <a:pPr marL="342900" indent="-342900">
              <a:lnSpc>
                <a:spcPts val="3200"/>
              </a:lnSpc>
              <a:spcAft>
                <a:spcPts val="1200"/>
              </a:spcAft>
              <a:buClr>
                <a:srgbClr val="C55A11"/>
              </a:buClr>
              <a:buFont typeface="+mj-lt"/>
              <a:buAutoNum type="arabicPeriod" startAt="3"/>
              <a:defRPr/>
            </a:pPr>
            <a:r>
              <a:rPr lang="zh-CN" altLang="en-US" sz="1600" b="1" kern="0" dirty="0">
                <a:solidFill>
                  <a:srgbClr val="C55A11"/>
                </a:solidFill>
                <a:latin typeface="微软雅黑" panose="020B0503020204020204" charset="-122"/>
                <a:ea typeface="微软雅黑" panose="020B0503020204020204" charset="-122"/>
                <a:sym typeface="+mn-ea"/>
              </a:rPr>
              <a:t>数据填报依据</a:t>
            </a:r>
            <a:endParaRPr lang="en-US" altLang="zh-CN" sz="1600" b="1" kern="0" dirty="0">
              <a:solidFill>
                <a:srgbClr val="C55A11"/>
              </a:solidFill>
              <a:latin typeface="微软雅黑" panose="020B0503020204020204" charset="-122"/>
              <a:ea typeface="微软雅黑" panose="020B0503020204020204" charset="-122"/>
              <a:sym typeface="+mn-ea"/>
            </a:endParaRPr>
          </a:p>
          <a:p>
            <a:pPr marL="800100" lvl="1" indent="-342900">
              <a:lnSpc>
                <a:spcPts val="32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全日制学生按住宿所在地填报，非全日制学生按培养所在地填报。</a:t>
            </a:r>
          </a:p>
          <a:p>
            <a:pPr marL="800100" lvl="1" indent="-342900">
              <a:lnSpc>
                <a:spcPts val="32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教职工按工作时长最长校区填报；教职工、校外教师、行业导师和外籍教师均不包括学校内设机构自聘人员。</a:t>
            </a:r>
          </a:p>
          <a:p>
            <a:pPr marL="800100" lvl="1" indent="-342900">
              <a:lnSpc>
                <a:spcPts val="3200"/>
              </a:lnSpc>
              <a:spcAft>
                <a:spcPts val="1200"/>
              </a:spcAft>
              <a:buClr>
                <a:srgbClr val="C55A11"/>
              </a:buClr>
              <a:buFont typeface="Wingdings" panose="05000000000000000000" pitchFamily="2" charset="2"/>
              <a:buChar char="l"/>
              <a:defRPr/>
            </a:pPr>
            <a:r>
              <a:rPr lang="zh-CN" altLang="en-US" sz="1600" kern="0" dirty="0">
                <a:latin typeface="微软雅黑" panose="020B0503020204020204" charset="-122"/>
                <a:ea typeface="微软雅黑" panose="020B0503020204020204" charset="-122"/>
                <a:sym typeface="+mn-ea"/>
              </a:rPr>
              <a:t>校园占地和校舍按产权所在地填报。</a:t>
            </a:r>
          </a:p>
        </p:txBody>
      </p:sp>
      <p:sp>
        <p:nvSpPr>
          <p:cNvPr id="6" name="TextBox 24"/>
          <p:cNvSpPr txBox="1"/>
          <p:nvPr/>
        </p:nvSpPr>
        <p:spPr>
          <a:xfrm>
            <a:off x="789178" y="941570"/>
            <a:ext cx="249299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五、数据采集汇总环节</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86" name="TextBox 213"/>
          <p:cNvSpPr txBox="1"/>
          <p:nvPr/>
        </p:nvSpPr>
        <p:spPr>
          <a:xfrm>
            <a:off x="1215573" y="1512688"/>
            <a:ext cx="10232712" cy="2149306"/>
          </a:xfrm>
          <a:prstGeom prst="rect">
            <a:avLst/>
          </a:prstGeom>
          <a:noFill/>
        </p:spPr>
        <p:txBody>
          <a:bodyPr wrap="square" lIns="0" tIns="0" rIns="0" bIns="0" rtlCol="0">
            <a:spAutoFit/>
          </a:bodyPr>
          <a:lstStyle/>
          <a:p>
            <a:pPr marL="342900" indent="-342900">
              <a:lnSpc>
                <a:spcPts val="3200"/>
              </a:lnSpc>
              <a:spcAft>
                <a:spcPts val="1200"/>
              </a:spcAft>
              <a:buClr>
                <a:srgbClr val="C55A11"/>
              </a:buClr>
              <a:buFont typeface="+mj-lt"/>
              <a:buAutoNum type="arabicPeriod" startAt="4"/>
              <a:defRPr/>
            </a:pPr>
            <a:r>
              <a:rPr lang="zh-CN" altLang="en-US" sz="1600" b="1" kern="0" dirty="0">
                <a:solidFill>
                  <a:srgbClr val="C55A11"/>
                </a:solidFill>
                <a:latin typeface="微软雅黑" panose="020B0503020204020204" charset="-122"/>
                <a:ea typeface="微软雅黑" panose="020B0503020204020204" charset="-122"/>
                <a:sym typeface="+mn-ea"/>
              </a:rPr>
              <a:t>统计流程</a:t>
            </a:r>
            <a:endParaRPr lang="en-US" altLang="zh-CN" sz="1600" b="1" kern="0" dirty="0">
              <a:solidFill>
                <a:srgbClr val="C55A11"/>
              </a:solidFill>
              <a:latin typeface="微软雅黑" panose="020B0503020204020204" charset="-122"/>
              <a:ea typeface="微软雅黑" panose="020B0503020204020204" charset="-122"/>
              <a:sym typeface="+mn-ea"/>
            </a:endParaRPr>
          </a:p>
          <a:p>
            <a:pPr marL="742950" lvl="1" indent="-285750">
              <a:lnSpc>
                <a:spcPts val="3200"/>
              </a:lnSpc>
              <a:spcAft>
                <a:spcPts val="1200"/>
              </a:spcAft>
              <a:buClr>
                <a:srgbClr val="C55A11"/>
              </a:buClr>
              <a:buFont typeface="Wingdings" panose="05000000000000000000" pitchFamily="2" charset="2"/>
              <a:buChar char="l"/>
              <a:defRPr/>
            </a:pPr>
            <a:r>
              <a:rPr lang="zh-CN" altLang="zh-CN" sz="1600" kern="0" dirty="0">
                <a:latin typeface="微软雅黑" panose="020B0503020204020204" charset="-122"/>
                <a:ea typeface="微软雅黑" panose="020B0503020204020204" charset="-122"/>
              </a:rPr>
              <a:t>高校填表人和统计负责人负责审核各办学点上报数据，对存疑数据应会商核实。高校填表人负责采集主校区数据，汇总各办学点上报数据最终形成学校基表。经单位负责人审核后，学校汇总数据及办学点数据均须属地省级教育行政部门审核。教育部集中审核汇总后，将办学点数据下发至异地办学点所在地的省级教育行政部门参考使用</a:t>
            </a:r>
            <a:r>
              <a:rPr lang="zh-CN" altLang="en-US" sz="1600" kern="0" dirty="0">
                <a:latin typeface="微软雅黑" panose="020B0503020204020204" charset="-122"/>
                <a:ea typeface="微软雅黑" panose="020B0503020204020204" charset="-122"/>
                <a:sym typeface="+mn-ea"/>
              </a:rPr>
              <a:t>。</a:t>
            </a:r>
            <a:endParaRPr lang="en-US" altLang="zh-CN" sz="1600" kern="0" dirty="0">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249299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五、数据采集汇总环节</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6" name="TextBox 24"/>
          <p:cNvSpPr txBox="1"/>
          <p:nvPr/>
        </p:nvSpPr>
        <p:spPr>
          <a:xfrm>
            <a:off x="789178" y="941570"/>
            <a:ext cx="3703258"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六、高等教育学校多点办学确认表</a:t>
            </a:r>
          </a:p>
        </p:txBody>
      </p:sp>
      <p:pic>
        <p:nvPicPr>
          <p:cNvPr id="3" name="图片 2">
            <a:extLst>
              <a:ext uri="{FF2B5EF4-FFF2-40B4-BE49-F238E27FC236}">
                <a16:creationId xmlns:a16="http://schemas.microsoft.com/office/drawing/2014/main" id="{86946180-8136-4DF3-8B31-B2412E3FD185}"/>
              </a:ext>
            </a:extLst>
          </p:cNvPr>
          <p:cNvPicPr>
            <a:picLocks noChangeAspect="1"/>
          </p:cNvPicPr>
          <p:nvPr/>
        </p:nvPicPr>
        <p:blipFill>
          <a:blip r:embed="rId3"/>
          <a:stretch>
            <a:fillRect/>
          </a:stretch>
        </p:blipFill>
        <p:spPr>
          <a:xfrm>
            <a:off x="3801586" y="1310902"/>
            <a:ext cx="4588828" cy="5380893"/>
          </a:xfrm>
          <a:prstGeom prst="rect">
            <a:avLst/>
          </a:prstGeom>
          <a:ln>
            <a:solidFill>
              <a:schemeClr val="tx1"/>
            </a:solid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11135" y="287020"/>
            <a:ext cx="4169731"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07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高等教育学校多点办学情况统计</a:t>
            </a:r>
          </a:p>
        </p:txBody>
      </p:sp>
      <p:sp>
        <p:nvSpPr>
          <p:cNvPr id="6" name="TextBox 24"/>
          <p:cNvSpPr txBox="1"/>
          <p:nvPr/>
        </p:nvSpPr>
        <p:spPr>
          <a:xfrm>
            <a:off x="789178" y="941570"/>
            <a:ext cx="4100803"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七、</a:t>
            </a:r>
            <a:r>
              <a:rPr lang="zh-CN" altLang="zh-CN" b="1" dirty="0">
                <a:solidFill>
                  <a:srgbClr val="304371"/>
                </a:solidFill>
                <a:latin typeface="微软雅黑" panose="020B0503020204020204" charset="-122"/>
                <a:ea typeface="微软雅黑" panose="020B0503020204020204" charset="-122"/>
              </a:rPr>
              <a:t>高等学校及多点办学账户使用流程</a:t>
            </a:r>
            <a:endParaRPr lang="zh-CN" altLang="en-US" b="1" dirty="0">
              <a:solidFill>
                <a:srgbClr val="304371"/>
              </a:solidFill>
              <a:latin typeface="微软雅黑" panose="020B0503020204020204" charset="-122"/>
              <a:ea typeface="微软雅黑" panose="020B0503020204020204" charset="-122"/>
              <a:sym typeface="+mn-ea"/>
            </a:endParaRPr>
          </a:p>
        </p:txBody>
      </p:sp>
      <p:graphicFrame>
        <p:nvGraphicFramePr>
          <p:cNvPr id="7" name="对象 6"/>
          <p:cNvGraphicFramePr>
            <a:graphicFrameLocks noChangeAspect="1"/>
          </p:cNvGraphicFramePr>
          <p:nvPr/>
        </p:nvGraphicFramePr>
        <p:xfrm>
          <a:off x="1246739" y="1427750"/>
          <a:ext cx="8793264" cy="5143230"/>
        </p:xfrm>
        <a:graphic>
          <a:graphicData uri="http://schemas.openxmlformats.org/presentationml/2006/ole">
            <mc:AlternateContent xmlns:mc="http://schemas.openxmlformats.org/markup-compatibility/2006">
              <mc:Choice xmlns:v="urn:schemas-microsoft-com:vml" Requires="v">
                <p:oleObj spid="_x0000_s2125" name="Visio" r:id="rId4" imgW="6140450" imgH="3594100" progId="Visio.Drawing.15">
                  <p:embed/>
                </p:oleObj>
              </mc:Choice>
              <mc:Fallback>
                <p:oleObj name="Visio" r:id="rId4" imgW="6140450" imgH="3594100" progId="Visio.Drawing.15">
                  <p:embed/>
                  <p:pic>
                    <p:nvPicPr>
                      <p:cNvPr id="0" name="对象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46739" y="1427750"/>
                        <a:ext cx="8793264" cy="5143230"/>
                      </a:xfrm>
                      <a:prstGeom prst="rect">
                        <a:avLst/>
                      </a:prstGeom>
                      <a:noFill/>
                    </p:spPr>
                  </p:pic>
                </p:oleObj>
              </mc:Fallback>
            </mc:AlternateContent>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5332010" y="287020"/>
            <a:ext cx="1527982"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02</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综合部分</a:t>
            </a:r>
          </a:p>
        </p:txBody>
      </p:sp>
      <p:grpSp>
        <p:nvGrpSpPr>
          <p:cNvPr id="2" name="组合 1"/>
          <p:cNvGrpSpPr/>
          <p:nvPr/>
        </p:nvGrpSpPr>
        <p:grpSpPr>
          <a:xfrm>
            <a:off x="458701" y="555894"/>
            <a:ext cx="5710805" cy="1495909"/>
            <a:chOff x="507185" y="382670"/>
            <a:chExt cx="5710805" cy="1495909"/>
          </a:xfrm>
        </p:grpSpPr>
        <p:sp>
          <p:nvSpPr>
            <p:cNvPr id="41" name="斜纹 40"/>
            <p:cNvSpPr/>
            <p:nvPr/>
          </p:nvSpPr>
          <p:spPr>
            <a:xfrm>
              <a:off x="668433" y="991888"/>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42" name="矩形 41"/>
            <p:cNvSpPr/>
            <p:nvPr/>
          </p:nvSpPr>
          <p:spPr>
            <a:xfrm>
              <a:off x="507185" y="382670"/>
              <a:ext cx="449161"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1</a:t>
              </a:r>
            </a:p>
          </p:txBody>
        </p:sp>
        <p:sp>
          <p:nvSpPr>
            <p:cNvPr id="43" name="矩形 42"/>
            <p:cNvSpPr/>
            <p:nvPr/>
          </p:nvSpPr>
          <p:spPr>
            <a:xfrm>
              <a:off x="1524828" y="928350"/>
              <a:ext cx="3416320"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学校（机构）代码管理信息系统</a:t>
              </a:r>
            </a:p>
          </p:txBody>
        </p:sp>
        <p:sp>
          <p:nvSpPr>
            <p:cNvPr id="44" name="矩形 43"/>
            <p:cNvSpPr/>
            <p:nvPr/>
          </p:nvSpPr>
          <p:spPr>
            <a:xfrm>
              <a:off x="1514160" y="1267852"/>
              <a:ext cx="4703830" cy="458908"/>
            </a:xfrm>
            <a:prstGeom prst="rect">
              <a:avLst/>
            </a:prstGeom>
          </p:spPr>
          <p:txBody>
            <a:bodyPr wrap="square">
              <a:spAutoFit/>
            </a:bodyPr>
            <a:lstStyle/>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增加“学校（机构）详细地址”指标</a:t>
              </a:r>
              <a:endParaRPr lang="en-US" altLang="zh-CN" dirty="0">
                <a:latin typeface="微软雅黑" panose="020B0503020204020204" charset="-122"/>
                <a:ea typeface="微软雅黑" panose="020B0503020204020204" charset="-122"/>
              </a:endParaRPr>
            </a:p>
          </p:txBody>
        </p:sp>
      </p:grpSp>
      <p:grpSp>
        <p:nvGrpSpPr>
          <p:cNvPr id="3" name="组合 2"/>
          <p:cNvGrpSpPr/>
          <p:nvPr/>
        </p:nvGrpSpPr>
        <p:grpSpPr>
          <a:xfrm>
            <a:off x="6688993" y="567238"/>
            <a:ext cx="1133309" cy="1495909"/>
            <a:chOff x="448594" y="1976897"/>
            <a:chExt cx="1133309" cy="1495909"/>
          </a:xfrm>
        </p:grpSpPr>
        <p:sp>
          <p:nvSpPr>
            <p:cNvPr id="47" name="斜纹 46"/>
            <p:cNvSpPr/>
            <p:nvPr/>
          </p:nvSpPr>
          <p:spPr>
            <a:xfrm>
              <a:off x="663544" y="2586115"/>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48" name="矩形 47"/>
            <p:cNvSpPr/>
            <p:nvPr/>
          </p:nvSpPr>
          <p:spPr>
            <a:xfrm>
              <a:off x="448594" y="1976897"/>
              <a:ext cx="556564"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5</a:t>
              </a:r>
            </a:p>
          </p:txBody>
        </p:sp>
      </p:grpSp>
      <p:grpSp>
        <p:nvGrpSpPr>
          <p:cNvPr id="58" name="组合 57"/>
          <p:cNvGrpSpPr/>
          <p:nvPr/>
        </p:nvGrpSpPr>
        <p:grpSpPr>
          <a:xfrm>
            <a:off x="6737989" y="2715621"/>
            <a:ext cx="5122210" cy="2557067"/>
            <a:chOff x="446992" y="1976897"/>
            <a:chExt cx="5752250" cy="2557067"/>
          </a:xfrm>
        </p:grpSpPr>
        <p:sp>
          <p:nvSpPr>
            <p:cNvPr id="64" name="斜纹 63"/>
            <p:cNvSpPr/>
            <p:nvPr/>
          </p:nvSpPr>
          <p:spPr>
            <a:xfrm>
              <a:off x="663544" y="2586115"/>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65" name="矩形 64"/>
            <p:cNvSpPr/>
            <p:nvPr/>
          </p:nvSpPr>
          <p:spPr>
            <a:xfrm>
              <a:off x="446992" y="1976897"/>
              <a:ext cx="559769"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6</a:t>
              </a:r>
            </a:p>
          </p:txBody>
        </p:sp>
        <p:sp>
          <p:nvSpPr>
            <p:cNvPr id="66" name="矩形 65"/>
            <p:cNvSpPr/>
            <p:nvPr/>
          </p:nvSpPr>
          <p:spPr>
            <a:xfrm>
              <a:off x="1495412" y="2530895"/>
              <a:ext cx="2492991"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各级各类学校校舍情况</a:t>
              </a:r>
            </a:p>
          </p:txBody>
        </p:sp>
        <p:sp>
          <p:nvSpPr>
            <p:cNvPr id="67" name="矩形 66"/>
            <p:cNvSpPr/>
            <p:nvPr/>
          </p:nvSpPr>
          <p:spPr>
            <a:xfrm>
              <a:off x="1495412" y="2828561"/>
              <a:ext cx="4703830" cy="1705403"/>
            </a:xfrm>
            <a:prstGeom prst="rect">
              <a:avLst/>
            </a:prstGeom>
          </p:spPr>
          <p:txBody>
            <a:bodyPr wrap="square">
              <a:spAutoFit/>
            </a:bodyPr>
            <a:lstStyle/>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将“被外单位租（借）用”指标调整为“其他用房”的其中数停用学校不填报相关信息，但计校数</a:t>
              </a:r>
              <a:endParaRPr lang="en-US" altLang="zh-CN" dirty="0">
                <a:latin typeface="微软雅黑" panose="020B0503020204020204" charset="-122"/>
                <a:ea typeface="微软雅黑" panose="020B0503020204020204" charset="-122"/>
              </a:endParaRPr>
            </a:p>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同步完善高等教育校舍台账</a:t>
              </a:r>
              <a:endParaRPr lang="en-US" altLang="zh-CN" sz="1400" dirty="0">
                <a:latin typeface="微软雅黑" panose="020B0503020204020204" charset="-122"/>
                <a:ea typeface="微软雅黑" panose="020B0503020204020204" charset="-122"/>
              </a:endParaRPr>
            </a:p>
          </p:txBody>
        </p:sp>
      </p:grpSp>
      <p:grpSp>
        <p:nvGrpSpPr>
          <p:cNvPr id="62" name="组合 61"/>
          <p:cNvGrpSpPr/>
          <p:nvPr/>
        </p:nvGrpSpPr>
        <p:grpSpPr>
          <a:xfrm>
            <a:off x="458701" y="2051803"/>
            <a:ext cx="5752484" cy="1495909"/>
            <a:chOff x="465506" y="382670"/>
            <a:chExt cx="5752484" cy="1495909"/>
          </a:xfrm>
        </p:grpSpPr>
        <p:sp>
          <p:nvSpPr>
            <p:cNvPr id="63" name="斜纹 62"/>
            <p:cNvSpPr/>
            <p:nvPr/>
          </p:nvSpPr>
          <p:spPr>
            <a:xfrm>
              <a:off x="668433" y="991888"/>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68" name="矩形 67"/>
            <p:cNvSpPr/>
            <p:nvPr/>
          </p:nvSpPr>
          <p:spPr>
            <a:xfrm>
              <a:off x="465506" y="382670"/>
              <a:ext cx="532518"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2</a:t>
              </a:r>
            </a:p>
          </p:txBody>
        </p:sp>
        <p:sp>
          <p:nvSpPr>
            <p:cNvPr id="69" name="矩形 68"/>
            <p:cNvSpPr/>
            <p:nvPr/>
          </p:nvSpPr>
          <p:spPr>
            <a:xfrm>
              <a:off x="1524828" y="928350"/>
              <a:ext cx="184731" cy="369332"/>
            </a:xfrm>
            <a:prstGeom prst="rect">
              <a:avLst/>
            </a:prstGeom>
          </p:spPr>
          <p:txBody>
            <a:bodyPr wrap="none">
              <a:spAutoFit/>
            </a:bodyPr>
            <a:lstStyle/>
            <a:p>
              <a:pPr defTabSz="914400"/>
              <a:endParaRPr lang="zh-CN" altLang="en-US" b="1" dirty="0">
                <a:solidFill>
                  <a:srgbClr val="C55A11"/>
                </a:solidFill>
                <a:latin typeface="微软雅黑" panose="020B0503020204020204" charset="-122"/>
                <a:ea typeface="微软雅黑" panose="020B0503020204020204" charset="-122"/>
                <a:sym typeface="微软雅黑" panose="020B0503020204020204" charset="-122"/>
              </a:endParaRPr>
            </a:p>
          </p:txBody>
        </p:sp>
        <p:sp>
          <p:nvSpPr>
            <p:cNvPr id="70" name="矩形 69"/>
            <p:cNvSpPr/>
            <p:nvPr/>
          </p:nvSpPr>
          <p:spPr>
            <a:xfrm>
              <a:off x="1514160" y="1267852"/>
              <a:ext cx="4703830" cy="418191"/>
            </a:xfrm>
            <a:prstGeom prst="rect">
              <a:avLst/>
            </a:prstGeom>
          </p:spPr>
          <p:txBody>
            <a:bodyPr wrap="square">
              <a:spAutoFit/>
            </a:bodyPr>
            <a:lstStyle/>
            <a:p>
              <a:pPr marL="285750" indent="-285750" defTabSz="914400">
                <a:lnSpc>
                  <a:spcPct val="150000"/>
                </a:lnSpc>
                <a:buFont typeface="Wingdings" panose="05000000000000000000" pitchFamily="2" charset="2"/>
                <a:buChar char="Ø"/>
              </a:pPr>
              <a:endParaRPr lang="zh-CN" altLang="en-US" sz="1600" dirty="0">
                <a:solidFill>
                  <a:prstClr val="black">
                    <a:lumMod val="75000"/>
                    <a:lumOff val="25000"/>
                  </a:prstClr>
                </a:solidFill>
                <a:latin typeface="微软雅黑" panose="020B0503020204020204" charset="-122"/>
                <a:ea typeface="微软雅黑" panose="020B0503020204020204" charset="-122"/>
              </a:endParaRPr>
            </a:p>
          </p:txBody>
        </p:sp>
      </p:grpSp>
      <p:grpSp>
        <p:nvGrpSpPr>
          <p:cNvPr id="71" name="组合 70"/>
          <p:cNvGrpSpPr/>
          <p:nvPr/>
        </p:nvGrpSpPr>
        <p:grpSpPr>
          <a:xfrm>
            <a:off x="459032" y="3576033"/>
            <a:ext cx="5762101" cy="1759589"/>
            <a:chOff x="455889" y="382670"/>
            <a:chExt cx="5762101" cy="1759589"/>
          </a:xfrm>
        </p:grpSpPr>
        <p:sp>
          <p:nvSpPr>
            <p:cNvPr id="72" name="斜纹 71"/>
            <p:cNvSpPr/>
            <p:nvPr/>
          </p:nvSpPr>
          <p:spPr>
            <a:xfrm>
              <a:off x="668433" y="991888"/>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73" name="矩形 72"/>
            <p:cNvSpPr/>
            <p:nvPr/>
          </p:nvSpPr>
          <p:spPr>
            <a:xfrm>
              <a:off x="455889" y="382670"/>
              <a:ext cx="551754"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3</a:t>
              </a:r>
            </a:p>
          </p:txBody>
        </p:sp>
        <p:sp>
          <p:nvSpPr>
            <p:cNvPr id="74" name="矩形 73"/>
            <p:cNvSpPr/>
            <p:nvPr/>
          </p:nvSpPr>
          <p:spPr>
            <a:xfrm>
              <a:off x="1524828" y="928350"/>
              <a:ext cx="2480166"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教基</a:t>
              </a:r>
              <a:r>
                <a:rPr lang="en-US" altLang="zh-CN" b="1" dirty="0">
                  <a:solidFill>
                    <a:srgbClr val="C55A11"/>
                  </a:solidFill>
                  <a:latin typeface="微软雅黑" panose="020B0503020204020204" charset="-122"/>
                  <a:ea typeface="微软雅黑" panose="020B0503020204020204" charset="-122"/>
                  <a:sym typeface="微软雅黑" panose="020B0503020204020204" charset="-122"/>
                </a:rPr>
                <a:t>3045</a:t>
              </a:r>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、教基</a:t>
              </a:r>
              <a:r>
                <a:rPr lang="en-US" altLang="zh-CN" b="1" dirty="0">
                  <a:solidFill>
                    <a:srgbClr val="C55A11"/>
                  </a:solidFill>
                  <a:latin typeface="微软雅黑" panose="020B0503020204020204" charset="-122"/>
                  <a:ea typeface="微软雅黑" panose="020B0503020204020204" charset="-122"/>
                  <a:sym typeface="微软雅黑" panose="020B0503020204020204" charset="-122"/>
                </a:rPr>
                <a:t>4067</a:t>
              </a:r>
            </a:p>
          </p:txBody>
        </p:sp>
        <p:sp>
          <p:nvSpPr>
            <p:cNvPr id="75" name="矩形 74"/>
            <p:cNvSpPr/>
            <p:nvPr/>
          </p:nvSpPr>
          <p:spPr>
            <a:xfrm>
              <a:off x="1514160" y="1267852"/>
              <a:ext cx="4703830" cy="874407"/>
            </a:xfrm>
            <a:prstGeom prst="rect">
              <a:avLst/>
            </a:prstGeom>
          </p:spPr>
          <p:txBody>
            <a:bodyPr wrap="square">
              <a:spAutoFit/>
            </a:bodyPr>
            <a:lstStyle/>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完善民主党派在校生、专任教师指标的填报说明</a:t>
              </a:r>
            </a:p>
          </p:txBody>
        </p:sp>
      </p:grpSp>
      <p:grpSp>
        <p:nvGrpSpPr>
          <p:cNvPr id="76" name="组合 75"/>
          <p:cNvGrpSpPr/>
          <p:nvPr/>
        </p:nvGrpSpPr>
        <p:grpSpPr>
          <a:xfrm>
            <a:off x="462140" y="5025392"/>
            <a:ext cx="5762101" cy="1495909"/>
            <a:chOff x="455889" y="382670"/>
            <a:chExt cx="5762101" cy="1495909"/>
          </a:xfrm>
        </p:grpSpPr>
        <p:sp>
          <p:nvSpPr>
            <p:cNvPr id="77" name="斜纹 76"/>
            <p:cNvSpPr/>
            <p:nvPr/>
          </p:nvSpPr>
          <p:spPr>
            <a:xfrm>
              <a:off x="668433" y="991888"/>
              <a:ext cx="918359" cy="886691"/>
            </a:xfrm>
            <a:prstGeom prst="diagStrip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65">
                <a:solidFill>
                  <a:prstClr val="black"/>
                </a:solidFill>
                <a:latin typeface="Calibri" panose="020F0502020204030204"/>
                <a:ea typeface="宋体" panose="02010600030101010101" pitchFamily="2" charset="-122"/>
                <a:cs typeface="Arial" panose="020B0604020202020204"/>
              </a:endParaRPr>
            </a:p>
          </p:txBody>
        </p:sp>
        <p:sp>
          <p:nvSpPr>
            <p:cNvPr id="78" name="矩形 77"/>
            <p:cNvSpPr/>
            <p:nvPr/>
          </p:nvSpPr>
          <p:spPr>
            <a:xfrm>
              <a:off x="455889" y="382670"/>
              <a:ext cx="551754" cy="923330"/>
            </a:xfrm>
            <a:prstGeom prst="rect">
              <a:avLst/>
            </a:prstGeom>
          </p:spPr>
          <p:txBody>
            <a:bodyPr wrap="none">
              <a:spAutoFit/>
            </a:bodyPr>
            <a:lstStyle/>
            <a:p>
              <a:pPr algn="ctr" defTabSz="914400"/>
              <a:r>
                <a:rPr lang="en-US" altLang="zh-CN" sz="5400" dirty="0">
                  <a:solidFill>
                    <a:prstClr val="black">
                      <a:lumMod val="75000"/>
                      <a:lumOff val="25000"/>
                    </a:prstClr>
                  </a:solidFill>
                  <a:latin typeface="Impact" panose="020B0806030902050204" pitchFamily="34" charset="0"/>
                  <a:ea typeface="宋体" panose="02010600030101010101" pitchFamily="2" charset="-122"/>
                  <a:cs typeface="Arial" panose="020B0604020202020204"/>
                </a:rPr>
                <a:t>4</a:t>
              </a:r>
            </a:p>
          </p:txBody>
        </p:sp>
        <p:sp>
          <p:nvSpPr>
            <p:cNvPr id="79" name="矩形 78"/>
            <p:cNvSpPr/>
            <p:nvPr/>
          </p:nvSpPr>
          <p:spPr>
            <a:xfrm>
              <a:off x="1524828" y="928350"/>
              <a:ext cx="1217000"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教基</a:t>
              </a:r>
              <a:r>
                <a:rPr lang="en-US" altLang="zh-CN" b="1" dirty="0">
                  <a:solidFill>
                    <a:srgbClr val="C55A11"/>
                  </a:solidFill>
                  <a:latin typeface="微软雅黑" panose="020B0503020204020204" charset="-122"/>
                  <a:ea typeface="微软雅黑" panose="020B0503020204020204" charset="-122"/>
                  <a:sym typeface="微软雅黑" panose="020B0503020204020204" charset="-122"/>
                </a:rPr>
                <a:t>4063</a:t>
              </a:r>
              <a:endParaRPr lang="zh-CN" altLang="en-US" b="1" dirty="0">
                <a:solidFill>
                  <a:srgbClr val="C55A11"/>
                </a:solidFill>
                <a:latin typeface="微软雅黑" panose="020B0503020204020204" charset="-122"/>
                <a:ea typeface="微软雅黑" panose="020B0503020204020204" charset="-122"/>
                <a:sym typeface="微软雅黑" panose="020B0503020204020204" charset="-122"/>
              </a:endParaRPr>
            </a:p>
          </p:txBody>
        </p:sp>
        <p:sp>
          <p:nvSpPr>
            <p:cNvPr id="80" name="矩形 79"/>
            <p:cNvSpPr/>
            <p:nvPr/>
          </p:nvSpPr>
          <p:spPr>
            <a:xfrm>
              <a:off x="1514160" y="1267852"/>
              <a:ext cx="4703830" cy="458908"/>
            </a:xfrm>
            <a:prstGeom prst="rect">
              <a:avLst/>
            </a:prstGeom>
          </p:spPr>
          <p:txBody>
            <a:bodyPr wrap="square">
              <a:spAutoFit/>
            </a:bodyPr>
            <a:lstStyle/>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完善“学段调整”指标的填报说明</a:t>
              </a:r>
              <a:endParaRPr lang="en-US" altLang="zh-CN" dirty="0">
                <a:latin typeface="微软雅黑" panose="020B0503020204020204" charset="-122"/>
                <a:ea typeface="微软雅黑" panose="020B0503020204020204" charset="-122"/>
              </a:endParaRPr>
            </a:p>
          </p:txBody>
        </p:sp>
      </p:grpSp>
      <p:sp>
        <p:nvSpPr>
          <p:cNvPr id="32" name="矩形 31"/>
          <p:cNvSpPr/>
          <p:nvPr/>
        </p:nvSpPr>
        <p:spPr>
          <a:xfrm>
            <a:off x="1524866" y="2597239"/>
            <a:ext cx="2492990"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完善年龄分组填报说明</a:t>
            </a:r>
          </a:p>
        </p:txBody>
      </p:sp>
      <p:sp>
        <p:nvSpPr>
          <p:cNvPr id="33" name="矩形 32"/>
          <p:cNvSpPr/>
          <p:nvPr/>
        </p:nvSpPr>
        <p:spPr>
          <a:xfrm>
            <a:off x="7822302" y="1421053"/>
            <a:ext cx="4188624" cy="1289905"/>
          </a:xfrm>
          <a:prstGeom prst="rect">
            <a:avLst/>
          </a:prstGeom>
        </p:spPr>
        <p:txBody>
          <a:bodyPr wrap="square">
            <a:spAutoFit/>
          </a:bodyPr>
          <a:lstStyle/>
          <a:p>
            <a:pPr marL="285750" indent="-285750" defTabSz="914400">
              <a:lnSpc>
                <a:spcPct val="150000"/>
              </a:lnSpc>
              <a:buFont typeface="Wingdings" panose="05000000000000000000" pitchFamily="2" charset="2"/>
              <a:buChar char="l"/>
            </a:pPr>
            <a:r>
              <a:rPr lang="zh-CN" altLang="en-US" dirty="0">
                <a:latin typeface="微软雅黑" panose="020B0503020204020204" charset="-122"/>
                <a:ea typeface="微软雅黑" panose="020B0503020204020204" charset="-122"/>
              </a:rPr>
              <a:t>完善“按工作年限分”指标的填报说明社区教育、老年教育交由开放大学进行统计</a:t>
            </a:r>
            <a:endParaRPr lang="en-US" altLang="zh-CN" dirty="0">
              <a:latin typeface="微软雅黑" panose="020B0503020204020204" charset="-122"/>
              <a:ea typeface="微软雅黑" panose="020B0503020204020204" charset="-122"/>
            </a:endParaRPr>
          </a:p>
        </p:txBody>
      </p:sp>
      <p:sp>
        <p:nvSpPr>
          <p:cNvPr id="34" name="矩形 33"/>
          <p:cNvSpPr/>
          <p:nvPr/>
        </p:nvSpPr>
        <p:spPr>
          <a:xfrm>
            <a:off x="7765044" y="1101574"/>
            <a:ext cx="1217000" cy="369332"/>
          </a:xfrm>
          <a:prstGeom prst="rect">
            <a:avLst/>
          </a:prstGeom>
        </p:spPr>
        <p:txBody>
          <a:bodyPr wrap="none">
            <a:spAutoFit/>
          </a:bodyPr>
          <a:lstStyle/>
          <a:p>
            <a:pPr defTabSz="914400"/>
            <a:r>
              <a:rPr lang="zh-CN" altLang="en-US" b="1" dirty="0">
                <a:solidFill>
                  <a:srgbClr val="C55A11"/>
                </a:solidFill>
                <a:latin typeface="微软雅黑" panose="020B0503020204020204" charset="-122"/>
                <a:ea typeface="微软雅黑" panose="020B0503020204020204" charset="-122"/>
                <a:sym typeface="微软雅黑" panose="020B0503020204020204" charset="-122"/>
              </a:rPr>
              <a:t>教基</a:t>
            </a:r>
            <a:r>
              <a:rPr lang="en-US" altLang="zh-CN" b="1" dirty="0">
                <a:solidFill>
                  <a:srgbClr val="C55A11"/>
                </a:solidFill>
                <a:latin typeface="微软雅黑" panose="020B0503020204020204" charset="-122"/>
                <a:ea typeface="微软雅黑" panose="020B0503020204020204" charset="-122"/>
                <a:sym typeface="微软雅黑" panose="020B0503020204020204" charset="-122"/>
              </a:rPr>
              <a:t>4064</a:t>
            </a:r>
            <a:endParaRPr lang="zh-CN" altLang="en-US" b="1" dirty="0">
              <a:solidFill>
                <a:srgbClr val="C55A11"/>
              </a:solidFill>
              <a:latin typeface="微软雅黑" panose="020B0503020204020204" charset="-122"/>
              <a:ea typeface="微软雅黑" panose="020B0503020204020204" charset="-122"/>
              <a:sym typeface="微软雅黑" panose="020B0503020204020204" charset="-122"/>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24098" y="287020"/>
            <a:ext cx="3143810"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rPr>
              <a:t>08 </a:t>
            </a:r>
            <a:r>
              <a:rPr lang="zh-CN" altLang="zh-CN" sz="2000" b="1" dirty="0">
                <a:solidFill>
                  <a:srgbClr val="304371"/>
                </a:solidFill>
                <a:latin typeface="微软雅黑" panose="020B0503020204020204" charset="-122"/>
                <a:ea typeface="微软雅黑" panose="020B0503020204020204" charset="-122"/>
              </a:rPr>
              <a:t>普通高等学校本科专业</a:t>
            </a:r>
            <a:endPar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endParaRPr>
          </a:p>
        </p:txBody>
      </p:sp>
      <p:sp>
        <p:nvSpPr>
          <p:cNvPr id="86" name="TextBox 213"/>
          <p:cNvSpPr txBox="1"/>
          <p:nvPr/>
        </p:nvSpPr>
        <p:spPr>
          <a:xfrm>
            <a:off x="1215573" y="1512688"/>
            <a:ext cx="10232712" cy="356636"/>
          </a:xfrm>
          <a:prstGeom prst="rect">
            <a:avLst/>
          </a:prstGeom>
          <a:noFill/>
        </p:spPr>
        <p:txBody>
          <a:bodyPr wrap="square" lIns="0" tIns="0" rIns="0" bIns="0" rtlCol="0">
            <a:spAutoFit/>
          </a:bodyPr>
          <a:lstStyle/>
          <a:p>
            <a:pPr lvl="1">
              <a:lnSpc>
                <a:spcPts val="3200"/>
              </a:lnSpc>
              <a:spcAft>
                <a:spcPts val="1200"/>
              </a:spcAft>
              <a:buClr>
                <a:srgbClr val="C55A11"/>
              </a:buClr>
              <a:defRPr/>
            </a:pPr>
            <a:endParaRPr lang="en-US" altLang="zh-CN" sz="1600" kern="0" dirty="0">
              <a:solidFill>
                <a:schemeClr val="tx1">
                  <a:lumMod val="65000"/>
                  <a:lumOff val="35000"/>
                </a:schemeClr>
              </a:solidFill>
              <a:latin typeface="微软雅黑" panose="020B0503020204020204" charset="-122"/>
              <a:ea typeface="微软雅黑" panose="020B0503020204020204" charset="-122"/>
              <a:sym typeface="+mn-ea"/>
            </a:endParaRPr>
          </a:p>
        </p:txBody>
      </p:sp>
      <p:sp>
        <p:nvSpPr>
          <p:cNvPr id="6" name="TextBox 24"/>
          <p:cNvSpPr txBox="1"/>
          <p:nvPr/>
        </p:nvSpPr>
        <p:spPr>
          <a:xfrm>
            <a:off x="789178" y="941570"/>
            <a:ext cx="4570482"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一、更新了</a:t>
            </a:r>
            <a:r>
              <a:rPr lang="en-US" altLang="zh-CN" b="1" dirty="0">
                <a:solidFill>
                  <a:srgbClr val="304371"/>
                </a:solidFill>
                <a:latin typeface="微软雅黑" panose="020B0503020204020204" charset="-122"/>
                <a:ea typeface="微软雅黑" panose="020B0503020204020204" charset="-122"/>
                <a:sym typeface="+mn-ea"/>
              </a:rPr>
              <a:t>《</a:t>
            </a:r>
            <a:r>
              <a:rPr lang="zh-CN" altLang="zh-CN" b="1" dirty="0">
                <a:solidFill>
                  <a:srgbClr val="304371"/>
                </a:solidFill>
                <a:latin typeface="微软雅黑" panose="020B0503020204020204" charset="-122"/>
                <a:ea typeface="微软雅黑" panose="020B0503020204020204" charset="-122"/>
              </a:rPr>
              <a:t>普通高等学校本科专业目录</a:t>
            </a:r>
            <a:r>
              <a:rPr lang="en-US" altLang="zh-CN" b="1" dirty="0">
                <a:solidFill>
                  <a:srgbClr val="304371"/>
                </a:solidFill>
                <a:latin typeface="微软雅黑" panose="020B0503020204020204" charset="-122"/>
                <a:ea typeface="微软雅黑" panose="020B0503020204020204" charset="-122"/>
                <a:sym typeface="+mn-ea"/>
              </a:rPr>
              <a:t>》</a:t>
            </a:r>
            <a:endParaRPr lang="zh-CN" altLang="en-US" b="1" dirty="0">
              <a:solidFill>
                <a:srgbClr val="304371"/>
              </a:solidFill>
              <a:latin typeface="微软雅黑" panose="020B0503020204020204" charset="-122"/>
              <a:ea typeface="微软雅黑" panose="020B0503020204020204" charset="-122"/>
              <a:sym typeface="+mn-ea"/>
            </a:endParaRPr>
          </a:p>
        </p:txBody>
      </p:sp>
      <p:sp>
        <p:nvSpPr>
          <p:cNvPr id="7" name="TextBox 213"/>
          <p:cNvSpPr txBox="1"/>
          <p:nvPr/>
        </p:nvSpPr>
        <p:spPr>
          <a:xfrm>
            <a:off x="1215573" y="1406611"/>
            <a:ext cx="10232712" cy="362728"/>
          </a:xfrm>
          <a:prstGeom prst="rect">
            <a:avLst/>
          </a:prstGeom>
          <a:noFill/>
        </p:spPr>
        <p:txBody>
          <a:bodyPr wrap="square" lIns="0" tIns="0" rIns="0" bIns="0" rtlCol="0">
            <a:spAutoFit/>
          </a:bodyPr>
          <a:lstStyle/>
          <a:p>
            <a:pPr marL="285750" indent="-285750">
              <a:lnSpc>
                <a:spcPts val="3200"/>
              </a:lnSpc>
              <a:spcAft>
                <a:spcPts val="1200"/>
              </a:spcAft>
              <a:buClr>
                <a:srgbClr val="C55A11"/>
              </a:buClr>
              <a:buFont typeface="Wingdings" panose="05000000000000000000" pitchFamily="2" charset="2"/>
              <a:buChar char="l"/>
              <a:defRPr/>
            </a:pPr>
            <a:r>
              <a:rPr lang="en-US" altLang="zh-CN" sz="1600" b="1" kern="0" dirty="0">
                <a:solidFill>
                  <a:srgbClr val="C55A11"/>
                </a:solidFill>
                <a:latin typeface="微软雅黑" panose="020B0503020204020204" charset="-122"/>
                <a:ea typeface="微软雅黑" panose="020B0503020204020204" charset="-122"/>
                <a:sym typeface="+mn-ea"/>
              </a:rPr>
              <a:t>2022</a:t>
            </a:r>
            <a:r>
              <a:rPr lang="zh-CN" altLang="en-US" sz="1600" b="1" kern="0" dirty="0">
                <a:solidFill>
                  <a:srgbClr val="C55A11"/>
                </a:solidFill>
                <a:latin typeface="微软雅黑" panose="020B0503020204020204" charset="-122"/>
                <a:ea typeface="微软雅黑" panose="020B0503020204020204" charset="-122"/>
                <a:sym typeface="+mn-ea"/>
              </a:rPr>
              <a:t>年新增</a:t>
            </a:r>
            <a:r>
              <a:rPr lang="en-US" altLang="zh-CN" sz="1600" b="1" kern="0" dirty="0">
                <a:solidFill>
                  <a:srgbClr val="C55A11"/>
                </a:solidFill>
                <a:latin typeface="微软雅黑" panose="020B0503020204020204" charset="-122"/>
                <a:ea typeface="微软雅黑" panose="020B0503020204020204" charset="-122"/>
                <a:sym typeface="+mn-ea"/>
              </a:rPr>
              <a:t>31</a:t>
            </a:r>
            <a:r>
              <a:rPr lang="zh-CN" altLang="en-US" sz="1600" b="1" kern="0" dirty="0">
                <a:solidFill>
                  <a:srgbClr val="C55A11"/>
                </a:solidFill>
                <a:latin typeface="微软雅黑" panose="020B0503020204020204" charset="-122"/>
                <a:ea typeface="微软雅黑" panose="020B0503020204020204" charset="-122"/>
                <a:sym typeface="+mn-ea"/>
              </a:rPr>
              <a:t>个专业</a:t>
            </a:r>
            <a:endParaRPr lang="en-US" altLang="zh-CN" sz="1600" kern="0" dirty="0">
              <a:solidFill>
                <a:schemeClr val="tx1">
                  <a:lumMod val="65000"/>
                  <a:lumOff val="35000"/>
                </a:schemeClr>
              </a:solidFill>
              <a:latin typeface="微软雅黑" panose="020B0503020204020204" charset="-122"/>
              <a:ea typeface="微软雅黑" panose="020B0503020204020204" charset="-122"/>
              <a:sym typeface="+mn-ea"/>
            </a:endParaRPr>
          </a:p>
        </p:txBody>
      </p:sp>
      <p:graphicFrame>
        <p:nvGraphicFramePr>
          <p:cNvPr id="4" name="表格 3"/>
          <p:cNvGraphicFramePr>
            <a:graphicFrameLocks noGrp="1"/>
          </p:cNvGraphicFramePr>
          <p:nvPr/>
        </p:nvGraphicFramePr>
        <p:xfrm>
          <a:off x="1215573" y="1973178"/>
          <a:ext cx="3429441" cy="4063878"/>
        </p:xfrm>
        <a:graphic>
          <a:graphicData uri="http://schemas.openxmlformats.org/drawingml/2006/table">
            <a:tbl>
              <a:tblPr/>
              <a:tblGrid>
                <a:gridCol w="2116038">
                  <a:extLst>
                    <a:ext uri="{9D8B030D-6E8A-4147-A177-3AD203B41FA5}">
                      <a16:colId xmlns:a16="http://schemas.microsoft.com/office/drawing/2014/main" val="20000"/>
                    </a:ext>
                  </a:extLst>
                </a:gridCol>
                <a:gridCol w="1313403">
                  <a:extLst>
                    <a:ext uri="{9D8B030D-6E8A-4147-A177-3AD203B41FA5}">
                      <a16:colId xmlns:a16="http://schemas.microsoft.com/office/drawing/2014/main" val="20001"/>
                    </a:ext>
                  </a:extLst>
                </a:gridCol>
              </a:tblGrid>
              <a:tr h="225771">
                <a:tc>
                  <a:txBody>
                    <a:bodyPr/>
                    <a:lstStyle/>
                    <a:p>
                      <a:pPr algn="ctr" fontAlgn="b"/>
                      <a:r>
                        <a:rPr lang="zh-CN" altLang="en-US" sz="1000" b="1" i="0" u="none" strike="noStrike" dirty="0">
                          <a:solidFill>
                            <a:srgbClr val="000000"/>
                          </a:solidFill>
                          <a:effectLst/>
                          <a:latin typeface="宋体" panose="02010600030101010101" pitchFamily="2" charset="-122"/>
                          <a:ea typeface="宋体" panose="02010600030101010101" pitchFamily="2" charset="-122"/>
                        </a:rPr>
                        <a:t>专业名称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zh-CN" altLang="en-US" sz="1000" b="1" i="0" u="none" strike="noStrike" dirty="0">
                          <a:solidFill>
                            <a:srgbClr val="000000"/>
                          </a:solidFill>
                          <a:effectLst/>
                          <a:latin typeface="宋体" panose="02010600030101010101" pitchFamily="2" charset="-122"/>
                          <a:ea typeface="宋体" panose="02010600030101010101" pitchFamily="2" charset="-122"/>
                        </a:rPr>
                        <a:t>专业代码</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国际税收</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020203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国际经济发展合作</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020403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纪检监察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030108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铁路警务</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030623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劳动教育</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040114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科学史</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060109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行星科学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070804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光电信息材料与器件</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080418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氢能科学与工程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080506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可持续能源</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080507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智慧能源工程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080608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智能建造与智慧交通</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081012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智慧水利</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081106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智能地球探测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081406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资源环境大数据工程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081407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碳储科学与工程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081508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25771">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生物质能源与材料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081706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5" name="表格 4"/>
          <p:cNvGraphicFramePr>
            <a:graphicFrameLocks noGrp="1"/>
          </p:cNvGraphicFramePr>
          <p:nvPr/>
        </p:nvGraphicFramePr>
        <p:xfrm>
          <a:off x="5244244" y="1975401"/>
          <a:ext cx="3429440" cy="4061655"/>
        </p:xfrm>
        <a:graphic>
          <a:graphicData uri="http://schemas.openxmlformats.org/drawingml/2006/table">
            <a:tbl>
              <a:tblPr/>
              <a:tblGrid>
                <a:gridCol w="2116037">
                  <a:extLst>
                    <a:ext uri="{9D8B030D-6E8A-4147-A177-3AD203B41FA5}">
                      <a16:colId xmlns:a16="http://schemas.microsoft.com/office/drawing/2014/main" val="20000"/>
                    </a:ext>
                  </a:extLst>
                </a:gridCol>
                <a:gridCol w="1313403">
                  <a:extLst>
                    <a:ext uri="{9D8B030D-6E8A-4147-A177-3AD203B41FA5}">
                      <a16:colId xmlns:a16="http://schemas.microsoft.com/office/drawing/2014/main" val="20001"/>
                    </a:ext>
                  </a:extLst>
                </a:gridCol>
              </a:tblGrid>
              <a:tr h="270777">
                <a:tc>
                  <a:txBody>
                    <a:bodyPr/>
                    <a:lstStyle/>
                    <a:p>
                      <a:pPr algn="ctr" fontAlgn="b"/>
                      <a:r>
                        <a:rPr lang="zh-CN" altLang="en-US" sz="1000" b="1" i="0" u="none" strike="noStrike" dirty="0">
                          <a:solidFill>
                            <a:srgbClr val="000000"/>
                          </a:solidFill>
                          <a:effectLst/>
                          <a:latin typeface="宋体" panose="02010600030101010101" pitchFamily="2" charset="-122"/>
                          <a:ea typeface="宋体" panose="02010600030101010101" pitchFamily="2" charset="-122"/>
                        </a:rPr>
                        <a:t>专业名称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zh-CN" altLang="en-US" sz="1000" b="1" i="0" u="none" strike="noStrike" dirty="0">
                          <a:solidFill>
                            <a:srgbClr val="000000"/>
                          </a:solidFill>
                          <a:effectLst/>
                          <a:latin typeface="宋体" panose="02010600030101010101" pitchFamily="2" charset="-122"/>
                          <a:ea typeface="宋体" panose="02010600030101010101" pitchFamily="2" charset="-122"/>
                        </a:rPr>
                        <a:t>专业代码</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智能运输工程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a:solidFill>
                            <a:srgbClr val="000000"/>
                          </a:solidFill>
                          <a:effectLst/>
                          <a:latin typeface="宋体" panose="02010600030101010101" pitchFamily="2" charset="-122"/>
                          <a:ea typeface="宋体" panose="02010600030101010101" pitchFamily="2" charset="-122"/>
                        </a:rPr>
                        <a:t>081812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智慧海洋技术</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a:solidFill>
                            <a:srgbClr val="000000"/>
                          </a:solidFill>
                          <a:effectLst/>
                          <a:latin typeface="宋体" panose="02010600030101010101" pitchFamily="2" charset="-122"/>
                          <a:ea typeface="宋体" panose="02010600030101010101" pitchFamily="2" charset="-122"/>
                        </a:rPr>
                        <a:t>081905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空天智能电推进技术</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a:solidFill>
                            <a:srgbClr val="000000"/>
                          </a:solidFill>
                          <a:effectLst/>
                          <a:latin typeface="宋体" panose="02010600030101010101" pitchFamily="2" charset="-122"/>
                          <a:ea typeface="宋体" panose="02010600030101010101" pitchFamily="2" charset="-122"/>
                        </a:rPr>
                        <a:t>082011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木结构建筑与材料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082405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生物育种科学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090116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湿地保护与恢复</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090206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智慧林业</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090505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海关稽查</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120217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70777">
                <a:tc>
                  <a:txBody>
                    <a:bodyPr/>
                    <a:lstStyle/>
                    <a:p>
                      <a:pPr algn="ctr" fontAlgn="b"/>
                      <a:r>
                        <a:rPr lang="zh-CN" altLang="en-US" sz="1000" b="0" i="0" u="none" strike="noStrike" dirty="0">
                          <a:solidFill>
                            <a:srgbClr val="000000"/>
                          </a:solidFill>
                          <a:effectLst/>
                          <a:latin typeface="宋体" panose="02010600030101010101" pitchFamily="2" charset="-122"/>
                          <a:ea typeface="宋体" panose="02010600030101010101" pitchFamily="2" charset="-122"/>
                        </a:rPr>
                        <a:t>慈善管理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120418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70777">
                <a:tc>
                  <a:txBody>
                    <a:bodyPr/>
                    <a:lstStyle/>
                    <a:p>
                      <a:pPr algn="ctr" fontAlgn="b"/>
                      <a:r>
                        <a:rPr lang="zh-CN" altLang="en-US" sz="1000" b="0" i="0" u="none" strike="noStrike">
                          <a:solidFill>
                            <a:srgbClr val="000000"/>
                          </a:solidFill>
                          <a:effectLst/>
                          <a:latin typeface="宋体" panose="02010600030101010101" pitchFamily="2" charset="-122"/>
                          <a:ea typeface="宋体" panose="02010600030101010101" pitchFamily="2" charset="-122"/>
                        </a:rPr>
                        <a:t>曲艺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130314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70777">
                <a:tc>
                  <a:txBody>
                    <a:bodyPr/>
                    <a:lstStyle/>
                    <a:p>
                      <a:pPr algn="ctr" fontAlgn="b"/>
                      <a:r>
                        <a:rPr lang="zh-CN" altLang="en-US" sz="1000" b="0" i="0" u="none" strike="noStrike">
                          <a:solidFill>
                            <a:srgbClr val="000000"/>
                          </a:solidFill>
                          <a:effectLst/>
                          <a:latin typeface="宋体" panose="02010600030101010101" pitchFamily="2" charset="-122"/>
                          <a:ea typeface="宋体" panose="02010600030101010101" pitchFamily="2" charset="-122"/>
                        </a:rPr>
                        <a:t>音乐剧</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130315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70777">
                <a:tc>
                  <a:txBody>
                    <a:bodyPr/>
                    <a:lstStyle/>
                    <a:p>
                      <a:pPr algn="ctr" fontAlgn="b"/>
                      <a:r>
                        <a:rPr lang="zh-CN" altLang="en-US" sz="1000" b="0" i="0" u="none" strike="noStrike">
                          <a:solidFill>
                            <a:srgbClr val="000000"/>
                          </a:solidFill>
                          <a:effectLst/>
                          <a:latin typeface="宋体" panose="02010600030101010101" pitchFamily="2" charset="-122"/>
                          <a:ea typeface="宋体" panose="02010600030101010101" pitchFamily="2" charset="-122"/>
                        </a:rPr>
                        <a:t>科技艺术</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130412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70777">
                <a:tc>
                  <a:txBody>
                    <a:bodyPr/>
                    <a:lstStyle/>
                    <a:p>
                      <a:pPr algn="ctr" fontAlgn="b"/>
                      <a:r>
                        <a:rPr lang="zh-CN" altLang="en-US" sz="1000" b="0" i="0" u="none" strike="noStrike">
                          <a:solidFill>
                            <a:srgbClr val="000000"/>
                          </a:solidFill>
                          <a:effectLst/>
                          <a:latin typeface="宋体" panose="02010600030101010101" pitchFamily="2" charset="-122"/>
                          <a:ea typeface="宋体" panose="02010600030101010101" pitchFamily="2" charset="-122"/>
                        </a:rPr>
                        <a:t>美术教育</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130413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70777">
                <a:tc>
                  <a:txBody>
                    <a:bodyPr/>
                    <a:lstStyle/>
                    <a:p>
                      <a:pPr algn="ctr" fontAlgn="b"/>
                      <a:r>
                        <a:rPr lang="zh-CN" altLang="en-US" sz="1000" b="0" i="0" u="none" strike="noStrike">
                          <a:solidFill>
                            <a:srgbClr val="000000"/>
                          </a:solidFill>
                          <a:effectLst/>
                          <a:latin typeface="宋体" panose="02010600030101010101" pitchFamily="2" charset="-122"/>
                          <a:ea typeface="宋体" panose="02010600030101010101" pitchFamily="2" charset="-122"/>
                        </a:rPr>
                        <a:t>珠宝首饰设计与工艺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zh-CN" sz="1000" b="0" i="0" u="none" strike="noStrike" dirty="0">
                          <a:solidFill>
                            <a:srgbClr val="000000"/>
                          </a:solidFill>
                          <a:effectLst/>
                          <a:latin typeface="宋体" panose="02010600030101010101" pitchFamily="2" charset="-122"/>
                          <a:ea typeface="宋体" panose="02010600030101010101" pitchFamily="2" charset="-122"/>
                        </a:rPr>
                        <a:t>130513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îślïďe"/>
        <p:cNvGrpSpPr/>
        <p:nvPr/>
      </p:nvGrpSpPr>
      <p:grpSpPr>
        <a:xfrm>
          <a:off x="0" y="0"/>
          <a:ext cx="0" cy="0"/>
          <a:chOff x="0" y="0"/>
          <a:chExt cx="0" cy="0"/>
        </a:xfrm>
      </p:grpSpPr>
      <p:sp>
        <p:nvSpPr>
          <p:cNvPr id="2" name="îşļiďè"/>
          <p:cNvSpPr>
            <a:spLocks noGrp="1"/>
          </p:cNvSpPr>
          <p:nvPr>
            <p:ph type="title"/>
          </p:nvPr>
        </p:nvSpPr>
        <p:spPr>
          <a:xfrm>
            <a:off x="85060" y="1774509"/>
            <a:ext cx="11461898" cy="2200987"/>
          </a:xfrm>
        </p:spPr>
        <p:txBody>
          <a:bodyPr/>
          <a:lstStyle/>
          <a:p>
            <a:pPr>
              <a:lnSpc>
                <a:spcPct val="150000"/>
              </a:lnSpc>
              <a:buSzPct val="25000"/>
            </a:pPr>
            <a:r>
              <a:rPr lang="zh-CN" altLang="en-US" sz="4800" dirty="0">
                <a:solidFill>
                  <a:schemeClr val="accent6">
                    <a:lumMod val="25000"/>
                  </a:schemeClr>
                </a:solidFill>
                <a:ea typeface="方正中雅宋_GBK" panose="02000000000000000000" pitchFamily="2" charset="-122"/>
              </a:rPr>
              <a:t>逐表解读</a:t>
            </a:r>
            <a:br>
              <a:rPr lang="en-US" altLang="zh-CN" sz="4800" dirty="0">
                <a:solidFill>
                  <a:schemeClr val="accent6">
                    <a:lumMod val="25000"/>
                  </a:schemeClr>
                </a:solidFill>
                <a:ea typeface="方正中雅宋_GBK" panose="02000000000000000000" pitchFamily="2" charset="-122"/>
              </a:rPr>
            </a:br>
            <a:r>
              <a:rPr lang="en-US" altLang="zh-CN" sz="4800" dirty="0">
                <a:solidFill>
                  <a:schemeClr val="accent6">
                    <a:lumMod val="25000"/>
                  </a:schemeClr>
                </a:solidFill>
                <a:ea typeface="方正中雅宋_GBK" panose="02000000000000000000" pitchFamily="2" charset="-122"/>
              </a:rPr>
              <a:t>      《2022</a:t>
            </a:r>
            <a:r>
              <a:rPr lang="zh-CN" altLang="en-US" sz="4800" dirty="0">
                <a:solidFill>
                  <a:schemeClr val="accent6">
                    <a:lumMod val="25000"/>
                  </a:schemeClr>
                </a:solidFill>
                <a:ea typeface="方正中雅宋_GBK" panose="02000000000000000000" pitchFamily="2" charset="-122"/>
              </a:rPr>
              <a:t>年教育事业综合统计调查制度</a:t>
            </a:r>
            <a:r>
              <a:rPr lang="en-US" altLang="zh-CN" sz="4800" dirty="0">
                <a:solidFill>
                  <a:schemeClr val="accent6">
                    <a:lumMod val="25000"/>
                  </a:schemeClr>
                </a:solidFill>
                <a:ea typeface="方正中雅宋_GBK" panose="02000000000000000000" pitchFamily="2" charset="-122"/>
              </a:rPr>
              <a:t>》</a:t>
            </a:r>
            <a:endParaRPr lang="zh-CN" altLang="en-US" sz="4800" dirty="0">
              <a:solidFill>
                <a:schemeClr val="accent6">
                  <a:lumMod val="25000"/>
                </a:schemeClr>
              </a:solidFill>
              <a:ea typeface="方正中雅宋_GBK" panose="02000000000000000000" pitchFamily="2" charset="-122"/>
            </a:endParaRPr>
          </a:p>
        </p:txBody>
      </p:sp>
    </p:spTree>
    <p:custDataLst>
      <p:tags r:id="rId1"/>
    </p:custData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5DD3DB80-B894-403A-B48E-6FDC1A72010E}" type="slidenum">
              <a:rPr lang="zh-CN" altLang="en-US" smtClean="0"/>
              <a:t>32</a:t>
            </a:fld>
            <a:endParaRPr lang="zh-CN" altLang="en-US"/>
          </a:p>
        </p:txBody>
      </p:sp>
      <p:graphicFrame>
        <p:nvGraphicFramePr>
          <p:cNvPr id="94" name="表格 93"/>
          <p:cNvGraphicFramePr>
            <a:graphicFrameLocks noGrp="1"/>
          </p:cNvGraphicFramePr>
          <p:nvPr/>
        </p:nvGraphicFramePr>
        <p:xfrm>
          <a:off x="381733" y="1719626"/>
          <a:ext cx="4876067" cy="4497736"/>
        </p:xfrm>
        <a:graphic>
          <a:graphicData uri="http://schemas.openxmlformats.org/drawingml/2006/table">
            <a:tbl>
              <a:tblPr>
                <a:tableStyleId>{8EC20E35-A176-4012-BC5E-935CFFF8708E}</a:tableStyleId>
              </a:tblPr>
              <a:tblGrid>
                <a:gridCol w="905608">
                  <a:extLst>
                    <a:ext uri="{9D8B030D-6E8A-4147-A177-3AD203B41FA5}">
                      <a16:colId xmlns:a16="http://schemas.microsoft.com/office/drawing/2014/main" val="20000"/>
                    </a:ext>
                  </a:extLst>
                </a:gridCol>
                <a:gridCol w="694592">
                  <a:extLst>
                    <a:ext uri="{9D8B030D-6E8A-4147-A177-3AD203B41FA5}">
                      <a16:colId xmlns:a16="http://schemas.microsoft.com/office/drawing/2014/main" val="20001"/>
                    </a:ext>
                  </a:extLst>
                </a:gridCol>
                <a:gridCol w="1433501">
                  <a:extLst>
                    <a:ext uri="{9D8B030D-6E8A-4147-A177-3AD203B41FA5}">
                      <a16:colId xmlns:a16="http://schemas.microsoft.com/office/drawing/2014/main" val="20002"/>
                    </a:ext>
                  </a:extLst>
                </a:gridCol>
                <a:gridCol w="1089179">
                  <a:extLst>
                    <a:ext uri="{9D8B030D-6E8A-4147-A177-3AD203B41FA5}">
                      <a16:colId xmlns:a16="http://schemas.microsoft.com/office/drawing/2014/main" val="20003"/>
                    </a:ext>
                  </a:extLst>
                </a:gridCol>
                <a:gridCol w="753187">
                  <a:extLst>
                    <a:ext uri="{9D8B030D-6E8A-4147-A177-3AD203B41FA5}">
                      <a16:colId xmlns:a16="http://schemas.microsoft.com/office/drawing/2014/main" val="20004"/>
                    </a:ext>
                  </a:extLst>
                </a:gridCol>
              </a:tblGrid>
              <a:tr h="630205">
                <a:tc>
                  <a:txBody>
                    <a:bodyPr/>
                    <a:lstStyle/>
                    <a:p>
                      <a:pPr algn="ctr" fontAlgn="b"/>
                      <a:r>
                        <a:rPr lang="zh-CN" altLang="en-US" sz="1600" b="0" i="0" u="none" strike="noStrike" dirty="0">
                          <a:solidFill>
                            <a:srgbClr val="000000"/>
                          </a:solidFill>
                          <a:effectLst/>
                          <a:latin typeface="+mn-ea"/>
                          <a:ea typeface="+mn-ea"/>
                        </a:rPr>
                        <a:t>分段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fontAlgn="b"/>
                      <a:r>
                        <a:rPr lang="zh-CN" altLang="en-US" sz="1600" u="none" strike="noStrike" dirty="0">
                          <a:effectLst/>
                          <a:latin typeface="+mn-ea"/>
                          <a:ea typeface="+mn-ea"/>
                        </a:rPr>
                        <a:t>第一段</a:t>
                      </a:r>
                      <a:endParaRPr lang="zh-CN" altLang="en-US" sz="1600" b="0" i="0" u="none" strike="noStrike" dirty="0">
                        <a:solidFill>
                          <a:srgbClr val="000000"/>
                        </a:solidFill>
                        <a:effectLst/>
                        <a:latin typeface="+mn-ea"/>
                        <a:ea typeface="+mn-ea"/>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第二段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第三段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第四段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0"/>
                  </a:ext>
                </a:extLst>
              </a:tr>
              <a:tr h="498164">
                <a:tc>
                  <a:txBody>
                    <a:bodyPr/>
                    <a:lstStyle/>
                    <a:p>
                      <a:pPr algn="ctr" fontAlgn="b"/>
                      <a:r>
                        <a:rPr lang="zh-CN" altLang="en-US" sz="1600" b="0" i="0" u="none" strike="noStrike" dirty="0">
                          <a:solidFill>
                            <a:srgbClr val="000000"/>
                          </a:solidFill>
                          <a:effectLst/>
                          <a:latin typeface="+mn-ea"/>
                          <a:ea typeface="+mn-ea"/>
                        </a:rPr>
                        <a:t>代表意义</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fontAlgn="b"/>
                      <a:r>
                        <a:rPr lang="zh-CN" altLang="en-US" sz="1600" dirty="0"/>
                        <a:t>属性</a:t>
                      </a:r>
                      <a:endParaRPr lang="zh-CN" altLang="en-US" sz="1600" b="0" i="0" u="none" strike="noStrike" dirty="0">
                        <a:solidFill>
                          <a:srgbClr val="000000"/>
                        </a:solidFill>
                        <a:effectLst/>
                        <a:latin typeface="+mn-ea"/>
                        <a:ea typeface="+mn-ea"/>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基本内容</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教育层级</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顺序号</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337834">
                <a:tc rowSpan="10">
                  <a:txBody>
                    <a:bodyPr/>
                    <a:lstStyle/>
                    <a:p>
                      <a:pPr algn="ctr" fontAlgn="b"/>
                      <a:r>
                        <a:rPr lang="zh-CN" altLang="en-US" sz="1600" b="0" i="0" u="none" strike="noStrike" dirty="0">
                          <a:solidFill>
                            <a:srgbClr val="000000"/>
                          </a:solidFill>
                          <a:effectLst/>
                          <a:latin typeface="+mn-ea"/>
                          <a:ea typeface="+mn-ea"/>
                        </a:rPr>
                        <a:t>内容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l" fontAlgn="b"/>
                      <a:r>
                        <a:rPr lang="zh-CN" altLang="en-US" sz="1600" u="none" strike="noStrike" dirty="0">
                          <a:effectLst/>
                          <a:latin typeface="+mn-ea"/>
                          <a:ea typeface="+mn-ea"/>
                        </a:rPr>
                        <a:t>教基</a:t>
                      </a:r>
                      <a:endParaRPr lang="zh-CN" altLang="en-US" sz="1600" b="0" i="0" u="none" strike="noStrike" dirty="0">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1</a:t>
                      </a:r>
                      <a:r>
                        <a:rPr lang="zh-CN" altLang="en-US" sz="1600" u="none" strike="noStrike" dirty="0">
                          <a:effectLst/>
                          <a:latin typeface="+mn-ea"/>
                          <a:ea typeface="+mn-ea"/>
                        </a:rPr>
                        <a:t>学校</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a:t>
                      </a:r>
                      <a:r>
                        <a:rPr lang="zh-CN" altLang="en-US" sz="1600" u="none" strike="noStrike" dirty="0">
                          <a:effectLst/>
                          <a:latin typeface="+mn-ea"/>
                          <a:ea typeface="+mn-ea"/>
                        </a:rPr>
                        <a:t>综合</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01</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37834">
                <a:tc vMerge="1">
                  <a:txBody>
                    <a:bodyPr/>
                    <a:lstStyle/>
                    <a:p>
                      <a:endParaRPr lang="zh-CN"/>
                    </a:p>
                  </a:txBody>
                  <a:tcPr marL="9525" marR="9525" marT="9525" marB="0" anchor="b"/>
                </a:tc>
                <a:tc>
                  <a:txBody>
                    <a:bodyPr/>
                    <a:lstStyle/>
                    <a:p>
                      <a:pPr algn="l" fontAlgn="b"/>
                      <a:r>
                        <a:rPr lang="zh-CN" altLang="en-US" sz="1600" u="none" strike="noStrike">
                          <a:effectLst/>
                          <a:latin typeface="+mn-ea"/>
                          <a:ea typeface="+mn-ea"/>
                        </a:rPr>
                        <a:t>教综</a:t>
                      </a:r>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2</a:t>
                      </a:r>
                      <a:r>
                        <a:rPr lang="zh-CN" altLang="en-US" sz="1600" u="none" strike="noStrike" dirty="0">
                          <a:effectLst/>
                          <a:latin typeface="+mn-ea"/>
                          <a:ea typeface="+mn-ea"/>
                        </a:rPr>
                        <a:t>班级</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1</a:t>
                      </a:r>
                      <a:r>
                        <a:rPr lang="zh-CN" altLang="en-US" sz="1600" u="none" strike="noStrike">
                          <a:effectLst/>
                          <a:latin typeface="+mn-ea"/>
                          <a:ea typeface="+mn-ea"/>
                        </a:rPr>
                        <a:t>基础教育</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02</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3</a:t>
                      </a:r>
                      <a:r>
                        <a:rPr lang="zh-CN" altLang="en-US" sz="1600" u="none" strike="noStrike" dirty="0">
                          <a:effectLst/>
                          <a:latin typeface="+mn-ea"/>
                          <a:ea typeface="+mn-ea"/>
                        </a:rPr>
                        <a:t>学生</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2</a:t>
                      </a:r>
                      <a:r>
                        <a:rPr lang="zh-CN" altLang="en-US" sz="1600" u="none" strike="noStrike" dirty="0">
                          <a:effectLst/>
                          <a:latin typeface="+mn-ea"/>
                          <a:ea typeface="+mn-ea"/>
                        </a:rPr>
                        <a:t>职业教育</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03</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4</a:t>
                      </a:r>
                      <a:r>
                        <a:rPr lang="zh-CN" altLang="en-US" sz="1600" u="none" strike="noStrike" dirty="0">
                          <a:effectLst/>
                          <a:latin typeface="+mn-ea"/>
                          <a:ea typeface="+mn-ea"/>
                        </a:rPr>
                        <a:t>教职工</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3</a:t>
                      </a:r>
                      <a:r>
                        <a:rPr lang="zh-CN" altLang="en-US" sz="1600" u="none" strike="noStrike" dirty="0">
                          <a:effectLst/>
                          <a:latin typeface="+mn-ea"/>
                          <a:ea typeface="+mn-ea"/>
                        </a:rPr>
                        <a:t>高等教育</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04</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5</a:t>
                      </a:r>
                      <a:r>
                        <a:rPr lang="zh-CN" altLang="en-US" sz="1600" u="none" strike="noStrike">
                          <a:effectLst/>
                          <a:latin typeface="+mn-ea"/>
                          <a:ea typeface="+mn-ea"/>
                        </a:rPr>
                        <a:t>办学条件</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05</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6</a:t>
                      </a:r>
                      <a:r>
                        <a:rPr lang="zh-CN" altLang="en-US" sz="1600" u="none" strike="noStrike">
                          <a:effectLst/>
                          <a:latin typeface="+mn-ea"/>
                          <a:ea typeface="+mn-ea"/>
                        </a:rPr>
                        <a:t>其他</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06</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7</a:t>
                      </a:r>
                      <a:r>
                        <a:rPr lang="zh-CN" altLang="en-US" sz="1600" u="none" strike="noStrike">
                          <a:effectLst/>
                          <a:latin typeface="+mn-ea"/>
                          <a:ea typeface="+mn-ea"/>
                        </a:rPr>
                        <a:t>县省基表</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07</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8</a:t>
                      </a:r>
                      <a:r>
                        <a:rPr lang="zh-CN" altLang="en-US" sz="1600" u="none" strike="noStrike" dirty="0">
                          <a:effectLst/>
                          <a:latin typeface="+mn-ea"/>
                          <a:ea typeface="+mn-ea"/>
                        </a:rPr>
                        <a:t>统计台账</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08</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37834">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9</a:t>
                      </a:r>
                      <a:r>
                        <a:rPr lang="zh-CN" altLang="en-US" sz="1600" u="none" strike="noStrike">
                          <a:effectLst/>
                          <a:latin typeface="+mn-ea"/>
                          <a:ea typeface="+mn-ea"/>
                        </a:rPr>
                        <a:t>季报</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09</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28861">
                <a:tc vMerge="1">
                  <a:txBody>
                    <a:bodyPr/>
                    <a:lstStyle/>
                    <a:p>
                      <a:endParaRPr lang="zh-CN"/>
                    </a:p>
                  </a:txBody>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A</a:t>
                      </a:r>
                      <a:r>
                        <a:rPr lang="zh-CN" altLang="en-US" sz="1600" u="none" strike="noStrike" dirty="0">
                          <a:effectLst/>
                          <a:latin typeface="+mn-ea"/>
                          <a:ea typeface="+mn-ea"/>
                        </a:rPr>
                        <a:t>基本建设投资</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bl>
          </a:graphicData>
        </a:graphic>
      </p:graphicFrame>
      <p:sp>
        <p:nvSpPr>
          <p:cNvPr id="95" name="文本框 94"/>
          <p:cNvSpPr txBox="1"/>
          <p:nvPr/>
        </p:nvSpPr>
        <p:spPr>
          <a:xfrm>
            <a:off x="7839569" y="1142831"/>
            <a:ext cx="1181320" cy="400110"/>
          </a:xfrm>
          <a:prstGeom prst="rect">
            <a:avLst/>
          </a:prstGeom>
          <a:solidFill>
            <a:schemeClr val="accent3">
              <a:lumMod val="60000"/>
              <a:lumOff val="40000"/>
            </a:schemeClr>
          </a:solidFill>
        </p:spPr>
        <p:txBody>
          <a:bodyPr wrap="square" rtlCol="0">
            <a:spAutoFit/>
          </a:bodyPr>
          <a:lstStyle/>
          <a:p>
            <a:r>
              <a:rPr lang="zh-CN" altLang="en-US" sz="2000" b="1" dirty="0">
                <a:solidFill>
                  <a:srgbClr val="304371"/>
                </a:solidFill>
              </a:rPr>
              <a:t>范       例</a:t>
            </a:r>
          </a:p>
        </p:txBody>
      </p:sp>
      <p:sp>
        <p:nvSpPr>
          <p:cNvPr id="96" name="文本框 95"/>
          <p:cNvSpPr txBox="1"/>
          <p:nvPr/>
        </p:nvSpPr>
        <p:spPr>
          <a:xfrm>
            <a:off x="6095998" y="1617027"/>
            <a:ext cx="5159433" cy="369332"/>
          </a:xfrm>
          <a:prstGeom prst="rect">
            <a:avLst/>
          </a:prstGeom>
          <a:noFill/>
        </p:spPr>
        <p:txBody>
          <a:bodyPr wrap="square" rtlCol="0">
            <a:spAutoFit/>
          </a:bodyPr>
          <a:lstStyle/>
          <a:p>
            <a:r>
              <a:rPr lang="zh-CN" altLang="en-US" dirty="0"/>
              <a:t>（二）基础教育学校基本情况  表号  </a:t>
            </a:r>
            <a:r>
              <a:rPr lang="zh-CN" altLang="en-US" b="1" dirty="0">
                <a:solidFill>
                  <a:schemeClr val="accent4">
                    <a:lumMod val="60000"/>
                    <a:lumOff val="40000"/>
                  </a:schemeClr>
                </a:solidFill>
              </a:rPr>
              <a:t>教基</a:t>
            </a:r>
            <a:r>
              <a:rPr lang="en-US" altLang="zh-CN" b="1" dirty="0">
                <a:solidFill>
                  <a:schemeClr val="accent4">
                    <a:lumMod val="60000"/>
                    <a:lumOff val="40000"/>
                  </a:schemeClr>
                </a:solidFill>
              </a:rPr>
              <a:t>1102</a:t>
            </a:r>
            <a:endParaRPr lang="zh-CN" altLang="en-US" b="1" dirty="0">
              <a:solidFill>
                <a:schemeClr val="accent4">
                  <a:lumMod val="60000"/>
                  <a:lumOff val="40000"/>
                </a:schemeClr>
              </a:solidFill>
            </a:endParaRPr>
          </a:p>
        </p:txBody>
      </p:sp>
      <p:sp>
        <p:nvSpPr>
          <p:cNvPr id="97" name="文本框 96"/>
          <p:cNvSpPr txBox="1"/>
          <p:nvPr/>
        </p:nvSpPr>
        <p:spPr>
          <a:xfrm>
            <a:off x="6717322" y="2130439"/>
            <a:ext cx="4000500" cy="523220"/>
          </a:xfrm>
          <a:prstGeom prst="rect">
            <a:avLst/>
          </a:prstGeom>
          <a:noFill/>
        </p:spPr>
        <p:txBody>
          <a:bodyPr wrap="square" rtlCol="0">
            <a:spAutoFit/>
          </a:bodyPr>
          <a:lstStyle/>
          <a:p>
            <a:r>
              <a:rPr lang="zh-CN" altLang="en-US" sz="2800" b="1" dirty="0">
                <a:solidFill>
                  <a:schemeClr val="accent4">
                    <a:lumMod val="60000"/>
                    <a:lumOff val="40000"/>
                  </a:schemeClr>
                </a:solidFill>
              </a:rPr>
              <a:t>教基       </a:t>
            </a:r>
            <a:r>
              <a:rPr lang="en-US" altLang="zh-CN" sz="2800" b="1" dirty="0">
                <a:solidFill>
                  <a:schemeClr val="accent4">
                    <a:lumMod val="60000"/>
                    <a:lumOff val="40000"/>
                  </a:schemeClr>
                </a:solidFill>
              </a:rPr>
              <a:t>1       1       02</a:t>
            </a:r>
            <a:endParaRPr lang="zh-CN" altLang="en-US" sz="2800" b="1" dirty="0">
              <a:solidFill>
                <a:schemeClr val="accent4">
                  <a:lumMod val="60000"/>
                  <a:lumOff val="40000"/>
                </a:schemeClr>
              </a:solidFill>
            </a:endParaRPr>
          </a:p>
        </p:txBody>
      </p:sp>
      <p:sp>
        <p:nvSpPr>
          <p:cNvPr id="98" name="文本框 97"/>
          <p:cNvSpPr txBox="1"/>
          <p:nvPr/>
        </p:nvSpPr>
        <p:spPr>
          <a:xfrm>
            <a:off x="5842489" y="2892140"/>
            <a:ext cx="5978769" cy="2633734"/>
          </a:xfrm>
          <a:prstGeom prst="rect">
            <a:avLst/>
          </a:prstGeom>
          <a:noFill/>
        </p:spPr>
        <p:txBody>
          <a:bodyPr wrap="square" rtlCol="0">
            <a:spAutoFit/>
          </a:bodyPr>
          <a:lstStyle/>
          <a:p>
            <a:pPr>
              <a:lnSpc>
                <a:spcPct val="150000"/>
              </a:lnSpc>
            </a:pPr>
            <a:r>
              <a:rPr lang="zh-CN" altLang="en-US" sz="1600" b="1" dirty="0">
                <a:solidFill>
                  <a:schemeClr val="accent1"/>
                </a:solidFill>
              </a:rPr>
              <a:t>第一段</a:t>
            </a:r>
            <a:r>
              <a:rPr lang="zh-CN" altLang="en-US" sz="1600" dirty="0"/>
              <a:t>为调查表属性，分为教基（过去基表）和教综（过去综表）</a:t>
            </a:r>
            <a:endParaRPr lang="en-US" altLang="zh-CN" sz="1600" dirty="0"/>
          </a:p>
          <a:p>
            <a:pPr>
              <a:lnSpc>
                <a:spcPct val="150000"/>
              </a:lnSpc>
            </a:pPr>
            <a:r>
              <a:rPr lang="zh-CN" altLang="en-US" sz="1600" b="1" dirty="0">
                <a:solidFill>
                  <a:schemeClr val="accent1"/>
                </a:solidFill>
              </a:rPr>
              <a:t>第二段</a:t>
            </a:r>
            <a:r>
              <a:rPr lang="zh-CN" altLang="en-US" sz="1600" dirty="0"/>
              <a:t>为调查表基本内容，分为</a:t>
            </a:r>
            <a:r>
              <a:rPr lang="en-US" altLang="zh-CN" sz="1600" dirty="0"/>
              <a:t>1</a:t>
            </a:r>
            <a:r>
              <a:rPr lang="zh-CN" altLang="en-US" sz="1600" dirty="0"/>
              <a:t>学校基本情况、</a:t>
            </a:r>
            <a:r>
              <a:rPr lang="en-US" altLang="zh-CN" sz="1600" dirty="0"/>
              <a:t>2</a:t>
            </a:r>
            <a:r>
              <a:rPr lang="zh-CN" altLang="en-US" sz="1600" dirty="0"/>
              <a:t>班额班数情况、</a:t>
            </a:r>
            <a:r>
              <a:rPr lang="en-US" altLang="zh-CN" sz="1600" dirty="0"/>
              <a:t>3</a:t>
            </a:r>
            <a:r>
              <a:rPr lang="zh-CN" altLang="en-US" sz="1600" dirty="0"/>
              <a:t>学生情况、</a:t>
            </a:r>
            <a:r>
              <a:rPr lang="en-US" altLang="zh-CN" sz="1600" dirty="0"/>
              <a:t>4</a:t>
            </a:r>
            <a:r>
              <a:rPr lang="zh-CN" altLang="en-US" sz="1600" dirty="0"/>
              <a:t>教职工情况、</a:t>
            </a:r>
            <a:r>
              <a:rPr lang="en-US" altLang="zh-CN" sz="1600" dirty="0"/>
              <a:t>5</a:t>
            </a:r>
            <a:r>
              <a:rPr lang="zh-CN" altLang="en-US" sz="1600" dirty="0"/>
              <a:t>办学条件情况、</a:t>
            </a:r>
            <a:r>
              <a:rPr lang="en-US" altLang="zh-CN" sz="1600" dirty="0"/>
              <a:t>6</a:t>
            </a:r>
            <a:r>
              <a:rPr lang="zh-CN" altLang="en-US" sz="1600" dirty="0"/>
              <a:t>其他情况、</a:t>
            </a:r>
            <a:r>
              <a:rPr lang="en-US" altLang="zh-CN" sz="1600" dirty="0"/>
              <a:t>7</a:t>
            </a:r>
            <a:r>
              <a:rPr lang="zh-CN" altLang="en-US" sz="1600" dirty="0"/>
              <a:t>县级、省级基表、</a:t>
            </a:r>
            <a:r>
              <a:rPr lang="en-US" altLang="zh-CN" sz="1600" dirty="0"/>
              <a:t>8</a:t>
            </a:r>
            <a:r>
              <a:rPr lang="zh-CN" altLang="en-US" sz="1600" dirty="0"/>
              <a:t>统计台账、</a:t>
            </a:r>
            <a:r>
              <a:rPr lang="en-US" altLang="zh-CN" sz="1600" dirty="0"/>
              <a:t>9</a:t>
            </a:r>
            <a:r>
              <a:rPr lang="zh-CN" altLang="en-US" sz="1600" dirty="0"/>
              <a:t>季报、</a:t>
            </a:r>
            <a:r>
              <a:rPr lang="en-US" altLang="zh-CN" sz="1600" dirty="0"/>
              <a:t>A</a:t>
            </a:r>
            <a:r>
              <a:rPr lang="zh-CN" altLang="en-US" sz="1600" dirty="0"/>
              <a:t>基本建设投资等十个大类</a:t>
            </a:r>
            <a:endParaRPr lang="en-US" altLang="zh-CN" sz="1600" dirty="0"/>
          </a:p>
          <a:p>
            <a:pPr>
              <a:lnSpc>
                <a:spcPct val="150000"/>
              </a:lnSpc>
            </a:pPr>
            <a:r>
              <a:rPr lang="zh-CN" altLang="en-US" sz="1600" b="1" dirty="0">
                <a:solidFill>
                  <a:schemeClr val="accent1"/>
                </a:solidFill>
              </a:rPr>
              <a:t>第三段</a:t>
            </a:r>
            <a:r>
              <a:rPr lang="zh-CN" altLang="en-US" sz="1600" dirty="0"/>
              <a:t>为教育层级，分为</a:t>
            </a:r>
            <a:r>
              <a:rPr lang="en-US" altLang="zh-CN" sz="1600" dirty="0"/>
              <a:t>0</a:t>
            </a:r>
            <a:r>
              <a:rPr lang="zh-CN" altLang="en-US" sz="1600" dirty="0"/>
              <a:t>综合、</a:t>
            </a:r>
            <a:r>
              <a:rPr lang="en-US" altLang="zh-CN" sz="1600" dirty="0"/>
              <a:t>1</a:t>
            </a:r>
            <a:r>
              <a:rPr lang="zh-CN" altLang="en-US" sz="1600" dirty="0"/>
              <a:t>基础教育、</a:t>
            </a:r>
            <a:r>
              <a:rPr lang="en-US" altLang="zh-CN" sz="1600" dirty="0"/>
              <a:t>2</a:t>
            </a:r>
            <a:r>
              <a:rPr lang="zh-CN" altLang="en-US" sz="1600" dirty="0"/>
              <a:t>职业教育、</a:t>
            </a:r>
            <a:r>
              <a:rPr lang="en-US" altLang="zh-CN" sz="1600" dirty="0"/>
              <a:t>3</a:t>
            </a:r>
            <a:r>
              <a:rPr lang="zh-CN" altLang="en-US" sz="1600" dirty="0"/>
              <a:t>高等教育</a:t>
            </a:r>
            <a:endParaRPr lang="en-US" altLang="zh-CN" sz="1600" dirty="0"/>
          </a:p>
          <a:p>
            <a:pPr>
              <a:lnSpc>
                <a:spcPct val="150000"/>
              </a:lnSpc>
            </a:pPr>
            <a:r>
              <a:rPr lang="zh-CN" altLang="en-US" sz="1600" b="1" dirty="0">
                <a:solidFill>
                  <a:schemeClr val="accent1"/>
                </a:solidFill>
              </a:rPr>
              <a:t>第四段</a:t>
            </a:r>
            <a:r>
              <a:rPr lang="zh-CN" altLang="en-US" sz="1600" dirty="0"/>
              <a:t>为顺序号，与调查表目录保持一致</a:t>
            </a:r>
            <a:endParaRPr lang="zh-CN" altLang="en-US" sz="1600" b="1" dirty="0">
              <a:solidFill>
                <a:schemeClr val="accent4">
                  <a:lumMod val="60000"/>
                  <a:lumOff val="40000"/>
                </a:schemeClr>
              </a:solidFill>
            </a:endParaRPr>
          </a:p>
        </p:txBody>
      </p:sp>
      <p:cxnSp>
        <p:nvCxnSpPr>
          <p:cNvPr id="122" name="连接符: 肘形 121"/>
          <p:cNvCxnSpPr>
            <a:endCxn id="97" idx="1"/>
          </p:cNvCxnSpPr>
          <p:nvPr/>
        </p:nvCxnSpPr>
        <p:spPr>
          <a:xfrm rot="5400000" flipH="1" flipV="1">
            <a:off x="6134950" y="2455676"/>
            <a:ext cx="645999" cy="518746"/>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23" name="连接符: 肘形 122"/>
          <p:cNvCxnSpPr/>
          <p:nvPr/>
        </p:nvCxnSpPr>
        <p:spPr>
          <a:xfrm flipV="1">
            <a:off x="6576646" y="2448723"/>
            <a:ext cx="1688123" cy="980277"/>
          </a:xfrm>
          <a:prstGeom prst="bentConnector3">
            <a:avLst>
              <a:gd name="adj1" fmla="val 63857"/>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34" name="连接符: 肘形 133"/>
          <p:cNvCxnSpPr/>
          <p:nvPr/>
        </p:nvCxnSpPr>
        <p:spPr>
          <a:xfrm flipV="1">
            <a:off x="6576646" y="2448723"/>
            <a:ext cx="2622306" cy="2548579"/>
          </a:xfrm>
          <a:prstGeom prst="bentConnector3">
            <a:avLst>
              <a:gd name="adj1" fmla="val 84870"/>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36" name="连接符: 肘形 135"/>
          <p:cNvCxnSpPr/>
          <p:nvPr/>
        </p:nvCxnSpPr>
        <p:spPr>
          <a:xfrm rot="5400000" flipH="1" flipV="1">
            <a:off x="8348006" y="3723893"/>
            <a:ext cx="2951907" cy="339192"/>
          </a:xfrm>
          <a:prstGeom prst="bentConnector3">
            <a:avLst>
              <a:gd name="adj1" fmla="val 293"/>
            </a:avLst>
          </a:prstGeom>
          <a:ln>
            <a:tailEnd type="triangle"/>
          </a:ln>
        </p:spPr>
        <p:style>
          <a:lnRef idx="3">
            <a:schemeClr val="accent1"/>
          </a:lnRef>
          <a:fillRef idx="0">
            <a:schemeClr val="accent1"/>
          </a:fillRef>
          <a:effectRef idx="2">
            <a:schemeClr val="accent1"/>
          </a:effectRef>
          <a:fontRef idx="minor">
            <a:schemeClr val="tx1"/>
          </a:fontRef>
        </p:style>
      </p:cxnSp>
      <p:sp>
        <p:nvSpPr>
          <p:cNvPr id="141" name="í$ľîďe"/>
          <p:cNvSpPr>
            <a:spLocks noGrp="1"/>
          </p:cNvSpPr>
          <p:nvPr>
            <p:ph type="title"/>
          </p:nvPr>
        </p:nvSpPr>
        <p:spPr>
          <a:xfrm>
            <a:off x="2847576" y="517149"/>
            <a:ext cx="6496844" cy="506441"/>
          </a:xfrm>
        </p:spPr>
        <p:txBody>
          <a:bodyPr>
            <a:normAutofit fontScale="90000"/>
          </a:bodyPr>
          <a:lstStyle/>
          <a:p>
            <a:pPr algn="ct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表号划分规则说明</a:t>
            </a:r>
            <a:endParaRPr lang="zh-CN" alt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par>
                                <p:cTn id="8" presetID="26" presetClass="emph" presetSubtype="0" fill="hold" nodeType="withEffect">
                                  <p:stCondLst>
                                    <p:cond delay="0"/>
                                  </p:stCondLst>
                                  <p:childTnLst>
                                    <p:animEffect transition="out" filter="fade">
                                      <p:cBhvr>
                                        <p:cTn id="9" dur="500" tmFilter="0, 0; .2, .5; .8, .5; 1, 0"/>
                                        <p:tgtEl>
                                          <p:spTgt spid="98">
                                            <p:txEl>
                                              <p:pRg st="0" end="0"/>
                                            </p:txEl>
                                          </p:spTgt>
                                        </p:tgtEl>
                                      </p:cBhvr>
                                    </p:animEffect>
                                    <p:animScale>
                                      <p:cBhvr>
                                        <p:cTn id="10" dur="250" autoRev="1" fill="hold"/>
                                        <p:tgtEl>
                                          <p:spTgt spid="98">
                                            <p:txEl>
                                              <p:pRg st="0" end="0"/>
                                            </p:txEl>
                                          </p:spTgt>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250"/>
                                        <p:tgtEl>
                                          <p:spTgt spid="122"/>
                                        </p:tgtEl>
                                      </p:cBhvr>
                                    </p:animEffect>
                                    <p:set>
                                      <p:cBhvr>
                                        <p:cTn id="15" dur="1" fill="hold">
                                          <p:stCondLst>
                                            <p:cond delay="249"/>
                                          </p:stCondLst>
                                        </p:cTn>
                                        <p:tgtEl>
                                          <p:spTgt spid="122"/>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500"/>
                                        <p:tgtEl>
                                          <p:spTgt spid="123"/>
                                        </p:tgtEl>
                                      </p:cBhvr>
                                    </p:animEffect>
                                  </p:childTnLst>
                                </p:cTn>
                              </p:par>
                              <p:par>
                                <p:cTn id="21" presetID="26" presetClass="emph" presetSubtype="0" fill="hold" nodeType="withEffect">
                                  <p:stCondLst>
                                    <p:cond delay="0"/>
                                  </p:stCondLst>
                                  <p:childTnLst>
                                    <p:animEffect transition="out" filter="fade">
                                      <p:cBhvr>
                                        <p:cTn id="22" dur="500" tmFilter="0, 0; .2, .5; .8, .5; 1, 0"/>
                                        <p:tgtEl>
                                          <p:spTgt spid="98">
                                            <p:txEl>
                                              <p:pRg st="1" end="1"/>
                                            </p:txEl>
                                          </p:spTgt>
                                        </p:tgtEl>
                                      </p:cBhvr>
                                    </p:animEffect>
                                    <p:animScale>
                                      <p:cBhvr>
                                        <p:cTn id="23" dur="250" autoRev="1" fill="hold"/>
                                        <p:tgtEl>
                                          <p:spTgt spid="98">
                                            <p:txEl>
                                              <p:pRg st="1" end="1"/>
                                            </p:txEl>
                                          </p:spTgt>
                                        </p:tgtEl>
                                      </p:cBhvr>
                                      <p:by x="105000" y="105000"/>
                                    </p:animScale>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250"/>
                                        <p:tgtEl>
                                          <p:spTgt spid="123"/>
                                        </p:tgtEl>
                                      </p:cBhvr>
                                    </p:animEffect>
                                    <p:set>
                                      <p:cBhvr>
                                        <p:cTn id="28" dur="1" fill="hold">
                                          <p:stCondLst>
                                            <p:cond delay="249"/>
                                          </p:stCondLst>
                                        </p:cTn>
                                        <p:tgtEl>
                                          <p:spTgt spid="12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34"/>
                                        </p:tgtEl>
                                        <p:attrNameLst>
                                          <p:attrName>style.visibility</p:attrName>
                                        </p:attrNameLst>
                                      </p:cBhvr>
                                      <p:to>
                                        <p:strVal val="visible"/>
                                      </p:to>
                                    </p:set>
                                    <p:animEffect transition="in" filter="fade">
                                      <p:cBhvr>
                                        <p:cTn id="33" dur="500"/>
                                        <p:tgtEl>
                                          <p:spTgt spid="134"/>
                                        </p:tgtEl>
                                      </p:cBhvr>
                                    </p:animEffect>
                                  </p:childTnLst>
                                </p:cTn>
                              </p:par>
                              <p:par>
                                <p:cTn id="34" presetID="26" presetClass="emph" presetSubtype="0" fill="hold" nodeType="withEffect">
                                  <p:stCondLst>
                                    <p:cond delay="0"/>
                                  </p:stCondLst>
                                  <p:childTnLst>
                                    <p:animEffect transition="out" filter="fade">
                                      <p:cBhvr>
                                        <p:cTn id="35" dur="500" tmFilter="0, 0; .2, .5; .8, .5; 1, 0"/>
                                        <p:tgtEl>
                                          <p:spTgt spid="98">
                                            <p:txEl>
                                              <p:pRg st="2" end="2"/>
                                            </p:txEl>
                                          </p:spTgt>
                                        </p:tgtEl>
                                      </p:cBhvr>
                                    </p:animEffect>
                                    <p:animScale>
                                      <p:cBhvr>
                                        <p:cTn id="36" dur="250" autoRev="1" fill="hold"/>
                                        <p:tgtEl>
                                          <p:spTgt spid="98">
                                            <p:txEl>
                                              <p:pRg st="2" end="2"/>
                                            </p:txEl>
                                          </p:spTgt>
                                        </p:tgtEl>
                                      </p:cBhvr>
                                      <p:by x="105000" y="105000"/>
                                    </p:animScale>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nodeType="clickEffect">
                                  <p:stCondLst>
                                    <p:cond delay="0"/>
                                  </p:stCondLst>
                                  <p:childTnLst>
                                    <p:animEffect transition="out" filter="fade">
                                      <p:cBhvr>
                                        <p:cTn id="40" dur="250"/>
                                        <p:tgtEl>
                                          <p:spTgt spid="134"/>
                                        </p:tgtEl>
                                      </p:cBhvr>
                                    </p:animEffect>
                                    <p:set>
                                      <p:cBhvr>
                                        <p:cTn id="41" dur="1" fill="hold">
                                          <p:stCondLst>
                                            <p:cond delay="249"/>
                                          </p:stCondLst>
                                        </p:cTn>
                                        <p:tgtEl>
                                          <p:spTgt spid="134"/>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26" presetClass="emph" presetSubtype="0" fill="hold" nodeType="withEffect">
                                  <p:stCondLst>
                                    <p:cond delay="0"/>
                                  </p:stCondLst>
                                  <p:childTnLst>
                                    <p:animEffect transition="out" filter="fade">
                                      <p:cBhvr>
                                        <p:cTn id="48" dur="500" tmFilter="0, 0; .2, .5; .8, .5; 1, 0"/>
                                        <p:tgtEl>
                                          <p:spTgt spid="98">
                                            <p:txEl>
                                              <p:pRg st="3" end="3"/>
                                            </p:txEl>
                                          </p:spTgt>
                                        </p:tgtEl>
                                      </p:cBhvr>
                                    </p:animEffect>
                                    <p:animScale>
                                      <p:cBhvr>
                                        <p:cTn id="49" dur="250" autoRev="1" fill="hold"/>
                                        <p:tgtEl>
                                          <p:spTgt spid="98">
                                            <p:txEl>
                                              <p:pRg st="3" end="3"/>
                                            </p:txEl>
                                          </p:spTgt>
                                        </p:tgtEl>
                                      </p:cBhvr>
                                      <p:by x="105000" y="105000"/>
                                    </p:animScale>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nodeType="clickEffect">
                                  <p:stCondLst>
                                    <p:cond delay="0"/>
                                  </p:stCondLst>
                                  <p:childTnLst>
                                    <p:animEffect transition="out" filter="fade">
                                      <p:cBhvr>
                                        <p:cTn id="53" dur="250"/>
                                        <p:tgtEl>
                                          <p:spTgt spid="136"/>
                                        </p:tgtEl>
                                      </p:cBhvr>
                                    </p:animEffect>
                                    <p:set>
                                      <p:cBhvr>
                                        <p:cTn id="54" dur="1" fill="hold">
                                          <p:stCondLst>
                                            <p:cond delay="249"/>
                                          </p:stCondLst>
                                        </p:cTn>
                                        <p:tgtEl>
                                          <p:spTgt spid="1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表格 19"/>
          <p:cNvGraphicFramePr>
            <a:graphicFrameLocks noGrp="1"/>
          </p:cNvGraphicFramePr>
          <p:nvPr>
            <p:extLst>
              <p:ext uri="{D42A27DB-BD31-4B8C-83A1-F6EECF244321}">
                <p14:modId xmlns:p14="http://schemas.microsoft.com/office/powerpoint/2010/main" val="375976724"/>
              </p:ext>
            </p:extLst>
          </p:nvPr>
        </p:nvGraphicFramePr>
        <p:xfrm>
          <a:off x="660399" y="1723796"/>
          <a:ext cx="10858501" cy="4459296"/>
        </p:xfrm>
        <a:graphic>
          <a:graphicData uri="http://schemas.openxmlformats.org/drawingml/2006/table">
            <a:tbl>
              <a:tblPr firstRow="1" firstCol="1" bandRow="1"/>
              <a:tblGrid>
                <a:gridCol w="3029521">
                  <a:extLst>
                    <a:ext uri="{9D8B030D-6E8A-4147-A177-3AD203B41FA5}">
                      <a16:colId xmlns:a16="http://schemas.microsoft.com/office/drawing/2014/main" val="20000"/>
                    </a:ext>
                  </a:extLst>
                </a:gridCol>
                <a:gridCol w="779640">
                  <a:extLst>
                    <a:ext uri="{9D8B030D-6E8A-4147-A177-3AD203B41FA5}">
                      <a16:colId xmlns:a16="http://schemas.microsoft.com/office/drawing/2014/main" val="20001"/>
                    </a:ext>
                  </a:extLst>
                </a:gridCol>
                <a:gridCol w="883882">
                  <a:extLst>
                    <a:ext uri="{9D8B030D-6E8A-4147-A177-3AD203B41FA5}">
                      <a16:colId xmlns:a16="http://schemas.microsoft.com/office/drawing/2014/main" val="20002"/>
                    </a:ext>
                  </a:extLst>
                </a:gridCol>
                <a:gridCol w="883882">
                  <a:extLst>
                    <a:ext uri="{9D8B030D-6E8A-4147-A177-3AD203B41FA5}">
                      <a16:colId xmlns:a16="http://schemas.microsoft.com/office/drawing/2014/main" val="20003"/>
                    </a:ext>
                  </a:extLst>
                </a:gridCol>
                <a:gridCol w="1320394">
                  <a:extLst>
                    <a:ext uri="{9D8B030D-6E8A-4147-A177-3AD203B41FA5}">
                      <a16:colId xmlns:a16="http://schemas.microsoft.com/office/drawing/2014/main" val="20004"/>
                    </a:ext>
                  </a:extLst>
                </a:gridCol>
                <a:gridCol w="1320394">
                  <a:extLst>
                    <a:ext uri="{9D8B030D-6E8A-4147-A177-3AD203B41FA5}">
                      <a16:colId xmlns:a16="http://schemas.microsoft.com/office/drawing/2014/main" val="20005"/>
                    </a:ext>
                  </a:extLst>
                </a:gridCol>
                <a:gridCol w="1320394">
                  <a:extLst>
                    <a:ext uri="{9D8B030D-6E8A-4147-A177-3AD203B41FA5}">
                      <a16:colId xmlns:a16="http://schemas.microsoft.com/office/drawing/2014/main" val="20006"/>
                    </a:ext>
                  </a:extLst>
                </a:gridCol>
                <a:gridCol w="1320394">
                  <a:extLst>
                    <a:ext uri="{9D8B030D-6E8A-4147-A177-3AD203B41FA5}">
                      <a16:colId xmlns:a16="http://schemas.microsoft.com/office/drawing/2014/main" val="20007"/>
                    </a:ext>
                  </a:extLst>
                </a:gridCol>
              </a:tblGrid>
              <a:tr h="296244">
                <a:tc rowSpan="2">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指标名称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招生中接受学前教育</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96244">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未接受过</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一年</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两年</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三年</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6244">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1</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2</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3</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4</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5</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6</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6244">
                <a:tc>
                  <a:txBody>
                    <a:bodyPr/>
                    <a:lstStyle/>
                    <a:p>
                      <a:pPr algn="just">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总计</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01</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02</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少数民族</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03</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98850">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复式班</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04</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98850">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寄宿生</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05</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随迁子女</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06</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98850">
                <a:tc>
                  <a:txBody>
                    <a:bodyPr/>
                    <a:lstStyle/>
                    <a:p>
                      <a:pPr indent="228600" algn="just">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外省迁入</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07</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dirty="0">
                          <a:effectLst/>
                          <a:latin typeface="Times New Roman" panose="02020603050405020304" pitchFamily="18" charset="0"/>
                          <a:ea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98850">
                <a:tc>
                  <a:txBody>
                    <a:bodyPr/>
                    <a:lstStyle/>
                    <a:p>
                      <a:pPr algn="l">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本省外县迁入</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08</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进城务工人员随迁子女</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09</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98850">
                <a:tc>
                  <a:txBody>
                    <a:bodyPr/>
                    <a:lstStyle/>
                    <a:p>
                      <a:pPr indent="228600" algn="just">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外省迁入</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10</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dirty="0">
                          <a:effectLst/>
                          <a:latin typeface="Times New Roman" panose="02020603050405020304" pitchFamily="18" charset="0"/>
                          <a:ea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98850">
                <a:tc>
                  <a:txBody>
                    <a:bodyPr/>
                    <a:lstStyle/>
                    <a:p>
                      <a:pPr algn="l">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r>
                        <a:rPr lang="zh-CN" sz="1600" kern="0">
                          <a:effectLst/>
                          <a:latin typeface="Times New Roman" panose="02020603050405020304" pitchFamily="18" charset="0"/>
                          <a:ea typeface="宋体" panose="02010600030101010101" pitchFamily="2" charset="-122"/>
                          <a:cs typeface="宋体" panose="02010600030101010101" pitchFamily="2" charset="-122"/>
                        </a:rPr>
                        <a:t>本省外县迁入</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11</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pitchFamily="18" charset="0"/>
                          <a:ea typeface="宋体" panose="02010600030101010101" pitchFamily="2" charset="-122"/>
                          <a:cs typeface="宋体" panose="02010600030101010101" pitchFamily="2" charset="-122"/>
                        </a:rPr>
                        <a:t>农村留守儿童</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12</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charset="-122"/>
                <a:cs typeface="+mn-ea"/>
                <a:sym typeface="Arial" panose="020B0604020202020204" pitchFamily="34" charset="0"/>
              </a:rPr>
              <a:t>-1</a:t>
            </a:r>
            <a:endParaRPr lang="zh-CN" altLang="en-US" dirty="0"/>
          </a:p>
        </p:txBody>
      </p:sp>
      <p:grpSp>
        <p:nvGrpSpPr>
          <p:cNvPr id="14" name="组合 13"/>
          <p:cNvGrpSpPr/>
          <p:nvPr/>
        </p:nvGrpSpPr>
        <p:grpSpPr>
          <a:xfrm>
            <a:off x="5797552" y="3514217"/>
            <a:ext cx="5734049" cy="878453"/>
            <a:chOff x="660401" y="1231791"/>
            <a:chExt cx="10858500" cy="907867"/>
          </a:xfrm>
        </p:grpSpPr>
        <p:grpSp>
          <p:nvGrpSpPr>
            <p:cNvPr id="15" name="组合 14"/>
            <p:cNvGrpSpPr/>
            <p:nvPr/>
          </p:nvGrpSpPr>
          <p:grpSpPr>
            <a:xfrm>
              <a:off x="660401" y="1634371"/>
              <a:ext cx="10858500" cy="505287"/>
              <a:chOff x="660401" y="686019"/>
              <a:chExt cx="10858500" cy="864246"/>
            </a:xfrm>
          </p:grpSpPr>
          <p:sp>
            <p:nvSpPr>
              <p:cNvPr id="17" name="矩形 16"/>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表示无需填报该项数据</a:t>
                </a:r>
                <a:endParaRPr lang="zh-CN" altLang="zh-CN"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6" name="矩形 15"/>
            <p:cNvSpPr/>
            <p:nvPr/>
          </p:nvSpPr>
          <p:spPr>
            <a:xfrm>
              <a:off x="4527784" y="1231791"/>
              <a:ext cx="1044865"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矩形 18"/>
          <p:cNvSpPr/>
          <p:nvPr/>
        </p:nvSpPr>
        <p:spPr>
          <a:xfrm>
            <a:off x="570506" y="1300283"/>
            <a:ext cx="3057247" cy="338554"/>
          </a:xfrm>
          <a:prstGeom prst="rect">
            <a:avLst/>
          </a:prstGeom>
        </p:spPr>
        <p:txBody>
          <a:bodyPr wrap="none">
            <a:spAutoFit/>
          </a:bodyPr>
          <a:lstStyle/>
          <a:p>
            <a:r>
              <a:rPr lang="zh-CN" altLang="en-US" sz="1600" b="1" dirty="0">
                <a:solidFill>
                  <a:srgbClr val="304371"/>
                </a:solidFill>
                <a:cs typeface="+mn-ea"/>
                <a:sym typeface="+mn-lt"/>
              </a:rPr>
              <a:t>例：</a:t>
            </a:r>
            <a:r>
              <a:rPr lang="x-none" altLang="zh-CN" sz="1600" b="1" dirty="0">
                <a:solidFill>
                  <a:srgbClr val="304371"/>
                </a:solidFill>
                <a:cs typeface="+mn-ea"/>
                <a:sym typeface="+mn-lt"/>
              </a:rPr>
              <a:t>（十</a:t>
            </a:r>
            <a:r>
              <a:rPr lang="zh-CN" altLang="zh-CN" sz="1600" b="1" dirty="0">
                <a:solidFill>
                  <a:srgbClr val="304371"/>
                </a:solidFill>
                <a:cs typeface="+mn-ea"/>
                <a:sym typeface="+mn-lt"/>
              </a:rPr>
              <a:t>二</a:t>
            </a:r>
            <a:r>
              <a:rPr lang="x-none" altLang="zh-CN" sz="1600" b="1" dirty="0">
                <a:solidFill>
                  <a:srgbClr val="304371"/>
                </a:solidFill>
                <a:cs typeface="+mn-ea"/>
                <a:sym typeface="+mn-lt"/>
              </a:rPr>
              <a:t>）小学分类型学生数</a:t>
            </a:r>
            <a:endParaRPr lang="zh-CN" altLang="zh-CN" sz="1600" b="1" dirty="0">
              <a:solidFill>
                <a:srgbClr val="30437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61565" y="1130300"/>
            <a:ext cx="3672800" cy="338554"/>
          </a:xfrm>
          <a:prstGeom prst="rect">
            <a:avLst/>
          </a:prstGeom>
        </p:spPr>
        <p:txBody>
          <a:bodyPr wrap="none">
            <a:spAutoFit/>
          </a:bodyPr>
          <a:lstStyle/>
          <a:p>
            <a:pPr algn="ctr"/>
            <a:r>
              <a:rPr lang="zh-CN" altLang="en-US" sz="1600" b="1" dirty="0">
                <a:solidFill>
                  <a:srgbClr val="304371"/>
                </a:solidFill>
                <a:cs typeface="+mn-ea"/>
                <a:sym typeface="+mn-lt"/>
              </a:rPr>
              <a:t>例：（七十九）成人中、小学基本情况</a:t>
            </a:r>
          </a:p>
        </p:txBody>
      </p:sp>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charset="-122"/>
                <a:cs typeface="+mn-ea"/>
                <a:sym typeface="Arial" panose="020B0604020202020204" pitchFamily="34" charset="0"/>
              </a:rPr>
              <a:t>-2</a:t>
            </a:r>
            <a:endParaRPr lang="zh-CN" altLang="en-US" dirty="0"/>
          </a:p>
        </p:txBody>
      </p:sp>
      <p:graphicFrame>
        <p:nvGraphicFramePr>
          <p:cNvPr id="2" name="表格 1"/>
          <p:cNvGraphicFramePr>
            <a:graphicFrameLocks noGrp="1"/>
          </p:cNvGraphicFramePr>
          <p:nvPr/>
        </p:nvGraphicFramePr>
        <p:xfrm>
          <a:off x="666749" y="1575564"/>
          <a:ext cx="10858502" cy="1463040"/>
        </p:xfrm>
        <a:graphic>
          <a:graphicData uri="http://schemas.openxmlformats.org/drawingml/2006/table">
            <a:tbl>
              <a:tblPr firstRow="1" firstCol="1" bandRow="1"/>
              <a:tblGrid>
                <a:gridCol w="1639961">
                  <a:extLst>
                    <a:ext uri="{9D8B030D-6E8A-4147-A177-3AD203B41FA5}">
                      <a16:colId xmlns:a16="http://schemas.microsoft.com/office/drawing/2014/main" val="20000"/>
                    </a:ext>
                  </a:extLst>
                </a:gridCol>
                <a:gridCol w="649468">
                  <a:extLst>
                    <a:ext uri="{9D8B030D-6E8A-4147-A177-3AD203B41FA5}">
                      <a16:colId xmlns:a16="http://schemas.microsoft.com/office/drawing/2014/main" val="20001"/>
                    </a:ext>
                  </a:extLst>
                </a:gridCol>
                <a:gridCol w="1429265">
                  <a:extLst>
                    <a:ext uri="{9D8B030D-6E8A-4147-A177-3AD203B41FA5}">
                      <a16:colId xmlns:a16="http://schemas.microsoft.com/office/drawing/2014/main" val="20002"/>
                    </a:ext>
                  </a:extLst>
                </a:gridCol>
                <a:gridCol w="1429265">
                  <a:extLst>
                    <a:ext uri="{9D8B030D-6E8A-4147-A177-3AD203B41FA5}">
                      <a16:colId xmlns:a16="http://schemas.microsoft.com/office/drawing/2014/main" val="20003"/>
                    </a:ext>
                  </a:extLst>
                </a:gridCol>
                <a:gridCol w="1429265">
                  <a:extLst>
                    <a:ext uri="{9D8B030D-6E8A-4147-A177-3AD203B41FA5}">
                      <a16:colId xmlns:a16="http://schemas.microsoft.com/office/drawing/2014/main" val="20004"/>
                    </a:ext>
                  </a:extLst>
                </a:gridCol>
                <a:gridCol w="1429265">
                  <a:extLst>
                    <a:ext uri="{9D8B030D-6E8A-4147-A177-3AD203B41FA5}">
                      <a16:colId xmlns:a16="http://schemas.microsoft.com/office/drawing/2014/main" val="20005"/>
                    </a:ext>
                  </a:extLst>
                </a:gridCol>
                <a:gridCol w="1429265">
                  <a:extLst>
                    <a:ext uri="{9D8B030D-6E8A-4147-A177-3AD203B41FA5}">
                      <a16:colId xmlns:a16="http://schemas.microsoft.com/office/drawing/2014/main" val="20006"/>
                    </a:ext>
                  </a:extLst>
                </a:gridCol>
                <a:gridCol w="1422748">
                  <a:extLst>
                    <a:ext uri="{9D8B030D-6E8A-4147-A177-3AD203B41FA5}">
                      <a16:colId xmlns:a16="http://schemas.microsoft.com/office/drawing/2014/main" val="20007"/>
                    </a:ext>
                  </a:extLst>
                </a:gridCol>
              </a:tblGrid>
              <a:tr h="207891">
                <a:tc rowSpan="2">
                  <a:txBody>
                    <a:bodyPr/>
                    <a:lstStyle/>
                    <a:p>
                      <a:pPr algn="ctr">
                        <a:spcAft>
                          <a:spcPts val="0"/>
                        </a:spcAft>
                      </a:pPr>
                      <a:r>
                        <a:rPr lang="zh-CN" sz="16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dirty="0">
                          <a:effectLst/>
                          <a:latin typeface="Times New Roman" panose="02020603050405020304" pitchFamily="18" charset="0"/>
                          <a:ea typeface="宋体" panose="02010600030101010101" pitchFamily="2" charset="-122"/>
                        </a:rPr>
                        <a:t>代码</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dirty="0">
                          <a:effectLst/>
                          <a:latin typeface="Times New Roman" panose="02020603050405020304" pitchFamily="18" charset="0"/>
                          <a:ea typeface="宋体" panose="02010600030101010101" pitchFamily="2" charset="-122"/>
                        </a:rPr>
                        <a:t>班数（个）</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pitchFamily="18" charset="0"/>
                          <a:ea typeface="宋体" panose="02010600030101010101" pitchFamily="2" charset="-122"/>
                        </a:rPr>
                        <a:t>离校人数</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pitchFamily="18" charset="0"/>
                          <a:ea typeface="宋体" panose="02010600030101010101" pitchFamily="2" charset="-122"/>
                        </a:rPr>
                        <a:t>入校人数</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pitchFamily="18" charset="0"/>
                          <a:ea typeface="宋体" panose="02010600030101010101" pitchFamily="2" charset="-122"/>
                        </a:rPr>
                        <a:t>在校生数</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pitchFamily="18" charset="0"/>
                          <a:ea typeface="宋体" panose="02010600030101010101" pitchFamily="2" charset="-122"/>
                        </a:rPr>
                        <a:t>教职工数</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297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rPr>
                        <a:t>专任教师数</a:t>
                      </a:r>
                      <a:endParaRPr lang="zh-CN" sz="1800" kern="100">
                        <a:effectLst/>
                        <a:latin typeface="Times New Roman" panose="02020603050405020304" pitchFamily="18"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1031">
                <a:tc>
                  <a:txBody>
                    <a:bodyPr/>
                    <a:lstStyle/>
                    <a:p>
                      <a:pPr algn="ctr">
                        <a:spcAft>
                          <a:spcPts val="0"/>
                        </a:spcAft>
                      </a:pPr>
                      <a:r>
                        <a:rPr lang="zh-CN" sz="1600" kern="100">
                          <a:effectLst/>
                          <a:latin typeface="Times New Roman" panose="02020603050405020304" pitchFamily="18" charset="0"/>
                          <a:ea typeface="宋体" panose="02010600030101010101" pitchFamily="2" charset="-122"/>
                        </a:rPr>
                        <a:t>甲</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dirty="0">
                          <a:effectLst/>
                          <a:latin typeface="Times New Roman" panose="02020603050405020304" pitchFamily="18" charset="0"/>
                          <a:ea typeface="宋体" panose="02010600030101010101" pitchFamily="2" charset="-122"/>
                        </a:rPr>
                        <a:t>乙</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1</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2</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3</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4</a:t>
                      </a:r>
                      <a:endParaRPr lang="zh-CN" sz="1800" kern="100">
                        <a:effectLst/>
                        <a:latin typeface="Times New Roman" panose="02020603050405020304" pitchFamily="18"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5</a:t>
                      </a:r>
                      <a:endParaRPr lang="zh-CN" sz="1800" kern="100">
                        <a:effectLst/>
                        <a:latin typeface="Times New Roman" panose="02020603050405020304" pitchFamily="18"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6</a:t>
                      </a:r>
                      <a:endParaRPr lang="zh-CN" sz="1800" kern="100">
                        <a:effectLst/>
                        <a:latin typeface="Times New Roman" panose="02020603050405020304" pitchFamily="18"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1031">
                <a:tc>
                  <a:txBody>
                    <a:bodyPr/>
                    <a:lstStyle/>
                    <a:p>
                      <a:pPr algn="just">
                        <a:spcAft>
                          <a:spcPts val="0"/>
                        </a:spcAft>
                      </a:pPr>
                      <a:r>
                        <a:rPr lang="zh-CN" sz="1600" kern="100" dirty="0">
                          <a:effectLst/>
                          <a:latin typeface="Times New Roman" panose="02020603050405020304" pitchFamily="18" charset="0"/>
                          <a:ea typeface="宋体" panose="02010600030101010101" pitchFamily="2" charset="-122"/>
                        </a:rPr>
                        <a:t>总计</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01</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41031">
                <a:tc>
                  <a:txBody>
                    <a:bodyPr/>
                    <a:lstStyle/>
                    <a:p>
                      <a:pPr indent="114300" algn="just">
                        <a:spcAft>
                          <a:spcPts val="0"/>
                        </a:spcAft>
                      </a:pPr>
                      <a:r>
                        <a:rPr lang="en-US" sz="1600" kern="100" dirty="0">
                          <a:effectLst/>
                          <a:latin typeface="宋体" panose="02010600030101010101" pitchFamily="2" charset="-122"/>
                          <a:ea typeface="宋体" panose="02010600030101010101" pitchFamily="2" charset="-122"/>
                        </a:rPr>
                        <a:t>#</a:t>
                      </a:r>
                      <a:r>
                        <a:rPr lang="zh-CN" sz="1600" kern="100" dirty="0">
                          <a:effectLst/>
                          <a:latin typeface="Times New Roman" panose="02020603050405020304" pitchFamily="18" charset="0"/>
                          <a:ea typeface="宋体" panose="02010600030101010101" pitchFamily="2" charset="-122"/>
                        </a:rPr>
                        <a:t>女</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02</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a:noFill/>
                    </a:lnB>
                  </a:tcPr>
                </a:tc>
                <a:extLst>
                  <a:ext uri="{0D108BD9-81ED-4DB2-BD59-A6C34878D82A}">
                    <a16:rowId xmlns:a16="http://schemas.microsoft.com/office/drawing/2014/main" val="10004"/>
                  </a:ext>
                </a:extLst>
              </a:tr>
              <a:tr h="141031">
                <a:tc>
                  <a:txBody>
                    <a:bodyPr/>
                    <a:lstStyle/>
                    <a:p>
                      <a:pPr indent="114300" algn="just">
                        <a:spcAft>
                          <a:spcPts val="0"/>
                        </a:spcAft>
                      </a:pPr>
                      <a:r>
                        <a:rPr lang="en-US" sz="1600" kern="100" dirty="0">
                          <a:effectLst/>
                          <a:latin typeface="宋体" panose="02010600030101010101" pitchFamily="2" charset="-122"/>
                          <a:ea typeface="宋体" panose="02010600030101010101" pitchFamily="2" charset="-122"/>
                        </a:rPr>
                        <a:t>#</a:t>
                      </a:r>
                      <a:r>
                        <a:rPr lang="zh-CN" sz="1600" kern="100" dirty="0">
                          <a:effectLst/>
                          <a:latin typeface="Times New Roman" panose="02020603050405020304" pitchFamily="18" charset="0"/>
                          <a:ea typeface="宋体" panose="02010600030101010101" pitchFamily="2" charset="-122"/>
                        </a:rPr>
                        <a:t>少数民族</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03</a:t>
                      </a:r>
                      <a:endParaRPr lang="zh-CN" sz="1800" kern="10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pSp>
        <p:nvGrpSpPr>
          <p:cNvPr id="21" name="组合 20"/>
          <p:cNvGrpSpPr/>
          <p:nvPr/>
        </p:nvGrpSpPr>
        <p:grpSpPr>
          <a:xfrm>
            <a:off x="666749" y="2775544"/>
            <a:ext cx="5734049" cy="865455"/>
            <a:chOff x="660401" y="1245224"/>
            <a:chExt cx="10858500" cy="894434"/>
          </a:xfrm>
        </p:grpSpPr>
        <p:grpSp>
          <p:nvGrpSpPr>
            <p:cNvPr id="22" name="组合 21"/>
            <p:cNvGrpSpPr/>
            <p:nvPr/>
          </p:nvGrpSpPr>
          <p:grpSpPr>
            <a:xfrm>
              <a:off x="660401" y="1634371"/>
              <a:ext cx="10858500" cy="505287"/>
              <a:chOff x="660401" y="686019"/>
              <a:chExt cx="10858500" cy="864246"/>
            </a:xfrm>
          </p:grpSpPr>
          <p:sp>
            <p:nvSpPr>
              <p:cNvPr id="24" name="矩形 23"/>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表示该指标其中的主要项</a:t>
                </a:r>
                <a:endParaRPr lang="zh-CN" altLang="zh-CN"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3" name="矩形 22"/>
            <p:cNvSpPr/>
            <p:nvPr/>
          </p:nvSpPr>
          <p:spPr>
            <a:xfrm>
              <a:off x="674907" y="1245224"/>
              <a:ext cx="2252654" cy="2718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a:off x="328472" y="1130300"/>
            <a:ext cx="3467617" cy="338554"/>
          </a:xfrm>
          <a:prstGeom prst="rect">
            <a:avLst/>
          </a:prstGeom>
        </p:spPr>
        <p:txBody>
          <a:bodyPr wrap="none">
            <a:spAutoFit/>
          </a:bodyPr>
          <a:lstStyle/>
          <a:p>
            <a:pPr algn="ctr"/>
            <a:r>
              <a:rPr lang="zh-CN" altLang="en-US" sz="1600" b="1" dirty="0">
                <a:solidFill>
                  <a:srgbClr val="304371"/>
                </a:solidFill>
                <a:cs typeface="+mn-ea"/>
                <a:sym typeface="+mn-lt"/>
              </a:rPr>
              <a:t>例：（六十五）研究生指导教师情况</a:t>
            </a:r>
          </a:p>
        </p:txBody>
      </p:sp>
      <p:graphicFrame>
        <p:nvGraphicFramePr>
          <p:cNvPr id="12" name="表格 11"/>
          <p:cNvGraphicFramePr>
            <a:graphicFrameLocks noGrp="1"/>
          </p:cNvGraphicFramePr>
          <p:nvPr/>
        </p:nvGraphicFramePr>
        <p:xfrm>
          <a:off x="666752" y="1758245"/>
          <a:ext cx="10858504" cy="3413760"/>
        </p:xfrm>
        <a:graphic>
          <a:graphicData uri="http://schemas.openxmlformats.org/drawingml/2006/table">
            <a:tbl>
              <a:tblPr/>
              <a:tblGrid>
                <a:gridCol w="2015121">
                  <a:extLst>
                    <a:ext uri="{9D8B030D-6E8A-4147-A177-3AD203B41FA5}">
                      <a16:colId xmlns:a16="http://schemas.microsoft.com/office/drawing/2014/main" val="20000"/>
                    </a:ext>
                  </a:extLst>
                </a:gridCol>
                <a:gridCol w="2015121">
                  <a:extLst>
                    <a:ext uri="{9D8B030D-6E8A-4147-A177-3AD203B41FA5}">
                      <a16:colId xmlns:a16="http://schemas.microsoft.com/office/drawing/2014/main" val="20001"/>
                    </a:ext>
                  </a:extLst>
                </a:gridCol>
                <a:gridCol w="1358389">
                  <a:extLst>
                    <a:ext uri="{9D8B030D-6E8A-4147-A177-3AD203B41FA5}">
                      <a16:colId xmlns:a16="http://schemas.microsoft.com/office/drawing/2014/main" val="20002"/>
                    </a:ext>
                  </a:extLst>
                </a:gridCol>
                <a:gridCol w="567671">
                  <a:extLst>
                    <a:ext uri="{9D8B030D-6E8A-4147-A177-3AD203B41FA5}">
                      <a16:colId xmlns:a16="http://schemas.microsoft.com/office/drawing/2014/main" val="20003"/>
                    </a:ext>
                  </a:extLst>
                </a:gridCol>
                <a:gridCol w="1257300">
                  <a:extLst>
                    <a:ext uri="{9D8B030D-6E8A-4147-A177-3AD203B41FA5}">
                      <a16:colId xmlns:a16="http://schemas.microsoft.com/office/drawing/2014/main" val="20004"/>
                    </a:ext>
                  </a:extLst>
                </a:gridCol>
                <a:gridCol w="927100">
                  <a:extLst>
                    <a:ext uri="{9D8B030D-6E8A-4147-A177-3AD203B41FA5}">
                      <a16:colId xmlns:a16="http://schemas.microsoft.com/office/drawing/2014/main" val="20005"/>
                    </a:ext>
                  </a:extLst>
                </a:gridCol>
                <a:gridCol w="1524000">
                  <a:extLst>
                    <a:ext uri="{9D8B030D-6E8A-4147-A177-3AD203B41FA5}">
                      <a16:colId xmlns:a16="http://schemas.microsoft.com/office/drawing/2014/main" val="20006"/>
                    </a:ext>
                  </a:extLst>
                </a:gridCol>
                <a:gridCol w="1193802">
                  <a:extLst>
                    <a:ext uri="{9D8B030D-6E8A-4147-A177-3AD203B41FA5}">
                      <a16:colId xmlns:a16="http://schemas.microsoft.com/office/drawing/2014/main" val="20007"/>
                    </a:ext>
                  </a:extLst>
                </a:gridCol>
              </a:tblGrid>
              <a:tr h="397795">
                <a:tc gridSpan="2">
                  <a:txBody>
                    <a:bodyPr/>
                    <a:lstStyle/>
                    <a:p>
                      <a:pPr algn="ctr">
                        <a:spcAft>
                          <a:spcPts val="0"/>
                        </a:spcAft>
                      </a:pPr>
                      <a:r>
                        <a:rPr lang="zh-CN" sz="16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合计</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pitchFamily="18" charset="0"/>
                          <a:ea typeface="宋体" panose="02010600030101010101" pitchFamily="2" charset="-122"/>
                          <a:cs typeface="宋体" panose="02010600030101010101" pitchFamily="2" charset="-122"/>
                        </a:rPr>
                        <a:t>人事关系在本校</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29</a:t>
                      </a:r>
                      <a:r>
                        <a:rPr lang="zh-CN" sz="1600" kern="100" dirty="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30-34</a:t>
                      </a:r>
                      <a:r>
                        <a:rPr lang="zh-CN" sz="16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35-39</a:t>
                      </a:r>
                      <a:r>
                        <a:rPr lang="zh-CN" sz="16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8898">
                <a:tc gridSpan="2">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1</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2</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3</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4</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5</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8898">
                <a:tc gridSpan="2">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01</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98898">
                <a:tc gridSpan="2">
                  <a:txBody>
                    <a:bodyPr/>
                    <a:lstStyle/>
                    <a:p>
                      <a:pPr indent="114300"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a:t>
                      </a:r>
                      <a:r>
                        <a:rPr lang="zh-CN" sz="16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02</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3"/>
                  </a:ext>
                </a:extLst>
              </a:tr>
              <a:tr h="198898">
                <a:tc rowSpan="3">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按专业技术职务分</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正高级</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03</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4"/>
                  </a:ext>
                </a:extLst>
              </a:tr>
              <a:tr h="198898">
                <a:tc vMerge="1">
                  <a:txBody>
                    <a:bodyPr/>
                    <a:lstStyle/>
                    <a:p>
                      <a:endParaRPr lang="zh-CN"/>
                    </a:p>
                  </a:txBody>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副高级</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04</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5"/>
                  </a:ext>
                </a:extLst>
              </a:tr>
              <a:tr h="198898">
                <a:tc vMerge="1">
                  <a:txBody>
                    <a:bodyPr/>
                    <a:lstStyle/>
                    <a:p>
                      <a:endParaRPr lang="zh-CN"/>
                    </a:p>
                  </a:txBody>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中级</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05</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6"/>
                  </a:ext>
                </a:extLst>
              </a:tr>
              <a:tr h="198898">
                <a:tc rowSpan="6">
                  <a:txBody>
                    <a:bodyPr/>
                    <a:lstStyle/>
                    <a:p>
                      <a:pPr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按指导关系分</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博士导师</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06</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&amp;</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7"/>
                  </a:ext>
                </a:extLst>
              </a:tr>
              <a:tr h="198898">
                <a:tc vMerge="1">
                  <a:txBody>
                    <a:bodyPr/>
                    <a:lstStyle/>
                    <a:p>
                      <a:endParaRPr lang="zh-CN"/>
                    </a:p>
                  </a:txBody>
                  <a:tcPr/>
                </a:tc>
                <a:tc>
                  <a:txBody>
                    <a:bodyPr/>
                    <a:lstStyle/>
                    <a:p>
                      <a:pPr indent="228600"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07</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8"/>
                  </a:ext>
                </a:extLst>
              </a:tr>
              <a:tr h="198898">
                <a:tc vMerge="1">
                  <a:txBody>
                    <a:bodyPr/>
                    <a:lstStyle/>
                    <a:p>
                      <a:endParaRPr lang="zh-CN"/>
                    </a:p>
                  </a:txBody>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硕士导师</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08</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09"/>
                  </a:ext>
                </a:extLst>
              </a:tr>
              <a:tr h="198898">
                <a:tc vMerge="1">
                  <a:txBody>
                    <a:bodyPr/>
                    <a:lstStyle/>
                    <a:p>
                      <a:endParaRPr lang="zh-CN"/>
                    </a:p>
                  </a:txBody>
                  <a:tcPr/>
                </a:tc>
                <a:tc>
                  <a:txBody>
                    <a:bodyPr/>
                    <a:lstStyle/>
                    <a:p>
                      <a:pPr indent="228600"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09</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pitchFamily="18" charset="0"/>
                          <a:ea typeface="宋体" panose="02010600030101010101" pitchFamily="2" charset="-122"/>
                        </a:rPr>
                        <a:t>—</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10"/>
                  </a:ext>
                </a:extLst>
              </a:tr>
              <a:tr h="198898">
                <a:tc vMerge="1">
                  <a:txBody>
                    <a:bodyPr/>
                    <a:lstStyle/>
                    <a:p>
                      <a:endParaRPr lang="zh-CN"/>
                    </a:p>
                  </a:txBody>
                  <a:tcPr/>
                </a:tc>
                <a:tc>
                  <a:txBody>
                    <a:bodyPr/>
                    <a:lstStyle/>
                    <a:p>
                      <a:pPr indent="114300" algn="ctr">
                        <a:spcAft>
                          <a:spcPts val="0"/>
                        </a:spcAft>
                      </a:pPr>
                      <a:r>
                        <a:rPr lang="zh-CN" sz="1600" kern="100">
                          <a:effectLst/>
                          <a:latin typeface="Times New Roman" panose="02020603050405020304" pitchFamily="18" charset="0"/>
                          <a:ea typeface="宋体" panose="02010600030101010101" pitchFamily="2" charset="-122"/>
                          <a:cs typeface="宋体" panose="02010600030101010101" pitchFamily="2" charset="-122"/>
                        </a:rPr>
                        <a:t>博士、硕士导师</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10</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a:noFill/>
                    </a:lnB>
                  </a:tcPr>
                </a:tc>
                <a:extLst>
                  <a:ext uri="{0D108BD9-81ED-4DB2-BD59-A6C34878D82A}">
                    <a16:rowId xmlns:a16="http://schemas.microsoft.com/office/drawing/2014/main" val="10011"/>
                  </a:ext>
                </a:extLst>
              </a:tr>
              <a:tr h="198898">
                <a:tc vMerge="1">
                  <a:txBody>
                    <a:bodyPr/>
                    <a:lstStyle/>
                    <a:p>
                      <a:endParaRPr lang="zh-CN"/>
                    </a:p>
                  </a:txBody>
                  <a:tcPr/>
                </a:tc>
                <a:tc>
                  <a:txBody>
                    <a:bodyPr/>
                    <a:lstStyle/>
                    <a:p>
                      <a:pPr indent="228600"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a:t>
                      </a:r>
                      <a:r>
                        <a:rPr lang="zh-CN" sz="16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dirty="0">
                          <a:effectLst/>
                          <a:latin typeface="Times New Roman" panose="02020603050405020304" pitchFamily="18" charset="0"/>
                          <a:ea typeface="宋体" panose="02010600030101010101" pitchFamily="2" charset="-122"/>
                        </a:rPr>
                        <a:t>—</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&amp;</a:t>
                      </a:r>
                      <a:endParaRPr lang="zh-CN" sz="1800" kern="100" dirty="0">
                        <a:effectLst/>
                        <a:latin typeface="Times New Roman" panose="02020603050405020304" pitchFamily="18"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charset="-122"/>
                <a:cs typeface="+mn-ea"/>
                <a:sym typeface="Arial" panose="020B0604020202020204" pitchFamily="34" charset="0"/>
              </a:rPr>
              <a:t>-3</a:t>
            </a:r>
            <a:endParaRPr lang="zh-CN" altLang="en-US" dirty="0"/>
          </a:p>
        </p:txBody>
      </p:sp>
      <p:grpSp>
        <p:nvGrpSpPr>
          <p:cNvPr id="14" name="组合 13"/>
          <p:cNvGrpSpPr/>
          <p:nvPr/>
        </p:nvGrpSpPr>
        <p:grpSpPr>
          <a:xfrm>
            <a:off x="6011007" y="3728649"/>
            <a:ext cx="5734049" cy="878453"/>
            <a:chOff x="660401" y="1231791"/>
            <a:chExt cx="10858500" cy="907867"/>
          </a:xfrm>
        </p:grpSpPr>
        <p:grpSp>
          <p:nvGrpSpPr>
            <p:cNvPr id="15" name="组合 14"/>
            <p:cNvGrpSpPr/>
            <p:nvPr/>
          </p:nvGrpSpPr>
          <p:grpSpPr>
            <a:xfrm>
              <a:off x="660401" y="1634371"/>
              <a:ext cx="10858500" cy="505287"/>
              <a:chOff x="660401" y="686019"/>
              <a:chExt cx="10858500" cy="864246"/>
            </a:xfrm>
          </p:grpSpPr>
          <p:sp>
            <p:nvSpPr>
              <p:cNvPr id="17" name="矩形 16"/>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b="1" dirty="0">
                    <a:solidFill>
                      <a:schemeClr val="accent5">
                        <a:lumMod val="20000"/>
                        <a:lumOff val="80000"/>
                      </a:schemeClr>
                    </a:solidFill>
                    <a:latin typeface="黑体" panose="02010609060101010101" pitchFamily="49" charset="-122"/>
                    <a:ea typeface="黑体" panose="02010609060101010101" pitchFamily="49" charset="-122"/>
                  </a:rPr>
                  <a:t>&amp;”</a:t>
                </a:r>
                <a:r>
                  <a:rPr lang="zh-CN" altLang="en-US" b="1" dirty="0">
                    <a:solidFill>
                      <a:schemeClr val="accent5">
                        <a:lumMod val="20000"/>
                        <a:lumOff val="80000"/>
                      </a:schemeClr>
                    </a:solidFill>
                    <a:latin typeface="黑体" panose="02010609060101010101" pitchFamily="49" charset="-122"/>
                    <a:ea typeface="黑体" panose="02010609060101010101" pitchFamily="49" charset="-122"/>
                  </a:rPr>
                  <a:t>表示通过统计台账或信息系统自动导入</a:t>
                </a:r>
                <a:endParaRPr lang="zh-CN" altLang="zh-CN"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6" name="矩形 15"/>
            <p:cNvSpPr/>
            <p:nvPr/>
          </p:nvSpPr>
          <p:spPr>
            <a:xfrm>
              <a:off x="4527784" y="1231791"/>
              <a:ext cx="1044865" cy="2718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898985562"/>
              </p:ext>
            </p:extLst>
          </p:nvPr>
        </p:nvGraphicFramePr>
        <p:xfrm>
          <a:off x="1455860" y="128989"/>
          <a:ext cx="9280279" cy="6729011"/>
        </p:xfrm>
        <a:graphic>
          <a:graphicData uri="http://schemas.openxmlformats.org/drawingml/2006/table">
            <a:tbl>
              <a:tblPr>
                <a:tableStyleId>{8EC20E35-A176-4012-BC5E-935CFFF8708E}</a:tableStyleId>
              </a:tblPr>
              <a:tblGrid>
                <a:gridCol w="6434335">
                  <a:extLst>
                    <a:ext uri="{9D8B030D-6E8A-4147-A177-3AD203B41FA5}">
                      <a16:colId xmlns:a16="http://schemas.microsoft.com/office/drawing/2014/main" val="20000"/>
                    </a:ext>
                  </a:extLst>
                </a:gridCol>
                <a:gridCol w="494946">
                  <a:extLst>
                    <a:ext uri="{9D8B030D-6E8A-4147-A177-3AD203B41FA5}">
                      <a16:colId xmlns:a16="http://schemas.microsoft.com/office/drawing/2014/main" val="20001"/>
                    </a:ext>
                  </a:extLst>
                </a:gridCol>
                <a:gridCol w="494946">
                  <a:extLst>
                    <a:ext uri="{9D8B030D-6E8A-4147-A177-3AD203B41FA5}">
                      <a16:colId xmlns:a16="http://schemas.microsoft.com/office/drawing/2014/main" val="20002"/>
                    </a:ext>
                  </a:extLst>
                </a:gridCol>
                <a:gridCol w="494946">
                  <a:extLst>
                    <a:ext uri="{9D8B030D-6E8A-4147-A177-3AD203B41FA5}">
                      <a16:colId xmlns:a16="http://schemas.microsoft.com/office/drawing/2014/main" val="20003"/>
                    </a:ext>
                  </a:extLst>
                </a:gridCol>
                <a:gridCol w="494946">
                  <a:extLst>
                    <a:ext uri="{9D8B030D-6E8A-4147-A177-3AD203B41FA5}">
                      <a16:colId xmlns:a16="http://schemas.microsoft.com/office/drawing/2014/main" val="20004"/>
                    </a:ext>
                  </a:extLst>
                </a:gridCol>
                <a:gridCol w="866160">
                  <a:extLst>
                    <a:ext uri="{9D8B030D-6E8A-4147-A177-3AD203B41FA5}">
                      <a16:colId xmlns:a16="http://schemas.microsoft.com/office/drawing/2014/main" val="20005"/>
                    </a:ext>
                  </a:extLst>
                </a:gridCol>
              </a:tblGrid>
              <a:tr h="188159">
                <a:tc>
                  <a:txBody>
                    <a:bodyPr/>
                    <a:lstStyle/>
                    <a:p>
                      <a:pPr algn="just" fontAlgn="ctr"/>
                      <a:r>
                        <a:rPr lang="zh-CN" altLang="en-US" sz="1000" u="sng" strike="noStrike" dirty="0">
                          <a:effectLst/>
                          <a:hlinkClick r:id="rId3" action="ppaction://hlinkfile"/>
                        </a:rPr>
                        <a:t>总 说 明</a:t>
                      </a:r>
                      <a:endParaRPr lang="zh-CN" altLang="en-US" sz="1000" b="0" i="0" u="sng" strike="noStrike" dirty="0">
                        <a:solidFill>
                          <a:srgbClr val="0000FF"/>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0"/>
                  </a:ext>
                </a:extLst>
              </a:tr>
              <a:tr h="188169">
                <a:tc>
                  <a:txBody>
                    <a:bodyPr/>
                    <a:lstStyle/>
                    <a:p>
                      <a:pPr algn="just" fontAlgn="ctr"/>
                      <a:r>
                        <a:rPr lang="zh-CN" altLang="en-US" sz="1200" b="1" u="none" strike="noStrike" dirty="0">
                          <a:solidFill>
                            <a:srgbClr val="C00000"/>
                          </a:solidFill>
                          <a:effectLst/>
                        </a:rPr>
                        <a:t>    一、学校基本情况</a:t>
                      </a:r>
                      <a:endParaRPr lang="zh-CN" altLang="en-US" sz="1200" b="1" i="0" u="none" strike="noStrike" dirty="0">
                        <a:solidFill>
                          <a:srgbClr val="C00000"/>
                        </a:solidFill>
                        <a:effectLst/>
                        <a:latin typeface="黑体" panose="02010609060101010101" pitchFamily="49" charset="-122"/>
                        <a:ea typeface="黑体" panose="02010609060101010101" pitchFamily="49" charset="-122"/>
                      </a:endParaRPr>
                    </a:p>
                  </a:txBody>
                  <a:tcPr marL="6493" marR="6493" marT="6493" marB="0" anchor="ctr">
                    <a:noFill/>
                  </a:tcPr>
                </a:tc>
                <a:tc>
                  <a:txBody>
                    <a:bodyPr/>
                    <a:lstStyle/>
                    <a:p>
                      <a:pPr algn="ctr" fontAlgn="b"/>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类型</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层次</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序号</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表号</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1"/>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4" action="ppaction://hlinkfile"/>
                        </a:rPr>
                        <a:t>（一）学校基本情况</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1001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2"/>
                  </a:ext>
                </a:extLst>
              </a:tr>
              <a:tr h="198118">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5" action="ppaction://hlinkfile"/>
                        </a:rPr>
                        <a:t>（二）基础教育学校基本情况</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1102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3"/>
                  </a:ext>
                </a:extLst>
              </a:tr>
              <a:tr h="157883">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p>
                  </a:txBody>
                  <a:tcPr marL="6493" marR="6493" marT="6493" marB="0" anchor="ctr">
                    <a:noFill/>
                  </a:tcPr>
                </a:tc>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charset="-122"/>
                          <a:cs typeface="+mn-cs"/>
                        </a:rPr>
                        <a:t>…</a:t>
                      </a:r>
                    </a:p>
                  </a:txBody>
                  <a:tcPr marL="6493" marR="6493" marT="6493" marB="0" anchor="b">
                    <a:noFill/>
                  </a:tcPr>
                </a:tc>
                <a:extLst>
                  <a:ext uri="{0D108BD9-81ED-4DB2-BD59-A6C34878D82A}">
                    <a16:rowId xmlns:a16="http://schemas.microsoft.com/office/drawing/2014/main" val="10004"/>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二、班额班数情况</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5"/>
                  </a:ext>
                </a:extLst>
              </a:tr>
              <a:tr h="157883">
                <a:tc>
                  <a:txBody>
                    <a:bodyPr/>
                    <a:lstStyle/>
                    <a:p>
                      <a:pPr algn="just" fontAlgn="ctr"/>
                      <a:r>
                        <a:rPr lang="zh-CN" altLang="en-US" sz="1000" u="none" strike="noStrike">
                          <a:solidFill>
                            <a:schemeClr val="tx1"/>
                          </a:solidFill>
                          <a:effectLst/>
                          <a:hlinkClick r:id="rId6" action="ppaction://hlinkfile"/>
                        </a:rPr>
                        <a:t>（五）学前教育班额班数情况</a:t>
                      </a:r>
                      <a:endParaRPr lang="zh-CN" altLang="en-US" sz="1000" b="0" i="0" u="none" strike="noStrike">
                        <a:solidFill>
                          <a:schemeClr val="tx1"/>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2105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6"/>
                  </a:ext>
                </a:extLst>
              </a:tr>
              <a:tr h="157883">
                <a:tc>
                  <a:txBody>
                    <a:bodyPr/>
                    <a:lstStyle/>
                    <a:p>
                      <a:pPr algn="just" fontAlgn="ctr"/>
                      <a:r>
                        <a:rPr lang="zh-CN" altLang="en-US" sz="1000" u="none" strike="noStrike" dirty="0">
                          <a:solidFill>
                            <a:schemeClr val="tx1"/>
                          </a:solidFill>
                          <a:effectLst/>
                          <a:hlinkClick r:id="rId7" action="ppaction://hlinkfile"/>
                        </a:rPr>
                        <a:t>（六）小学班额班数情况</a:t>
                      </a:r>
                      <a:endParaRPr lang="zh-CN" altLang="en-US" sz="1000" b="0" i="0" u="none" strike="noStrike" dirty="0">
                        <a:solidFill>
                          <a:schemeClr val="tx1"/>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2106</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7"/>
                  </a:ext>
                </a:extLst>
              </a:tr>
              <a:tr h="157883">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8"/>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rPr>
                        <a:t>    三、学生情况</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09"/>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8" action="ppaction://hlinkfile"/>
                        </a:rPr>
                        <a:t>（十一）学前教育分年龄幼儿数</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11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3111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0"/>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9" action="ppaction://hlinkfile"/>
                        </a:rPr>
                        <a:t>（十二）小学分类型学生数</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12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3112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1"/>
                  </a:ext>
                </a:extLst>
              </a:tr>
              <a:tr h="157883">
                <a:tc>
                  <a:txBody>
                    <a:bodyPr/>
                    <a:lstStyle/>
                    <a:p>
                      <a:pPr algn="just" fontAlgn="ctr"/>
                      <a:r>
                        <a:rPr lang="en-US" altLang="zh-CN" sz="1000" u="none" strike="noStrike">
                          <a:effectLst/>
                        </a:rPr>
                        <a:t>…</a:t>
                      </a:r>
                      <a:endParaRPr lang="en-US" altLang="zh-CN" sz="1000" b="0" i="0" u="none" strike="noStrike">
                        <a:solidFill>
                          <a:srgbClr val="0000FF"/>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2"/>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四、教职工情况</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3"/>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10" action="ppaction://hlinkfile"/>
                        </a:rPr>
                        <a:t>（四十八）幼儿园教职工</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4</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48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4148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4"/>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11" action="ppaction://hlinkfile"/>
                        </a:rPr>
                        <a:t>（四十九）中小学教职工</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4</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49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4149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5"/>
                  </a:ext>
                </a:extLst>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hlinkClick r:id="rId12" action="ppaction://hlinkfile"/>
                        </a:rPr>
                        <a:t>…</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6"/>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五、办学条件情况</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7"/>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13" action="ppaction://hlinkfile"/>
                        </a:rPr>
                        <a:t>（六十九）幼儿园校舍情况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69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5169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8"/>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14" action="ppaction://hlinkfile"/>
                        </a:rPr>
                        <a:t>（七十）中小学校舍情况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5170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19"/>
                  </a:ext>
                </a:extLst>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0"/>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六、其他</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1"/>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15" action="ppaction://hlinkfile"/>
                        </a:rPr>
                        <a:t>（七十八）专门学校基本情况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6178</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2"/>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16" action="ppaction://hlinkfile"/>
                        </a:rPr>
                        <a:t>（七十九）成人中、小学基本情况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6179</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3"/>
                  </a:ext>
                </a:extLst>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hlinkClick r:id="rId17" action="ppaction://hlinkfile"/>
                        </a:rPr>
                        <a:t>…</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4"/>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七、县级、省级基表</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5"/>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18" action="ppaction://hlinkfile"/>
                        </a:rPr>
                        <a:t>（八十一）小学校内外学龄人口数（县级）</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7181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6"/>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19" action="ppaction://hlinkfile"/>
                        </a:rPr>
                        <a:t>（八十二）初中校内外学龄人口数（县级）</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7182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7"/>
                  </a:ext>
                </a:extLst>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8"/>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八、统计台账</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29"/>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20" action="ppaction://hlinkfile"/>
                        </a:rPr>
                        <a:t>（八十六）高等教育学校校园占地情况统计调查表（台账）</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8386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0"/>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21" action="ppaction://hlinkfile"/>
                        </a:rPr>
                        <a:t>（八十七）高等教育学校（职业、成人）校舍功能明细统计调查表（台账）</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8387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1"/>
                  </a:ext>
                </a:extLst>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2"/>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九、季报</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3"/>
                  </a:ext>
                </a:extLst>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rId22" action="ppaction://hlinkfile"/>
                        </a:rPr>
                        <a:t>（九十）学生变动情况（季报）</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90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9090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4"/>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23" action="ppaction://hlinkfile"/>
                        </a:rPr>
                        <a:t>（九十一）在校生中死亡的主要原因（季报）</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dirty="0">
                          <a:effectLst/>
                        </a:rPr>
                        <a:t>教基</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9</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91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9091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5"/>
                  </a:ext>
                </a:extLst>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十、基本建设投资</a:t>
                      </a: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6"/>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24" action="ppaction://hlinkfile"/>
                        </a:rPr>
                        <a:t>（九十二）各级各类学校基本建设完成情况表</a:t>
                      </a:r>
                      <a:endParaRPr lang="zh-CN" altLang="en-US" sz="1000" u="none" strike="noStrike" kern="1200" dirty="0">
                        <a:solidFill>
                          <a:schemeClr val="tx1"/>
                        </a:solidFill>
                        <a:effectLst/>
                        <a:latin typeface="+mn-lt"/>
                        <a:ea typeface="+mn-ea"/>
                        <a:cs typeface="+mn-cs"/>
                      </a:endParaRPr>
                    </a:p>
                  </a:txBody>
                  <a:tcPr marL="6493" marR="6493" marT="6493" marB="0" anchor="b">
                    <a:noFill/>
                  </a:tcPr>
                </a:tc>
                <a:tc>
                  <a:txBody>
                    <a:bodyPr/>
                    <a:lstStyle/>
                    <a:p>
                      <a:pPr algn="l" fontAlgn="b"/>
                      <a:r>
                        <a:rPr lang="zh-CN" altLang="en-US" sz="1000" u="none" strike="noStrike" dirty="0">
                          <a:effectLst/>
                        </a:rPr>
                        <a:t>教基</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sz="1000" u="none" strike="noStrike" dirty="0">
                          <a:effectLst/>
                        </a:rPr>
                        <a:t>    A</a:t>
                      </a:r>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92</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sz="1000" u="none" strike="noStrike" dirty="0">
                          <a:effectLst/>
                        </a:rPr>
                        <a:t>A092 </a:t>
                      </a:r>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7"/>
                  </a:ext>
                </a:extLst>
              </a:tr>
              <a:tr h="187067">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十一、中外合作办学</a:t>
                      </a: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extLst>
                  <a:ext uri="{0D108BD9-81ED-4DB2-BD59-A6C34878D82A}">
                    <a16:rowId xmlns:a16="http://schemas.microsoft.com/office/drawing/2014/main" val="10038"/>
                  </a:ext>
                </a:extLst>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rId25" action="ppaction://hlinksldjump"/>
                        </a:rPr>
                        <a:t>（九十三）中外合作办学机构及项目基本情况</a:t>
                      </a:r>
                      <a:endParaRPr lang="zh-CN" altLang="en-US" sz="1000" u="none" strike="noStrike" kern="1200" dirty="0">
                        <a:solidFill>
                          <a:schemeClr val="tx1"/>
                        </a:solidFill>
                        <a:effectLst/>
                        <a:latin typeface="+mn-lt"/>
                        <a:ea typeface="+mn-ea"/>
                        <a:cs typeface="+mn-cs"/>
                      </a:endParaRPr>
                    </a:p>
                  </a:txBody>
                  <a:tcPr marL="6493" marR="6493" marT="6493" marB="0" anchor="b">
                    <a:noFill/>
                  </a:tcPr>
                </a:tc>
                <a:tc>
                  <a:txBody>
                    <a:bodyPr/>
                    <a:lstStyle/>
                    <a:p>
                      <a:pPr algn="l" fontAlgn="b"/>
                      <a:r>
                        <a:rPr lang="zh-CN" altLang="en-US" sz="1000" u="none" strike="noStrike" kern="1200" dirty="0">
                          <a:solidFill>
                            <a:schemeClr val="dk1"/>
                          </a:solidFill>
                          <a:effectLst/>
                          <a:latin typeface="+mn-lt"/>
                          <a:ea typeface="+mn-ea"/>
                          <a:cs typeface="+mn-cs"/>
                        </a:rPr>
                        <a:t>教基</a:t>
                      </a:r>
                    </a:p>
                  </a:txBody>
                  <a:tcPr marL="6493" marR="6493" marT="6493" marB="0" anchor="b">
                    <a:noFill/>
                  </a:tcPr>
                </a:tc>
                <a:tc>
                  <a:txBody>
                    <a:bodyPr/>
                    <a:lstStyle/>
                    <a:p>
                      <a:pPr marL="0" algn="r" defTabSz="914400" rtl="0" eaLnBrk="1" fontAlgn="b" latinLnBrk="0" hangingPunct="1"/>
                      <a:r>
                        <a:rPr lang="en-US" sz="1000" u="none" strike="noStrike" kern="1200" dirty="0">
                          <a:solidFill>
                            <a:schemeClr val="dk1"/>
                          </a:solidFill>
                          <a:effectLst/>
                          <a:latin typeface="+mn-lt"/>
                          <a:ea typeface="+mn-ea"/>
                          <a:cs typeface="+mn-cs"/>
                        </a:rPr>
                        <a:t>3</a:t>
                      </a:r>
                    </a:p>
                  </a:txBody>
                  <a:tcPr marL="6493" marR="6493" marT="6493" marB="0" anchor="b">
                    <a:noFill/>
                  </a:tcPr>
                </a:tc>
                <a:tc>
                  <a:txBody>
                    <a:bodyPr/>
                    <a:lstStyle/>
                    <a:p>
                      <a:pPr marL="0" algn="r" defTabSz="914400" rtl="0" eaLnBrk="1" fontAlgn="b" latinLnBrk="0" hangingPunct="1"/>
                      <a:r>
                        <a:rPr lang="en-US" altLang="zh-CN" sz="1000" u="none" strike="noStrike" kern="1200" dirty="0">
                          <a:solidFill>
                            <a:schemeClr val="dk1"/>
                          </a:solidFill>
                          <a:effectLst/>
                          <a:latin typeface="+mn-lt"/>
                          <a:ea typeface="+mn-ea"/>
                          <a:cs typeface="+mn-cs"/>
                        </a:rPr>
                        <a:t>3</a:t>
                      </a:r>
                    </a:p>
                  </a:txBody>
                  <a:tcPr marL="6493" marR="6493" marT="6493" marB="0" anchor="b">
                    <a:noFill/>
                  </a:tcPr>
                </a:tc>
                <a:tc>
                  <a:txBody>
                    <a:bodyPr/>
                    <a:lstStyle/>
                    <a:p>
                      <a:pPr marL="0" algn="l" defTabSz="914400" rtl="0" eaLnBrk="1" fontAlgn="b" latinLnBrk="0" hangingPunct="1"/>
                      <a:r>
                        <a:rPr lang="en-US" altLang="zh-CN" sz="1000" u="none" strike="noStrike" kern="1200" dirty="0">
                          <a:solidFill>
                            <a:schemeClr val="dk1"/>
                          </a:solidFill>
                          <a:effectLst/>
                          <a:latin typeface="+mn-lt"/>
                          <a:ea typeface="+mn-ea"/>
                          <a:cs typeface="+mn-cs"/>
                        </a:rPr>
                        <a:t>93</a:t>
                      </a:r>
                    </a:p>
                  </a:txBody>
                  <a:tcPr marL="6493" marR="6493" marT="6493" marB="0" anchor="b">
                    <a:noFill/>
                  </a:tcPr>
                </a:tc>
                <a:tc>
                  <a:txBody>
                    <a:bodyPr/>
                    <a:lstStyle/>
                    <a:p>
                      <a:pPr marL="0" algn="l" defTabSz="914400" rtl="0" eaLnBrk="1" fontAlgn="b" latinLnBrk="0" hangingPunct="1"/>
                      <a:r>
                        <a:rPr lang="zh-CN" altLang="en-US" sz="1000" u="none" strike="noStrike" kern="1200" dirty="0">
                          <a:solidFill>
                            <a:schemeClr val="dk1"/>
                          </a:solidFill>
                          <a:effectLst/>
                          <a:latin typeface="+mn-lt"/>
                          <a:ea typeface="+mn-ea"/>
                          <a:cs typeface="+mn-cs"/>
                        </a:rPr>
                        <a:t>教基</a:t>
                      </a:r>
                      <a:r>
                        <a:rPr lang="en-US" altLang="zh-CN" sz="1000" u="none" strike="noStrike" kern="1200" dirty="0">
                          <a:solidFill>
                            <a:schemeClr val="dk1"/>
                          </a:solidFill>
                          <a:effectLst/>
                          <a:latin typeface="+mn-lt"/>
                          <a:ea typeface="+mn-ea"/>
                          <a:cs typeface="+mn-cs"/>
                        </a:rPr>
                        <a:t>3393</a:t>
                      </a:r>
                      <a:endParaRPr lang="en-US" sz="1000" u="none" strike="noStrike" kern="1200" dirty="0">
                        <a:solidFill>
                          <a:schemeClr val="dk1"/>
                        </a:solidFill>
                        <a:effectLst/>
                        <a:latin typeface="+mn-lt"/>
                        <a:ea typeface="+mn-ea"/>
                        <a:cs typeface="+mn-cs"/>
                      </a:endParaRPr>
                    </a:p>
                  </a:txBody>
                  <a:tcPr marL="6493" marR="6493" marT="6493" marB="0" anchor="b">
                    <a:noFill/>
                  </a:tcPr>
                </a:tc>
                <a:extLst>
                  <a:ext uri="{0D108BD9-81ED-4DB2-BD59-A6C34878D82A}">
                    <a16:rowId xmlns:a16="http://schemas.microsoft.com/office/drawing/2014/main" val="10039"/>
                  </a:ext>
                </a:extLst>
              </a:tr>
            </a:tbl>
          </a:graphicData>
        </a:graphic>
      </p:graphicFrame>
      <p:sp>
        <p:nvSpPr>
          <p:cNvPr id="4" name="文本框 3"/>
          <p:cNvSpPr txBox="1"/>
          <p:nvPr/>
        </p:nvSpPr>
        <p:spPr>
          <a:xfrm>
            <a:off x="191834" y="914400"/>
            <a:ext cx="923330" cy="5389685"/>
          </a:xfrm>
          <a:prstGeom prst="rect">
            <a:avLst/>
          </a:prstGeom>
          <a:noFill/>
        </p:spPr>
        <p:txBody>
          <a:bodyPr vert="eaVert" wrap="square" rtlCol="0">
            <a:spAutoFit/>
          </a:bodyPr>
          <a:lstStyle/>
          <a:p>
            <a:r>
              <a:rPr lang="en-US" altLang="zh-CN" sz="2400" b="1" dirty="0">
                <a:latin typeface="Arial" panose="020B0604020202020204" pitchFamily="34" charset="0"/>
                <a:ea typeface="微软雅黑" panose="020B0503020204020204" charset="-122"/>
                <a:cs typeface="+mn-ea"/>
                <a:sym typeface="Arial" panose="020B0604020202020204" pitchFamily="34" charset="0"/>
              </a:rPr>
              <a:t>《</a:t>
            </a:r>
            <a:r>
              <a:rPr lang="zh-CN" altLang="en-US" sz="2400" b="1" dirty="0">
                <a:latin typeface="Arial" panose="020B0604020202020204" pitchFamily="34" charset="0"/>
                <a:ea typeface="微软雅黑" panose="020B0503020204020204" charset="-122"/>
                <a:cs typeface="+mn-ea"/>
                <a:sym typeface="Arial" panose="020B0604020202020204" pitchFamily="34" charset="0"/>
              </a:rPr>
              <a:t>教育事业综合统计调查制度</a:t>
            </a:r>
            <a:r>
              <a:rPr lang="en-US" altLang="zh-CN" sz="2400" b="1" dirty="0">
                <a:latin typeface="Arial" panose="020B0604020202020204" pitchFamily="34" charset="0"/>
                <a:ea typeface="微软雅黑" panose="020B0503020204020204" charset="-122"/>
                <a:cs typeface="+mn-ea"/>
                <a:sym typeface="Arial" panose="020B0604020202020204" pitchFamily="34" charset="0"/>
              </a:rPr>
              <a:t>》</a:t>
            </a:r>
            <a:r>
              <a:rPr lang="zh-CN" altLang="en-US" sz="2400" b="1" dirty="0">
                <a:latin typeface="Arial" panose="020B0604020202020204" pitchFamily="34" charset="0"/>
                <a:ea typeface="微软雅黑" panose="020B0503020204020204" charset="-122"/>
                <a:cs typeface="+mn-ea"/>
                <a:sym typeface="Arial" panose="020B0604020202020204" pitchFamily="34" charset="0"/>
              </a:rPr>
              <a:t>目录</a:t>
            </a:r>
            <a:endParaRPr lang="zh-CN" altLang="en-US" sz="2400" b="1" dirty="0"/>
          </a:p>
          <a:p>
            <a:endParaRPr lang="zh-CN" altLang="en-US" sz="2400"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grpSp>
        <p:nvGrpSpPr>
          <p:cNvPr id="2" name="组合 1"/>
          <p:cNvGrpSpPr/>
          <p:nvPr/>
        </p:nvGrpSpPr>
        <p:grpSpPr>
          <a:xfrm>
            <a:off x="429437" y="1387997"/>
            <a:ext cx="11333126" cy="1650297"/>
            <a:chOff x="2241072" y="1448617"/>
            <a:chExt cx="4824746" cy="1943717"/>
          </a:xfrm>
        </p:grpSpPr>
        <p:sp>
          <p:nvSpPr>
            <p:cNvPr id="3" name="iśḷïďê"/>
            <p:cNvSpPr txBox="1"/>
            <p:nvPr/>
          </p:nvSpPr>
          <p:spPr>
            <a:xfrm>
              <a:off x="2799602" y="1448617"/>
              <a:ext cx="4266216" cy="4712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rPr>
                <a:t>调查目的</a:t>
              </a:r>
            </a:p>
          </p:txBody>
        </p:sp>
        <p:sp>
          <p:nvSpPr>
            <p:cNvPr id="4" name="íṡḻïdê"/>
            <p:cNvSpPr txBox="1"/>
            <p:nvPr/>
          </p:nvSpPr>
          <p:spPr>
            <a:xfrm>
              <a:off x="2799602" y="1873615"/>
              <a:ext cx="4266216" cy="151871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为全面系统地掌握我国各级各类教育事业的发展状况，为各级教育行政部门制定政策规划、督查工作进展、评价发展水平等提供决策依据，依照</a:t>
              </a:r>
              <a:r>
                <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中华人民共和国统计法</a:t>
              </a:r>
              <a:r>
                <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的规定，特制定本调查制度</a:t>
              </a:r>
              <a:endParaRPr kumimoji="0" lang="zh-CN" altLang="en-US"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11" name="îṥļîde"/>
            <p:cNvSpPr txBox="1"/>
            <p:nvPr/>
          </p:nvSpPr>
          <p:spPr>
            <a:xfrm>
              <a:off x="2241072" y="1448617"/>
              <a:ext cx="634425" cy="471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（一）</a:t>
              </a:r>
            </a:p>
          </p:txBody>
        </p:sp>
      </p:grpSp>
      <p:sp>
        <p:nvSpPr>
          <p:cNvPr id="15" name="í$ľîďe"/>
          <p:cNvSpPr>
            <a:spLocks noGrp="1"/>
          </p:cNvSpPr>
          <p:nvPr>
            <p:ph type="title"/>
          </p:nvPr>
        </p:nvSpPr>
        <p:spPr>
          <a:xfrm>
            <a:off x="4409454" y="143102"/>
            <a:ext cx="3111501" cy="506441"/>
          </a:xfrm>
        </p:spPr>
        <p:txBody>
          <a:bodyPr>
            <a:normAutofit/>
          </a:bodyPr>
          <a:lstStyle/>
          <a:p>
            <a:pPr algn="ctr"/>
            <a:r>
              <a:rPr lang="zh-CN" altLang="en-US" dirty="0">
                <a:latin typeface="Arial" panose="020B0604020202020204" pitchFamily="34" charset="0"/>
                <a:ea typeface="微软雅黑" panose="020B0503020204020204" charset="-122"/>
                <a:cs typeface="+mn-ea"/>
                <a:sym typeface="Arial" panose="020B0604020202020204" pitchFamily="34" charset="0"/>
              </a:rPr>
              <a:t>总说明</a:t>
            </a:r>
            <a:endParaRPr lang="zh-CN" altLang="en-US" dirty="0"/>
          </a:p>
        </p:txBody>
      </p:sp>
      <p:grpSp>
        <p:nvGrpSpPr>
          <p:cNvPr id="20" name="组合 19"/>
          <p:cNvGrpSpPr/>
          <p:nvPr/>
        </p:nvGrpSpPr>
        <p:grpSpPr>
          <a:xfrm>
            <a:off x="429437" y="3231043"/>
            <a:ext cx="11333126" cy="1250187"/>
            <a:chOff x="2241072" y="1393636"/>
            <a:chExt cx="4824746" cy="1472472"/>
          </a:xfrm>
        </p:grpSpPr>
        <p:sp>
          <p:nvSpPr>
            <p:cNvPr id="21" name="iśḷïďê"/>
            <p:cNvSpPr txBox="1"/>
            <p:nvPr/>
          </p:nvSpPr>
          <p:spPr>
            <a:xfrm>
              <a:off x="2799602" y="1393636"/>
              <a:ext cx="4266216" cy="471250"/>
            </a:xfrm>
            <a:prstGeom prst="rect">
              <a:avLst/>
            </a:prstGeom>
            <a:noFill/>
          </p:spPr>
          <p:txBody>
            <a:bodyPr wrap="square">
              <a:spAutoFit/>
            </a:bodyPr>
            <a:lstStyle/>
            <a:p>
              <a:pPr lvl="0">
                <a:defRPr/>
              </a:pPr>
              <a:r>
                <a:rPr lang="zh-CN" altLang="en-US" sz="20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调查对象和统计范围</a:t>
              </a:r>
              <a:endPar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22" name="íṡḻïdê"/>
            <p:cNvSpPr txBox="1"/>
            <p:nvPr/>
          </p:nvSpPr>
          <p:spPr>
            <a:xfrm>
              <a:off x="2799602" y="1836760"/>
              <a:ext cx="4266216" cy="1029348"/>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经县级以上人民政府及其教育行政部门按照国家规定批准设立，以及县级以上人民政府其他有关行政部门审批设立并报</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教育行政部门备案</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的各级各类学校及其他教育机构</a:t>
              </a:r>
              <a:endParaRPr lang="zh-CN" altLang="en-US" b="1" dirty="0">
                <a:solidFill>
                  <a:srgbClr val="3C558D"/>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23" name="îṥļîde"/>
            <p:cNvSpPr txBox="1"/>
            <p:nvPr/>
          </p:nvSpPr>
          <p:spPr>
            <a:xfrm>
              <a:off x="2241072" y="1393636"/>
              <a:ext cx="634425" cy="47125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charset="-122"/>
                  <a:cs typeface="+mn-ea"/>
                </a:defRPr>
              </a:lvl1pPr>
            </a:lstStyle>
            <a:p>
              <a:r>
                <a:rPr lang="zh-CN" altLang="en-US" sz="2000" dirty="0">
                  <a:sym typeface="Arial" panose="020B0604020202020204" pitchFamily="34" charset="0"/>
                </a:rPr>
                <a:t>（二）</a:t>
              </a:r>
            </a:p>
          </p:txBody>
        </p:sp>
      </p:grpSp>
      <p:grpSp>
        <p:nvGrpSpPr>
          <p:cNvPr id="24" name="组合 23"/>
          <p:cNvGrpSpPr/>
          <p:nvPr/>
        </p:nvGrpSpPr>
        <p:grpSpPr>
          <a:xfrm>
            <a:off x="429437" y="4827898"/>
            <a:ext cx="11333126" cy="1237587"/>
            <a:chOff x="2241072" y="1393636"/>
            <a:chExt cx="5052043" cy="1457633"/>
          </a:xfrm>
        </p:grpSpPr>
        <p:sp>
          <p:nvSpPr>
            <p:cNvPr id="25" name="iśḷïďê"/>
            <p:cNvSpPr txBox="1"/>
            <p:nvPr/>
          </p:nvSpPr>
          <p:spPr>
            <a:xfrm>
              <a:off x="2825915" y="1393636"/>
              <a:ext cx="4266216" cy="471251"/>
            </a:xfrm>
            <a:prstGeom prst="rect">
              <a:avLst/>
            </a:prstGeom>
            <a:noFill/>
          </p:spPr>
          <p:txBody>
            <a:bodyPr wrap="square">
              <a:spAutoFit/>
            </a:bodyPr>
            <a:lstStyle/>
            <a:p>
              <a:pPr lvl="0">
                <a:defRPr/>
              </a:pPr>
              <a:r>
                <a:rPr lang="zh-CN" altLang="en-US" sz="20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调查内容</a:t>
              </a:r>
              <a:endPar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26" name="íṡḻïdê"/>
            <p:cNvSpPr txBox="1"/>
            <p:nvPr/>
          </p:nvSpPr>
          <p:spPr>
            <a:xfrm>
              <a:off x="2799602" y="1821920"/>
              <a:ext cx="4493513" cy="102934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本调查制度主要调查各级各类</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学校事业发展情况</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，包括学校</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基本情况</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班级数</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学生数</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教职工数</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校舍</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资产</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和</a:t>
              </a:r>
              <a:r>
                <a:rPr lang="zh-CN" altLang="en-US" b="1" dirty="0">
                  <a:solidFill>
                    <a:srgbClr val="304371"/>
                  </a:solidFill>
                  <a:latin typeface="Arial" panose="020B0604020202020204" pitchFamily="34" charset="0"/>
                  <a:ea typeface="微软雅黑" panose="020B0503020204020204" charset="-122"/>
                  <a:cs typeface="+mn-ea"/>
                  <a:sym typeface="Arial" panose="020B0604020202020204" pitchFamily="34" charset="0"/>
                </a:rPr>
                <a:t>基本建设投资</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等指标</a:t>
              </a:r>
              <a:endParaRPr kumimoji="0" lang="zh-CN" altLang="en-US"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27" name="îṥļîde"/>
            <p:cNvSpPr txBox="1"/>
            <p:nvPr/>
          </p:nvSpPr>
          <p:spPr>
            <a:xfrm>
              <a:off x="2241072" y="1393636"/>
              <a:ext cx="634425" cy="471251"/>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charset="-122"/>
                  <a:cs typeface="+mn-ea"/>
                </a:defRPr>
              </a:lvl1pPr>
            </a:lstStyle>
            <a:p>
              <a:r>
                <a:rPr lang="zh-CN" altLang="en-US" sz="2000" dirty="0">
                  <a:sym typeface="Arial" panose="020B0604020202020204" pitchFamily="34" charset="0"/>
                </a:rPr>
                <a:t>（三）</a:t>
              </a:r>
            </a:p>
          </p:txBody>
        </p:sp>
      </p:grpSp>
    </p:spTree>
    <p:custDataLst>
      <p:tags r:id="rId1"/>
    </p:custData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a:bodyPr>
          <a:lstStyle/>
          <a:p>
            <a:pPr algn="ctr"/>
            <a:r>
              <a:rPr lang="zh-CN" altLang="en-US" dirty="0">
                <a:latin typeface="Arial" panose="020B0604020202020204" pitchFamily="34" charset="0"/>
                <a:ea typeface="微软雅黑" panose="020B0503020204020204" charset="-122"/>
                <a:cs typeface="+mn-ea"/>
                <a:sym typeface="Arial" panose="020B0604020202020204" pitchFamily="34" charset="0"/>
              </a:rPr>
              <a:t>总说明</a:t>
            </a:r>
            <a:endParaRPr lang="zh-CN" altLang="en-US" dirty="0"/>
          </a:p>
        </p:txBody>
      </p:sp>
      <p:grpSp>
        <p:nvGrpSpPr>
          <p:cNvPr id="16" name="组合 15"/>
          <p:cNvGrpSpPr/>
          <p:nvPr/>
        </p:nvGrpSpPr>
        <p:grpSpPr>
          <a:xfrm>
            <a:off x="660400" y="878506"/>
            <a:ext cx="11064584" cy="410118"/>
            <a:chOff x="2241072" y="1400580"/>
            <a:chExt cx="5614128" cy="483037"/>
          </a:xfrm>
        </p:grpSpPr>
        <p:sp>
          <p:nvSpPr>
            <p:cNvPr id="17" name="iśḷïďê"/>
            <p:cNvSpPr txBox="1"/>
            <p:nvPr/>
          </p:nvSpPr>
          <p:spPr>
            <a:xfrm>
              <a:off x="2799602" y="1448617"/>
              <a:ext cx="4266216" cy="434999"/>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调查频率和时间</a:t>
              </a:r>
            </a:p>
          </p:txBody>
        </p:sp>
        <p:sp>
          <p:nvSpPr>
            <p:cNvPr id="18" name="íṡḻïdê"/>
            <p:cNvSpPr txBox="1"/>
            <p:nvPr/>
          </p:nvSpPr>
          <p:spPr>
            <a:xfrm>
              <a:off x="3588984" y="1400580"/>
              <a:ext cx="4266216" cy="466567"/>
            </a:xfrm>
            <a:prstGeom prst="rect">
              <a:avLst/>
            </a:prstGeom>
            <a:noFill/>
          </p:spPr>
          <p:txBody>
            <a:bodyPr wrap="square" rtlCol="0">
              <a:spAutoFit/>
            </a:bodyPr>
            <a:lstStyle/>
            <a:p>
              <a:pPr marL="628650" lvl="1" indent="-171450">
                <a:lnSpc>
                  <a:spcPct val="12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按报告期别分为年报和季报</a:t>
              </a:r>
            </a:p>
          </p:txBody>
        </p:sp>
        <p:sp>
          <p:nvSpPr>
            <p:cNvPr id="19" name="îṥļîde"/>
            <p:cNvSpPr txBox="1"/>
            <p:nvPr/>
          </p:nvSpPr>
          <p:spPr>
            <a:xfrm>
              <a:off x="2241072" y="1448617"/>
              <a:ext cx="634425" cy="4350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（四）</a:t>
              </a:r>
            </a:p>
          </p:txBody>
        </p:sp>
      </p:grpSp>
      <p:sp>
        <p:nvSpPr>
          <p:cNvPr id="30" name="îṣľíďe"/>
          <p:cNvSpPr/>
          <p:nvPr/>
        </p:nvSpPr>
        <p:spPr>
          <a:xfrm>
            <a:off x="1080121" y="1498451"/>
            <a:ext cx="3314035" cy="2211183"/>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nvGrpSpPr>
          <p:cNvPr id="5" name="组合 4"/>
          <p:cNvGrpSpPr/>
          <p:nvPr/>
        </p:nvGrpSpPr>
        <p:grpSpPr>
          <a:xfrm>
            <a:off x="1191342" y="1958243"/>
            <a:ext cx="3202814" cy="738665"/>
            <a:chOff x="1191342" y="2239596"/>
            <a:chExt cx="3202814" cy="738665"/>
          </a:xfrm>
        </p:grpSpPr>
        <p:sp>
          <p:nvSpPr>
            <p:cNvPr id="42" name="ïşḷîde"/>
            <p:cNvSpPr/>
            <p:nvPr/>
          </p:nvSpPr>
          <p:spPr>
            <a:xfrm>
              <a:off x="1191342" y="229199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Pct val="25000"/>
                <a:buFontTx/>
                <a:buNone/>
                <a:defRPr/>
              </a:pPr>
              <a:r>
                <a:rPr kumimoji="0" lang="zh-CN" altLang="en-US"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rPr>
                <a:t>时点指标</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43" name="îṡḻïḑe"/>
            <p:cNvSpPr/>
            <p:nvPr/>
          </p:nvSpPr>
          <p:spPr>
            <a:xfrm flipH="1">
              <a:off x="1959193" y="2239596"/>
              <a:ext cx="2434963" cy="738665"/>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zh-CN" sz="1400" b="1" dirty="0">
                  <a:solidFill>
                    <a:srgbClr val="C00000"/>
                  </a:solidFill>
                </a:rPr>
                <a:t>本学年初</a:t>
              </a:r>
              <a:r>
                <a:rPr lang="zh-CN" altLang="zh-CN" sz="1400" dirty="0"/>
                <a:t>（</a:t>
              </a:r>
              <a:r>
                <a:rPr lang="en-US" altLang="zh-CN" sz="1400" dirty="0"/>
                <a:t>9</a:t>
              </a:r>
              <a:r>
                <a:rPr lang="zh-CN" altLang="zh-CN" sz="1400" dirty="0"/>
                <a:t>月</a:t>
              </a:r>
              <a:r>
                <a:rPr lang="en-US" altLang="zh-CN" sz="1400" dirty="0"/>
                <a:t>1</a:t>
              </a:r>
              <a:r>
                <a:rPr lang="zh-CN" altLang="zh-CN" sz="1400" dirty="0"/>
                <a:t>日）的数据，如在校生数、教职工数、占地面积、固定资产总值等</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sp>
        <p:nvSpPr>
          <p:cNvPr id="37" name="iślïďè"/>
          <p:cNvSpPr txBox="1"/>
          <p:nvPr/>
        </p:nvSpPr>
        <p:spPr>
          <a:xfrm flipH="1">
            <a:off x="1276943" y="1588911"/>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rPr>
              <a:t>年报</a:t>
            </a:r>
            <a:endParaRPr kumimoji="0" lang="en-US" altLang="zh-CN"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nvGrpSpPr>
          <p:cNvPr id="6" name="组合 5"/>
          <p:cNvGrpSpPr/>
          <p:nvPr/>
        </p:nvGrpSpPr>
        <p:grpSpPr>
          <a:xfrm>
            <a:off x="1191342" y="2685182"/>
            <a:ext cx="3218111" cy="738664"/>
            <a:chOff x="1191342" y="2966535"/>
            <a:chExt cx="3218111" cy="738664"/>
          </a:xfrm>
        </p:grpSpPr>
        <p:sp>
          <p:nvSpPr>
            <p:cNvPr id="44" name="ïşḷîde"/>
            <p:cNvSpPr/>
            <p:nvPr/>
          </p:nvSpPr>
          <p:spPr>
            <a:xfrm>
              <a:off x="1191342" y="3018937"/>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zh-CN" sz="1400" b="1" dirty="0">
                  <a:solidFill>
                    <a:srgbClr val="000000"/>
                  </a:solidFill>
                  <a:latin typeface="Arial" panose="020B0604020202020204" pitchFamily="34" charset="0"/>
                  <a:ea typeface="微软雅黑" panose="020B0503020204020204" charset="-122"/>
                  <a:cs typeface="+mn-ea"/>
                </a:rPr>
                <a:t>时期指标</a:t>
              </a:r>
              <a:endParaRPr lang="en-US" altLang="zh-CN" sz="1400"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45" name="îṡḻïḑe"/>
            <p:cNvSpPr/>
            <p:nvPr/>
          </p:nvSpPr>
          <p:spPr>
            <a:xfrm flipH="1">
              <a:off x="1959192" y="2966535"/>
              <a:ext cx="2450261" cy="738664"/>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上学年初至学年末（上年</a:t>
              </a:r>
              <a:r>
                <a:rPr lang="en-US" altLang="zh-CN" sz="1400" dirty="0"/>
                <a:t>9</a:t>
              </a:r>
              <a:r>
                <a:rPr lang="zh-CN" altLang="en-US" sz="1400" dirty="0"/>
                <a:t>月</a:t>
              </a:r>
              <a:r>
                <a:rPr lang="en-US" altLang="zh-CN" sz="1400" dirty="0"/>
                <a:t>1</a:t>
              </a:r>
              <a:r>
                <a:rPr lang="zh-CN" altLang="en-US" sz="1400" dirty="0"/>
                <a:t>日至本年</a:t>
              </a:r>
              <a:r>
                <a:rPr lang="en-US" altLang="zh-CN" sz="1400" dirty="0"/>
                <a:t>8</a:t>
              </a:r>
              <a:r>
                <a:rPr lang="zh-CN" altLang="en-US" sz="1400" dirty="0"/>
                <a:t>月</a:t>
              </a:r>
              <a:r>
                <a:rPr lang="en-US" altLang="zh-CN" sz="1400" dirty="0"/>
                <a:t>31</a:t>
              </a:r>
              <a:r>
                <a:rPr lang="zh-CN" altLang="en-US" sz="1400" dirty="0"/>
                <a:t>日）的数据，如毕业生数、复学学生数等</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sp>
        <p:nvSpPr>
          <p:cNvPr id="46" name="îṣľíďe"/>
          <p:cNvSpPr/>
          <p:nvPr/>
        </p:nvSpPr>
        <p:spPr>
          <a:xfrm>
            <a:off x="4505377" y="1498451"/>
            <a:ext cx="3314035" cy="2211184"/>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nvGrpSpPr>
          <p:cNvPr id="7" name="组合 6"/>
          <p:cNvGrpSpPr/>
          <p:nvPr/>
        </p:nvGrpSpPr>
        <p:grpSpPr>
          <a:xfrm>
            <a:off x="4599697" y="1867619"/>
            <a:ext cx="3124643" cy="307777"/>
            <a:chOff x="4616598" y="2239596"/>
            <a:chExt cx="3124643" cy="307777"/>
          </a:xfrm>
        </p:grpSpPr>
        <p:sp>
          <p:nvSpPr>
            <p:cNvPr id="47" name="ïşḷîde"/>
            <p:cNvSpPr/>
            <p:nvPr/>
          </p:nvSpPr>
          <p:spPr>
            <a:xfrm>
              <a:off x="4616598" y="229199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第一季度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48" name="îṡḻïḑe"/>
            <p:cNvSpPr/>
            <p:nvPr/>
          </p:nvSpPr>
          <p:spPr>
            <a:xfrm flipH="1">
              <a:off x="5384449" y="223959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1</a:t>
              </a:r>
              <a:r>
                <a:rPr lang="zh-CN" altLang="en-US" sz="1400" dirty="0"/>
                <a:t>月</a:t>
              </a:r>
              <a:r>
                <a:rPr lang="en-US" altLang="zh-CN" sz="1400" dirty="0"/>
                <a:t>1</a:t>
              </a:r>
              <a:r>
                <a:rPr lang="zh-CN" altLang="en-US" sz="1400" dirty="0"/>
                <a:t>日</a:t>
              </a:r>
              <a:r>
                <a:rPr lang="en-US" altLang="zh-CN" sz="1400" dirty="0"/>
                <a:t>-3</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sp>
        <p:nvSpPr>
          <p:cNvPr id="49" name="iślïďè"/>
          <p:cNvSpPr txBox="1"/>
          <p:nvPr/>
        </p:nvSpPr>
        <p:spPr>
          <a:xfrm flipH="1">
            <a:off x="4702199" y="1571323"/>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季报</a:t>
            </a:r>
            <a:endPar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p:txBody>
      </p:sp>
      <p:grpSp>
        <p:nvGrpSpPr>
          <p:cNvPr id="8" name="组合 7"/>
          <p:cNvGrpSpPr/>
          <p:nvPr/>
        </p:nvGrpSpPr>
        <p:grpSpPr>
          <a:xfrm>
            <a:off x="4599697" y="2294474"/>
            <a:ext cx="3124643" cy="307777"/>
            <a:chOff x="4616598" y="2683468"/>
            <a:chExt cx="3124643" cy="307777"/>
          </a:xfrm>
        </p:grpSpPr>
        <p:sp>
          <p:nvSpPr>
            <p:cNvPr id="52" name="ïşḷîde"/>
            <p:cNvSpPr/>
            <p:nvPr/>
          </p:nvSpPr>
          <p:spPr>
            <a:xfrm>
              <a:off x="4616598" y="2735870"/>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第二季度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53" name="îṡḻïḑe"/>
            <p:cNvSpPr/>
            <p:nvPr/>
          </p:nvSpPr>
          <p:spPr>
            <a:xfrm flipH="1">
              <a:off x="5384449" y="2683468"/>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4</a:t>
              </a:r>
              <a:r>
                <a:rPr lang="zh-CN" altLang="en-US" sz="1400" dirty="0"/>
                <a:t>月</a:t>
              </a:r>
              <a:r>
                <a:rPr lang="en-US" altLang="zh-CN" sz="1400" dirty="0"/>
                <a:t>1</a:t>
              </a:r>
              <a:r>
                <a:rPr lang="zh-CN" altLang="en-US" sz="1400" dirty="0"/>
                <a:t>日</a:t>
              </a:r>
              <a:r>
                <a:rPr lang="en-US" altLang="zh-CN" sz="1400" dirty="0"/>
                <a:t>-6</a:t>
              </a:r>
              <a:r>
                <a:rPr lang="zh-CN" altLang="en-US" sz="1400" dirty="0"/>
                <a:t>月</a:t>
              </a:r>
              <a:r>
                <a:rPr lang="en-US" altLang="zh-CN" sz="1400" dirty="0"/>
                <a:t>30</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grpSp>
        <p:nvGrpSpPr>
          <p:cNvPr id="9" name="组合 8"/>
          <p:cNvGrpSpPr/>
          <p:nvPr/>
        </p:nvGrpSpPr>
        <p:grpSpPr>
          <a:xfrm>
            <a:off x="4599697" y="2721329"/>
            <a:ext cx="3124643" cy="307777"/>
            <a:chOff x="4616598" y="3215760"/>
            <a:chExt cx="3124643" cy="307777"/>
          </a:xfrm>
        </p:grpSpPr>
        <p:sp>
          <p:nvSpPr>
            <p:cNvPr id="54" name="ïşḷîde"/>
            <p:cNvSpPr/>
            <p:nvPr/>
          </p:nvSpPr>
          <p:spPr>
            <a:xfrm>
              <a:off x="4616598" y="3268162"/>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第三季度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55" name="îṡḻïḑe"/>
            <p:cNvSpPr/>
            <p:nvPr/>
          </p:nvSpPr>
          <p:spPr>
            <a:xfrm flipH="1">
              <a:off x="5384449" y="3215760"/>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同年报数据</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grpSp>
        <p:nvGrpSpPr>
          <p:cNvPr id="10" name="组合 9"/>
          <p:cNvGrpSpPr/>
          <p:nvPr/>
        </p:nvGrpSpPr>
        <p:grpSpPr>
          <a:xfrm>
            <a:off x="4599697" y="3148183"/>
            <a:ext cx="3124643" cy="307777"/>
            <a:chOff x="4616598" y="3674048"/>
            <a:chExt cx="3124643" cy="307777"/>
          </a:xfrm>
        </p:grpSpPr>
        <p:sp>
          <p:nvSpPr>
            <p:cNvPr id="56" name="ïşḷîde"/>
            <p:cNvSpPr/>
            <p:nvPr/>
          </p:nvSpPr>
          <p:spPr>
            <a:xfrm>
              <a:off x="4616598" y="3726450"/>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第四季度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57" name="îṡḻïḑe"/>
            <p:cNvSpPr/>
            <p:nvPr/>
          </p:nvSpPr>
          <p:spPr>
            <a:xfrm flipH="1">
              <a:off x="5384449" y="3674048"/>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10</a:t>
              </a:r>
              <a:r>
                <a:rPr lang="zh-CN" altLang="en-US" sz="1400" dirty="0"/>
                <a:t>月</a:t>
              </a:r>
              <a:r>
                <a:rPr lang="en-US" altLang="zh-CN" sz="1400" dirty="0"/>
                <a:t>1</a:t>
              </a:r>
              <a:r>
                <a:rPr lang="zh-CN" altLang="en-US" sz="1400" dirty="0"/>
                <a:t>日</a:t>
              </a:r>
              <a:r>
                <a:rPr lang="en-US" altLang="zh-CN" sz="1400" dirty="0"/>
                <a:t>-12</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grpSp>
      <p:sp>
        <p:nvSpPr>
          <p:cNvPr id="58" name="îṣľíďe"/>
          <p:cNvSpPr/>
          <p:nvPr/>
        </p:nvSpPr>
        <p:spPr>
          <a:xfrm>
            <a:off x="7930633" y="1498451"/>
            <a:ext cx="3314035" cy="2211184"/>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59" name="ïşḷîde"/>
          <p:cNvSpPr/>
          <p:nvPr/>
        </p:nvSpPr>
        <p:spPr>
          <a:xfrm>
            <a:off x="8041854" y="246452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Pct val="25000"/>
              <a:buFontTx/>
              <a:buNone/>
              <a:defRPr/>
            </a:pPr>
            <a:r>
              <a:rPr kumimoji="0" lang="zh-CN" altLang="en-US"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rPr>
              <a:t>调查时期</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60" name="îṡḻïḑe"/>
          <p:cNvSpPr/>
          <p:nvPr/>
        </p:nvSpPr>
        <p:spPr>
          <a:xfrm flipH="1">
            <a:off x="8809705" y="241212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上年度</a:t>
            </a:r>
            <a:r>
              <a:rPr lang="en-US" altLang="zh-CN" sz="1400" dirty="0"/>
              <a:t>1</a:t>
            </a:r>
            <a:r>
              <a:rPr lang="zh-CN" altLang="en-US" sz="1400" dirty="0"/>
              <a:t>月</a:t>
            </a:r>
            <a:r>
              <a:rPr lang="en-US" altLang="zh-CN" sz="1400" dirty="0"/>
              <a:t>1</a:t>
            </a:r>
            <a:r>
              <a:rPr lang="zh-CN" altLang="en-US" sz="1400" dirty="0"/>
              <a:t>日</a:t>
            </a:r>
            <a:r>
              <a:rPr lang="en-US" altLang="zh-CN" sz="1400" dirty="0"/>
              <a:t>—12</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61" name="iślïďè"/>
          <p:cNvSpPr txBox="1"/>
          <p:nvPr/>
        </p:nvSpPr>
        <p:spPr>
          <a:xfrm flipH="1">
            <a:off x="8127455" y="1870264"/>
            <a:ext cx="2501008"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基本建设完成情况表</a:t>
            </a:r>
            <a:r>
              <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p>
        </p:txBody>
      </p:sp>
      <p:grpSp>
        <p:nvGrpSpPr>
          <p:cNvPr id="68" name="组合 67"/>
          <p:cNvGrpSpPr/>
          <p:nvPr/>
        </p:nvGrpSpPr>
        <p:grpSpPr>
          <a:xfrm>
            <a:off x="660400" y="3815975"/>
            <a:ext cx="10684114" cy="396134"/>
            <a:chOff x="2241072" y="1438787"/>
            <a:chExt cx="5421079" cy="466565"/>
          </a:xfrm>
        </p:grpSpPr>
        <p:sp>
          <p:nvSpPr>
            <p:cNvPr id="69" name="iśḷïďê"/>
            <p:cNvSpPr txBox="1"/>
            <p:nvPr/>
          </p:nvSpPr>
          <p:spPr>
            <a:xfrm>
              <a:off x="2799602" y="1448617"/>
              <a:ext cx="4266216" cy="434998"/>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调查方法</a:t>
              </a:r>
            </a:p>
          </p:txBody>
        </p:sp>
        <p:sp>
          <p:nvSpPr>
            <p:cNvPr id="70" name="íṡḻïdê"/>
            <p:cNvSpPr txBox="1"/>
            <p:nvPr/>
          </p:nvSpPr>
          <p:spPr>
            <a:xfrm>
              <a:off x="3395935" y="1438787"/>
              <a:ext cx="4266216" cy="466565"/>
            </a:xfrm>
            <a:prstGeom prst="rect">
              <a:avLst/>
            </a:prstGeom>
            <a:noFill/>
          </p:spPr>
          <p:txBody>
            <a:bodyPr wrap="square" rtlCol="0">
              <a:spAutoFit/>
            </a:bodyPr>
            <a:lstStyle/>
            <a:p>
              <a:pPr marL="171450" lvl="0" indent="-171450">
                <a:lnSpc>
                  <a:spcPct val="12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全面调查</a:t>
              </a:r>
            </a:p>
          </p:txBody>
        </p:sp>
        <p:sp>
          <p:nvSpPr>
            <p:cNvPr id="71" name="îṥļîde"/>
            <p:cNvSpPr txBox="1"/>
            <p:nvPr/>
          </p:nvSpPr>
          <p:spPr>
            <a:xfrm>
              <a:off x="2241072" y="1448617"/>
              <a:ext cx="634425" cy="434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（五）</a:t>
              </a:r>
            </a:p>
          </p:txBody>
        </p:sp>
      </p:grpSp>
      <p:grpSp>
        <p:nvGrpSpPr>
          <p:cNvPr id="41" name="组合 40"/>
          <p:cNvGrpSpPr/>
          <p:nvPr/>
        </p:nvGrpSpPr>
        <p:grpSpPr>
          <a:xfrm>
            <a:off x="671663" y="4152871"/>
            <a:ext cx="11338629" cy="2484082"/>
            <a:chOff x="2241072" y="1393636"/>
            <a:chExt cx="5753178" cy="2925756"/>
          </a:xfrm>
        </p:grpSpPr>
        <p:sp>
          <p:nvSpPr>
            <p:cNvPr id="50" name="iśḷïďê"/>
            <p:cNvSpPr txBox="1"/>
            <p:nvPr/>
          </p:nvSpPr>
          <p:spPr>
            <a:xfrm>
              <a:off x="2799602" y="1393636"/>
              <a:ext cx="4266216" cy="435000"/>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调查内容</a:t>
              </a:r>
              <a:endParaRPr kumimoji="0" lang="zh-CN" altLang="en-US"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51" name="íṡḻïdê"/>
            <p:cNvSpPr txBox="1"/>
            <p:nvPr/>
          </p:nvSpPr>
          <p:spPr>
            <a:xfrm>
              <a:off x="2799602" y="1821920"/>
              <a:ext cx="5194648" cy="2497472"/>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本调查制度由教育部统一组织</a:t>
              </a:r>
            </a:p>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统计工作流程采用</a:t>
              </a:r>
              <a:r>
                <a:rPr lang="zh-CN" altLang="en-US" b="1" dirty="0">
                  <a:solidFill>
                    <a:srgbClr val="C00000"/>
                  </a:solidFill>
                  <a:latin typeface="Arial" panose="020B0604020202020204" pitchFamily="34" charset="0"/>
                  <a:ea typeface="微软雅黑" panose="020B0503020204020204" charset="-122"/>
                  <a:cs typeface="+mn-ea"/>
                  <a:sym typeface="Arial" panose="020B0604020202020204" pitchFamily="34" charset="0"/>
                </a:rPr>
                <a:t>自上而下逐级布置</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C00000"/>
                  </a:solidFill>
                  <a:latin typeface="Arial" panose="020B0604020202020204" pitchFamily="34" charset="0"/>
                  <a:ea typeface="微软雅黑" panose="020B0503020204020204" charset="-122"/>
                  <a:cs typeface="+mn-ea"/>
                  <a:sym typeface="Arial" panose="020B0604020202020204" pitchFamily="34" charset="0"/>
                </a:rPr>
                <a:t>自下而上逐级汇总</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的方式</a:t>
              </a:r>
              <a:endPar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调查表的收集、审核、汇总由各省、自治区、直辖市教育厅（教委）负责，汇总后统一报送教育部。其中，教育事业统计由统计归口部门具体组织实施；</a:t>
              </a:r>
              <a:r>
                <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各级各类学校基本建设完成情况表</a:t>
              </a:r>
              <a:r>
                <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charset="-122"/>
                  <a:cs typeface="+mn-ea"/>
                  <a:sym typeface="Arial" panose="020B0604020202020204" pitchFamily="34" charset="0"/>
                </a:rPr>
                <a:t>由基建管理部门具体组织实施</a:t>
              </a:r>
            </a:p>
          </p:txBody>
        </p:sp>
        <p:sp>
          <p:nvSpPr>
            <p:cNvPr id="62" name="îṥļîde"/>
            <p:cNvSpPr txBox="1"/>
            <p:nvPr/>
          </p:nvSpPr>
          <p:spPr>
            <a:xfrm>
              <a:off x="2241072" y="1393636"/>
              <a:ext cx="634425" cy="43500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charset="-122"/>
                  <a:cs typeface="+mn-ea"/>
                </a:defRPr>
              </a:lvl1pPr>
            </a:lstStyle>
            <a:p>
              <a:r>
                <a:rPr lang="zh-CN" altLang="en-US" dirty="0">
                  <a:sym typeface="Arial" panose="020B0604020202020204" pitchFamily="34" charset="0"/>
                </a:rPr>
                <a:t>（六）</a:t>
              </a:r>
            </a:p>
          </p:txBody>
        </p:sp>
      </p:grpSp>
    </p:spTree>
    <p:custDataLst>
      <p:tags r:id="rId1"/>
    </p:custData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a:bodyPr>
          <a:lstStyle/>
          <a:p>
            <a:pPr algn="ctr"/>
            <a:r>
              <a:rPr lang="zh-CN" altLang="en-US" dirty="0">
                <a:latin typeface="Arial" panose="020B0604020202020204" pitchFamily="34" charset="0"/>
                <a:ea typeface="微软雅黑" panose="020B0503020204020204" charset="-122"/>
                <a:cs typeface="+mn-ea"/>
                <a:sym typeface="Arial" panose="020B0604020202020204" pitchFamily="34" charset="0"/>
              </a:rPr>
              <a:t>总说明</a:t>
            </a:r>
            <a:endParaRPr lang="zh-CN" altLang="en-US" dirty="0"/>
          </a:p>
        </p:txBody>
      </p:sp>
      <p:grpSp>
        <p:nvGrpSpPr>
          <p:cNvPr id="16" name="组合 15"/>
          <p:cNvGrpSpPr/>
          <p:nvPr/>
        </p:nvGrpSpPr>
        <p:grpSpPr>
          <a:xfrm>
            <a:off x="677880" y="931980"/>
            <a:ext cx="9508833" cy="873957"/>
            <a:chOff x="2241072" y="1448617"/>
            <a:chExt cx="4824746" cy="1029347"/>
          </a:xfrm>
        </p:grpSpPr>
        <p:sp>
          <p:nvSpPr>
            <p:cNvPr id="17" name="iśḷïďê"/>
            <p:cNvSpPr txBox="1"/>
            <p:nvPr/>
          </p:nvSpPr>
          <p:spPr>
            <a:xfrm>
              <a:off x="2799602" y="1448617"/>
              <a:ext cx="4266216" cy="1029347"/>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报送要求</a:t>
              </a:r>
              <a:endParaRPr lang="en-US" altLang="zh-CN"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报送时间</a:t>
              </a:r>
            </a:p>
          </p:txBody>
        </p:sp>
        <p:sp>
          <p:nvSpPr>
            <p:cNvPr id="19" name="îṥļîde"/>
            <p:cNvSpPr txBox="1"/>
            <p:nvPr/>
          </p:nvSpPr>
          <p:spPr>
            <a:xfrm>
              <a:off x="2241072" y="1555693"/>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（七）</a:t>
              </a:r>
            </a:p>
          </p:txBody>
        </p:sp>
      </p:grpSp>
      <p:sp>
        <p:nvSpPr>
          <p:cNvPr id="51" name="íṡḻïdê"/>
          <p:cNvSpPr txBox="1"/>
          <p:nvPr/>
        </p:nvSpPr>
        <p:spPr>
          <a:xfrm>
            <a:off x="1778657" y="3256484"/>
            <a:ext cx="10184743" cy="295144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报送方式</a:t>
            </a:r>
            <a:endPar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lvl="0">
              <a:lnSpc>
                <a:spcPct val="150000"/>
              </a:lnSpc>
              <a:defRPr/>
            </a:pPr>
            <a:r>
              <a:rPr lang="en-US" altLang="zh-CN" dirty="0"/>
              <a:t>   </a:t>
            </a:r>
            <a:r>
              <a:rPr lang="zh-CN" altLang="zh-CN" dirty="0"/>
              <a:t>通过教育统计管理信息系统（</a:t>
            </a:r>
            <a:r>
              <a:rPr lang="en-US" altLang="zh-CN" dirty="0"/>
              <a:t>https://www.tjxt.moe.edu.cn:8000</a:t>
            </a:r>
            <a:r>
              <a:rPr lang="zh-CN" altLang="zh-CN" dirty="0"/>
              <a:t>）网上报送、审核数据</a:t>
            </a:r>
            <a:endPar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原则</a:t>
            </a:r>
            <a:endPar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lvl="0">
              <a:lnSpc>
                <a:spcPct val="150000"/>
              </a:lnSpc>
              <a:defRPr/>
            </a:pPr>
            <a:r>
              <a:rPr lang="en-US" altLang="zh-CN" dirty="0">
                <a:solidFill>
                  <a:srgbClr val="C55A11"/>
                </a:solidFill>
                <a:latin typeface="Arial" panose="020B0604020202020204" pitchFamily="34" charset="0"/>
                <a:ea typeface="微软雅黑" panose="020B0503020204020204" charset="-122"/>
                <a:cs typeface="+mn-ea"/>
                <a:sym typeface="Arial" panose="020B0604020202020204" pitchFamily="34" charset="0"/>
              </a:rPr>
              <a:t>   </a:t>
            </a:r>
            <a:r>
              <a:rPr lang="zh-CN" altLang="en-US" dirty="0">
                <a:latin typeface="Arial" panose="020B0604020202020204" pitchFamily="34" charset="0"/>
                <a:ea typeface="微软雅黑" panose="020B0503020204020204" charset="-122"/>
                <a:cs typeface="+mn-ea"/>
                <a:sym typeface="Arial" panose="020B0604020202020204" pitchFamily="34" charset="0"/>
              </a:rPr>
              <a:t>填报时，遵循“</a:t>
            </a:r>
            <a:r>
              <a:rPr lang="zh-CN" altLang="en-US" b="1" dirty="0">
                <a:solidFill>
                  <a:srgbClr val="C00000"/>
                </a:solidFill>
                <a:latin typeface="Arial" panose="020B0604020202020204" pitchFamily="34" charset="0"/>
                <a:ea typeface="微软雅黑" panose="020B0503020204020204" charset="-122"/>
                <a:cs typeface="+mn-ea"/>
                <a:sym typeface="Arial" panose="020B0604020202020204" pitchFamily="34" charset="0"/>
              </a:rPr>
              <a:t>主体校统计原则</a:t>
            </a:r>
            <a:r>
              <a:rPr lang="zh-CN" altLang="en-US" dirty="0">
                <a:latin typeface="Arial" panose="020B0604020202020204" pitchFamily="34" charset="0"/>
                <a:ea typeface="微软雅黑" panose="020B0503020204020204" charset="-122"/>
                <a:cs typeface="+mn-ea"/>
                <a:sym typeface="Arial" panose="020B0604020202020204" pitchFamily="34" charset="0"/>
              </a:rPr>
              <a:t>”，严格执行</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统计法</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教育统计管理规定</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各项条款，按照本调查制度的指标解释和填报说明准确填报。任何单位和个人不得虚报、瞒报、拒报、迟报</a:t>
            </a:r>
            <a:endParaRPr lang="en-US" altLang="zh-CN" dirty="0">
              <a:latin typeface="Arial" panose="020B0604020202020204" pitchFamily="34" charset="0"/>
              <a:ea typeface="微软雅黑" panose="020B050302020402020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注意事项</a:t>
            </a:r>
            <a:endPar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lvl="0">
              <a:lnSpc>
                <a:spcPct val="150000"/>
              </a:lnSpc>
              <a:defRPr/>
            </a:pPr>
            <a:r>
              <a:rPr lang="en-US" altLang="zh-CN" dirty="0">
                <a:latin typeface="Arial" panose="020B0604020202020204" pitchFamily="34" charset="0"/>
                <a:ea typeface="微软雅黑" panose="020B0503020204020204" charset="-122"/>
                <a:cs typeface="+mn-ea"/>
                <a:sym typeface="Arial" panose="020B0604020202020204" pitchFamily="34" charset="0"/>
              </a:rPr>
              <a:t>    《</a:t>
            </a:r>
            <a:r>
              <a:rPr lang="zh-CN" altLang="en-US" dirty="0">
                <a:latin typeface="Arial" panose="020B0604020202020204" pitchFamily="34" charset="0"/>
                <a:ea typeface="微软雅黑" panose="020B0503020204020204" charset="-122"/>
                <a:cs typeface="+mn-ea"/>
                <a:sym typeface="Arial" panose="020B0604020202020204" pitchFamily="34" charset="0"/>
              </a:rPr>
              <a:t>各级各类学校基本建设完成情况表</a:t>
            </a:r>
            <a:r>
              <a:rPr lang="en-US" altLang="zh-CN" dirty="0">
                <a:latin typeface="Arial" panose="020B0604020202020204" pitchFamily="34" charset="0"/>
                <a:ea typeface="微软雅黑" panose="020B0503020204020204" charset="-122"/>
                <a:cs typeface="+mn-ea"/>
                <a:sym typeface="Arial" panose="020B0604020202020204" pitchFamily="34" charset="0"/>
              </a:rPr>
              <a:t>》</a:t>
            </a:r>
            <a:r>
              <a:rPr lang="zh-CN" altLang="en-US" dirty="0">
                <a:latin typeface="Arial" panose="020B0604020202020204" pitchFamily="34" charset="0"/>
                <a:ea typeface="微软雅黑" panose="020B0503020204020204" charset="-122"/>
                <a:cs typeface="+mn-ea"/>
                <a:sym typeface="Arial" panose="020B0604020202020204" pitchFamily="34" charset="0"/>
              </a:rPr>
              <a:t>资金类型的数据</a:t>
            </a:r>
            <a:r>
              <a:rPr lang="zh-CN" altLang="en-US" b="1" dirty="0">
                <a:solidFill>
                  <a:srgbClr val="C00000"/>
                </a:solidFill>
                <a:latin typeface="Arial" panose="020B0604020202020204" pitchFamily="34" charset="0"/>
                <a:ea typeface="微软雅黑" panose="020B0503020204020204" charset="-122"/>
                <a:cs typeface="+mn-ea"/>
                <a:sym typeface="Arial" panose="020B0604020202020204" pitchFamily="34" charset="0"/>
              </a:rPr>
              <a:t>保留一位小数</a:t>
            </a:r>
            <a:r>
              <a:rPr lang="zh-CN" altLang="en-US" dirty="0">
                <a:latin typeface="Arial" panose="020B0604020202020204" pitchFamily="34" charset="0"/>
                <a:ea typeface="微软雅黑" panose="020B0503020204020204" charset="-122"/>
                <a:cs typeface="+mn-ea"/>
                <a:sym typeface="Arial" panose="020B0604020202020204" pitchFamily="34" charset="0"/>
              </a:rPr>
              <a:t>；面积类型的数据</a:t>
            </a:r>
            <a:r>
              <a:rPr lang="zh-CN" altLang="en-US" b="1" dirty="0">
                <a:solidFill>
                  <a:srgbClr val="C00000"/>
                </a:solidFill>
                <a:latin typeface="Arial" panose="020B0604020202020204" pitchFamily="34" charset="0"/>
                <a:ea typeface="微软雅黑" panose="020B0503020204020204" charset="-122"/>
                <a:cs typeface="+mn-ea"/>
                <a:sym typeface="Arial" panose="020B0604020202020204" pitchFamily="34" charset="0"/>
              </a:rPr>
              <a:t>保留整数</a:t>
            </a:r>
            <a:endParaRPr lang="en-US" altLang="zh-CN" b="1" dirty="0">
              <a:solidFill>
                <a:srgbClr val="C00000"/>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63" name="îṣľíďe"/>
          <p:cNvSpPr/>
          <p:nvPr/>
        </p:nvSpPr>
        <p:spPr>
          <a:xfrm>
            <a:off x="638959" y="1870261"/>
            <a:ext cx="3554341" cy="1319670"/>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66" name="îṡḻïḑe"/>
          <p:cNvSpPr/>
          <p:nvPr/>
        </p:nvSpPr>
        <p:spPr>
          <a:xfrm flipH="1">
            <a:off x="571222" y="2152702"/>
            <a:ext cx="3622078" cy="700192"/>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50000"/>
              </a:lnSpc>
              <a:defRPr/>
            </a:pPr>
            <a:r>
              <a:rPr lang="zh-CN" altLang="en-US" sz="1400" dirty="0"/>
              <a:t>基础教育学校和中等职业学校为</a:t>
            </a:r>
            <a:r>
              <a:rPr lang="en-US" altLang="zh-CN" sz="1400" b="1" dirty="0">
                <a:solidFill>
                  <a:srgbClr val="C00000"/>
                </a:solidFill>
              </a:rPr>
              <a:t>10</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dirty="0"/>
          </a:p>
          <a:p>
            <a:pPr lvl="0">
              <a:lnSpc>
                <a:spcPct val="150000"/>
              </a:lnSpc>
              <a:defRPr/>
            </a:pPr>
            <a:r>
              <a:rPr lang="zh-CN" altLang="en-US" sz="1400" dirty="0"/>
              <a:t>高等教育学校为</a:t>
            </a:r>
            <a:r>
              <a:rPr lang="en-US" altLang="zh-CN" sz="1400" b="1" dirty="0">
                <a:solidFill>
                  <a:srgbClr val="C00000"/>
                </a:solidFill>
              </a:rPr>
              <a:t>10</a:t>
            </a:r>
            <a:r>
              <a:rPr lang="zh-CN" altLang="en-US" sz="1400" b="1" dirty="0">
                <a:solidFill>
                  <a:srgbClr val="C00000"/>
                </a:solidFill>
              </a:rPr>
              <a:t>月</a:t>
            </a:r>
            <a:r>
              <a:rPr lang="en-US" altLang="zh-CN" sz="1400" b="1" dirty="0">
                <a:solidFill>
                  <a:srgbClr val="C00000"/>
                </a:solidFill>
              </a:rPr>
              <a:t>31</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67" name="iślïďè"/>
          <p:cNvSpPr txBox="1"/>
          <p:nvPr/>
        </p:nvSpPr>
        <p:spPr>
          <a:xfrm flipH="1">
            <a:off x="835781" y="1870261"/>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rPr>
              <a:t>年报</a:t>
            </a:r>
            <a:endParaRPr kumimoji="0" lang="en-US" altLang="zh-CN"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75" name="îṣľíďe"/>
          <p:cNvSpPr/>
          <p:nvPr/>
        </p:nvSpPr>
        <p:spPr>
          <a:xfrm>
            <a:off x="4265071" y="1870261"/>
            <a:ext cx="3554341" cy="1319671"/>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79" name="iślïďè"/>
          <p:cNvSpPr txBox="1"/>
          <p:nvPr/>
        </p:nvSpPr>
        <p:spPr>
          <a:xfrm flipH="1">
            <a:off x="4702199" y="1870264"/>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季报</a:t>
            </a:r>
            <a:endPar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89" name="îṣľíďe"/>
          <p:cNvSpPr/>
          <p:nvPr/>
        </p:nvSpPr>
        <p:spPr>
          <a:xfrm>
            <a:off x="7888098" y="1870259"/>
            <a:ext cx="3808785" cy="1319672"/>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92" name="iślïďè"/>
          <p:cNvSpPr txBox="1"/>
          <p:nvPr/>
        </p:nvSpPr>
        <p:spPr>
          <a:xfrm flipH="1">
            <a:off x="8127455" y="1870264"/>
            <a:ext cx="2501008"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rPr>
              <a:t>基本建设完成情况表</a:t>
            </a:r>
            <a:r>
              <a:rPr lang="en-US" altLang="zh-CN"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p>
        </p:txBody>
      </p:sp>
      <p:sp>
        <p:nvSpPr>
          <p:cNvPr id="95" name="îṡḻïḑe"/>
          <p:cNvSpPr/>
          <p:nvPr/>
        </p:nvSpPr>
        <p:spPr>
          <a:xfrm flipH="1">
            <a:off x="4333106" y="2152702"/>
            <a:ext cx="3171794" cy="102335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50000"/>
              </a:lnSpc>
              <a:defRPr/>
            </a:pPr>
            <a:r>
              <a:rPr lang="zh-CN" altLang="en-US" sz="1400" dirty="0"/>
              <a:t>第一季度为</a:t>
            </a:r>
            <a:r>
              <a:rPr lang="en-US" altLang="zh-CN" sz="1400" b="1" dirty="0">
                <a:solidFill>
                  <a:srgbClr val="C00000"/>
                </a:solidFill>
              </a:rPr>
              <a:t>4</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b="1" dirty="0">
              <a:solidFill>
                <a:srgbClr val="C00000"/>
              </a:solidFill>
            </a:endParaRPr>
          </a:p>
          <a:p>
            <a:pPr lvl="0">
              <a:lnSpc>
                <a:spcPct val="150000"/>
              </a:lnSpc>
              <a:defRPr/>
            </a:pPr>
            <a:r>
              <a:rPr lang="zh-CN" altLang="en-US" sz="1400" dirty="0"/>
              <a:t>第二季度为</a:t>
            </a:r>
            <a:r>
              <a:rPr lang="en-US" altLang="zh-CN" sz="1400" b="1" dirty="0">
                <a:solidFill>
                  <a:srgbClr val="C00000"/>
                </a:solidFill>
              </a:rPr>
              <a:t>7</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b="1" dirty="0">
              <a:solidFill>
                <a:srgbClr val="C00000"/>
              </a:solidFill>
            </a:endParaRPr>
          </a:p>
          <a:p>
            <a:pPr lvl="0">
              <a:lnSpc>
                <a:spcPct val="150000"/>
              </a:lnSpc>
              <a:defRPr/>
            </a:pPr>
            <a:r>
              <a:rPr lang="zh-CN" altLang="en-US" sz="1400" dirty="0"/>
              <a:t>第四季度为</a:t>
            </a:r>
            <a:r>
              <a:rPr lang="zh-CN" altLang="en-US" sz="1400" b="1" dirty="0">
                <a:solidFill>
                  <a:srgbClr val="C00000"/>
                </a:solidFill>
              </a:rPr>
              <a:t>次年</a:t>
            </a:r>
            <a:r>
              <a:rPr lang="en-US" altLang="zh-CN" sz="1400" b="1" dirty="0">
                <a:solidFill>
                  <a:srgbClr val="C00000"/>
                </a:solidFill>
              </a:rPr>
              <a:t>1</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
        <p:nvSpPr>
          <p:cNvPr id="98" name="îṡḻïḑe"/>
          <p:cNvSpPr/>
          <p:nvPr/>
        </p:nvSpPr>
        <p:spPr>
          <a:xfrm flipH="1">
            <a:off x="7959594" y="223582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b="1" dirty="0">
                <a:solidFill>
                  <a:srgbClr val="C00000"/>
                </a:solidFill>
              </a:rPr>
              <a:t>次年</a:t>
            </a:r>
            <a:r>
              <a:rPr lang="en-US" altLang="zh-CN" sz="1400" b="1" dirty="0">
                <a:solidFill>
                  <a:srgbClr val="C00000"/>
                </a:solidFill>
              </a:rPr>
              <a:t>3</a:t>
            </a:r>
            <a:r>
              <a:rPr lang="zh-CN" altLang="en-US" sz="1400" b="1" dirty="0">
                <a:solidFill>
                  <a:srgbClr val="C00000"/>
                </a:solidFill>
              </a:rPr>
              <a:t>月</a:t>
            </a:r>
            <a:r>
              <a:rPr lang="en-US" altLang="zh-CN" sz="1400" b="1" dirty="0">
                <a:solidFill>
                  <a:srgbClr val="C00000"/>
                </a:solidFill>
              </a:rPr>
              <a:t>30</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charset="-122"/>
              <a:cs typeface="+mn-ea"/>
              <a:sym typeface="Arial" panose="020B0604020202020204" pitchFamily="34" charset="0"/>
            </a:endParaRPr>
          </a:p>
        </p:txBody>
      </p:sp>
    </p:spTree>
    <p:custDataLst>
      <p:tags r:id="rId1"/>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6878806"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一、民族地区幼儿园增加“</a:t>
            </a:r>
            <a:r>
              <a:rPr lang="zh-CN" altLang="en-US" b="1" dirty="0">
                <a:solidFill>
                  <a:srgbClr val="C55A11"/>
                </a:solidFill>
                <a:latin typeface="微软雅黑" panose="020B0503020204020204" charset="-122"/>
                <a:ea typeface="微软雅黑" panose="020B0503020204020204" charset="-122"/>
                <a:sym typeface="+mn-ea"/>
              </a:rPr>
              <a:t>是否使用国家通用语言文字保教</a:t>
            </a:r>
            <a:r>
              <a:rPr lang="zh-CN" altLang="en-US" b="1" dirty="0">
                <a:solidFill>
                  <a:srgbClr val="304371"/>
                </a:solidFill>
                <a:latin typeface="微软雅黑" panose="020B0503020204020204" charset="-122"/>
                <a:ea typeface="微软雅黑" panose="020B0503020204020204" charset="-122"/>
                <a:sym typeface="+mn-ea"/>
              </a:rPr>
              <a:t>”指标</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sp>
        <p:nvSpPr>
          <p:cNvPr id="86" name="TextBox 213"/>
          <p:cNvSpPr txBox="1"/>
          <p:nvPr/>
        </p:nvSpPr>
        <p:spPr>
          <a:xfrm>
            <a:off x="1151564" y="1622416"/>
            <a:ext cx="9960721" cy="154927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1102</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填报说明：</a:t>
            </a:r>
            <a:r>
              <a:rPr lang="zh-CN" altLang="en-US" sz="1600" kern="0" dirty="0">
                <a:latin typeface="微软雅黑" panose="020B0503020204020204" charset="-122"/>
                <a:ea typeface="微软雅黑" panose="020B0503020204020204" charset="-122"/>
                <a:sym typeface="+mn-ea"/>
              </a:rPr>
              <a:t>是否使用国家通用语言文字保教，仅内蒙古自治区、辽宁省、吉林省、黑龙江省、广西壮族自治区、四川省、贵州省、云南省、西藏自治区、甘肃省、青海省、新疆维吾尔自治区等</a:t>
            </a:r>
            <a:r>
              <a:rPr lang="en-US" altLang="zh-CN" sz="1600" kern="0" dirty="0">
                <a:latin typeface="微软雅黑" panose="020B0503020204020204" charset="-122"/>
                <a:ea typeface="微软雅黑" panose="020B0503020204020204" charset="-122"/>
                <a:sym typeface="+mn-ea"/>
              </a:rPr>
              <a:t>12</a:t>
            </a:r>
            <a:r>
              <a:rPr lang="zh-CN" altLang="en-US" sz="1600" kern="0" dirty="0">
                <a:latin typeface="微软雅黑" panose="020B0503020204020204" charset="-122"/>
                <a:ea typeface="微软雅黑" panose="020B0503020204020204" charset="-122"/>
                <a:sym typeface="+mn-ea"/>
              </a:rPr>
              <a:t>省（自治区）有同时使用国家通用语言文字和民族语言文字教学班的幼儿园或附设幼儿班填报本指标。</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a:bodyPr>
          <a:lstStyle/>
          <a:p>
            <a:pPr algn="ctr"/>
            <a:r>
              <a:rPr lang="zh-CN" altLang="en-US" dirty="0">
                <a:latin typeface="Arial" panose="020B0604020202020204" pitchFamily="34" charset="0"/>
                <a:ea typeface="微软雅黑" panose="020B0503020204020204" charset="-122"/>
                <a:cs typeface="+mn-ea"/>
                <a:sym typeface="Arial" panose="020B0604020202020204" pitchFamily="34" charset="0"/>
              </a:rPr>
              <a:t>总说明</a:t>
            </a:r>
            <a:endParaRPr lang="zh-CN" altLang="en-US" dirty="0"/>
          </a:p>
        </p:txBody>
      </p:sp>
      <p:grpSp>
        <p:nvGrpSpPr>
          <p:cNvPr id="16" name="组合 15"/>
          <p:cNvGrpSpPr/>
          <p:nvPr/>
        </p:nvGrpSpPr>
        <p:grpSpPr>
          <a:xfrm>
            <a:off x="660400" y="1130299"/>
            <a:ext cx="9508833" cy="369332"/>
            <a:chOff x="2241072" y="1448617"/>
            <a:chExt cx="4824746" cy="434999"/>
          </a:xfrm>
        </p:grpSpPr>
        <p:sp>
          <p:nvSpPr>
            <p:cNvPr id="17" name="iśḷïďê"/>
            <p:cNvSpPr txBox="1"/>
            <p:nvPr/>
          </p:nvSpPr>
          <p:spPr>
            <a:xfrm>
              <a:off x="2799602" y="1448617"/>
              <a:ext cx="4266216" cy="434999"/>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质量控制</a:t>
              </a:r>
              <a:endParaRPr lang="en-US" altLang="zh-CN"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19" name="îṥļîde"/>
            <p:cNvSpPr txBox="1"/>
            <p:nvPr/>
          </p:nvSpPr>
          <p:spPr>
            <a:xfrm>
              <a:off x="2241072" y="1448617"/>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（八）</a:t>
              </a:r>
            </a:p>
          </p:txBody>
        </p:sp>
      </p:grpSp>
      <p:sp>
        <p:nvSpPr>
          <p:cNvPr id="9" name="isľíde"/>
          <p:cNvSpPr txBox="1"/>
          <p:nvPr/>
        </p:nvSpPr>
        <p:spPr>
          <a:xfrm>
            <a:off x="1162458" y="3142810"/>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1.</a:t>
            </a:r>
            <a:r>
              <a:rPr lang="zh-CN" altLang="en-US" sz="1600" b="1" dirty="0">
                <a:solidFill>
                  <a:srgbClr val="C55A11"/>
                </a:solidFill>
              </a:rPr>
              <a:t>任务部署环节</a:t>
            </a:r>
          </a:p>
        </p:txBody>
      </p:sp>
      <p:sp>
        <p:nvSpPr>
          <p:cNvPr id="10" name="iṥḷïḓé"/>
          <p:cNvSpPr/>
          <p:nvPr/>
        </p:nvSpPr>
        <p:spPr>
          <a:xfrm flipH="1">
            <a:off x="1162459" y="3363505"/>
            <a:ext cx="4122949" cy="1156855"/>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zh-CN" sz="1600" dirty="0">
                <a:latin typeface="+mn-ea"/>
              </a:rPr>
              <a:t>）印发统计调查工作文件</a:t>
            </a:r>
          </a:p>
          <a:p>
            <a:pPr>
              <a:lnSpc>
                <a:spcPct val="150000"/>
              </a:lnSpc>
            </a:pPr>
            <a:r>
              <a:rPr lang="en-US" altLang="zh-CN" sz="1600" dirty="0">
                <a:latin typeface="+mn-ea"/>
              </a:rPr>
              <a:t>2</a:t>
            </a:r>
            <a:r>
              <a:rPr lang="zh-CN" altLang="zh-CN" sz="1600" dirty="0">
                <a:latin typeface="+mn-ea"/>
              </a:rPr>
              <a:t>）确定统计调查对象</a:t>
            </a:r>
          </a:p>
          <a:p>
            <a:pPr>
              <a:lnSpc>
                <a:spcPct val="150000"/>
              </a:lnSpc>
            </a:pPr>
            <a:r>
              <a:rPr lang="en-US" altLang="zh-CN" sz="1600" dirty="0">
                <a:latin typeface="+mn-ea"/>
              </a:rPr>
              <a:t>3</a:t>
            </a:r>
            <a:r>
              <a:rPr lang="zh-CN" altLang="zh-CN" sz="1600" dirty="0">
                <a:latin typeface="+mn-ea"/>
              </a:rPr>
              <a:t>）组织开展人员培训</a:t>
            </a:r>
          </a:p>
        </p:txBody>
      </p:sp>
      <p:sp>
        <p:nvSpPr>
          <p:cNvPr id="12" name="îśḻide"/>
          <p:cNvSpPr>
            <a:spLocks noGrp="1"/>
          </p:cNvSpPr>
          <p:nvPr>
            <p:ph type="sldNum" sz="quarter" idx="12"/>
          </p:nvPr>
        </p:nvSpPr>
        <p:spPr>
          <a:xfrm>
            <a:off x="9176260" y="6235704"/>
            <a:ext cx="2547595" cy="206381"/>
          </a:xfrm>
        </p:spPr>
        <p:txBody>
          <a:bodyPr/>
          <a:lstStyle/>
          <a:p>
            <a:r>
              <a:rPr lang="en-US" altLang="zh-CN" dirty="0"/>
              <a:t>1</a:t>
            </a:r>
            <a:endParaRPr lang="zh-CN" altLang="en-US" dirty="0"/>
          </a:p>
        </p:txBody>
      </p:sp>
      <p:sp>
        <p:nvSpPr>
          <p:cNvPr id="13" name="isľíde"/>
          <p:cNvSpPr txBox="1"/>
          <p:nvPr/>
        </p:nvSpPr>
        <p:spPr>
          <a:xfrm>
            <a:off x="6503752" y="1336250"/>
            <a:ext cx="3601692"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2.</a:t>
            </a:r>
            <a:r>
              <a:rPr lang="zh-CN" altLang="en-US" sz="1600" b="1" dirty="0">
                <a:solidFill>
                  <a:srgbClr val="C55A11"/>
                </a:solidFill>
              </a:rPr>
              <a:t>数据采集环节</a:t>
            </a:r>
          </a:p>
        </p:txBody>
      </p:sp>
      <p:sp>
        <p:nvSpPr>
          <p:cNvPr id="14" name="iṥḷïḓé"/>
          <p:cNvSpPr/>
          <p:nvPr/>
        </p:nvSpPr>
        <p:spPr>
          <a:xfrm flipH="1">
            <a:off x="6503753" y="1519093"/>
            <a:ext cx="5360085" cy="3188180"/>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）做好统计人员身份认证</a:t>
            </a:r>
            <a:r>
              <a:rPr lang="en-US" altLang="zh-CN" sz="1600" dirty="0">
                <a:latin typeface="+mn-ea"/>
              </a:rPr>
              <a:t>     </a:t>
            </a:r>
            <a:r>
              <a:rPr lang="zh-CN" altLang="en-US" sz="1400" dirty="0">
                <a:solidFill>
                  <a:srgbClr val="C55A11"/>
                </a:solidFill>
              </a:rPr>
              <a:t>教育行政部门具体承担教育统计任务的机构可以根据不同调查表设立不同的填表人和统计负责人。如，</a:t>
            </a:r>
            <a:r>
              <a:rPr lang="en-US" altLang="zh-CN" sz="1400" dirty="0">
                <a:solidFill>
                  <a:srgbClr val="C55A11"/>
                </a:solidFill>
              </a:rPr>
              <a:t>《</a:t>
            </a:r>
            <a:r>
              <a:rPr lang="zh-CN" altLang="en-US" sz="1400" dirty="0">
                <a:solidFill>
                  <a:srgbClr val="C55A11"/>
                </a:solidFill>
              </a:rPr>
              <a:t>各级各类学校基本建设完成情况表</a:t>
            </a:r>
            <a:r>
              <a:rPr lang="en-US" altLang="zh-CN" sz="1400" dirty="0">
                <a:solidFill>
                  <a:srgbClr val="C55A11"/>
                </a:solidFill>
              </a:rPr>
              <a:t>》</a:t>
            </a:r>
            <a:r>
              <a:rPr lang="zh-CN" altLang="en-US" sz="1400" dirty="0">
                <a:solidFill>
                  <a:srgbClr val="C55A11"/>
                </a:solidFill>
              </a:rPr>
              <a:t>的填表人和统计负责人应为基建管理部门人员</a:t>
            </a:r>
            <a:endParaRPr lang="en-US" altLang="zh-CN" sz="1600" dirty="0">
              <a:solidFill>
                <a:srgbClr val="C55A11"/>
              </a:solidFill>
              <a:latin typeface="+mn-ea"/>
            </a:endParaRPr>
          </a:p>
          <a:p>
            <a:pPr>
              <a:lnSpc>
                <a:spcPct val="150000"/>
              </a:lnSpc>
            </a:pPr>
            <a:r>
              <a:rPr lang="en-US" altLang="zh-CN" sz="1600" dirty="0">
                <a:latin typeface="+mn-ea"/>
              </a:rPr>
              <a:t>2</a:t>
            </a:r>
            <a:r>
              <a:rPr lang="zh-CN" altLang="en-US" sz="1600" dirty="0">
                <a:latin typeface="+mn-ea"/>
              </a:rPr>
              <a:t>）明确职责权限     </a:t>
            </a:r>
            <a:r>
              <a:rPr lang="zh-CN" altLang="zh-CN" sz="1400" dirty="0">
                <a:solidFill>
                  <a:srgbClr val="C55A11"/>
                </a:solidFill>
              </a:rPr>
              <a:t>县级以上教育行政部门有发现疑似问题并退回核实权限</a:t>
            </a:r>
            <a:endParaRPr lang="en-US" altLang="zh-CN" sz="1400" dirty="0">
              <a:solidFill>
                <a:srgbClr val="C55A11"/>
              </a:solidFill>
            </a:endParaRPr>
          </a:p>
          <a:p>
            <a:pPr>
              <a:lnSpc>
                <a:spcPct val="150000"/>
              </a:lnSpc>
            </a:pPr>
            <a:r>
              <a:rPr lang="en-US" altLang="zh-CN" sz="1600" dirty="0">
                <a:latin typeface="+mn-ea"/>
              </a:rPr>
              <a:t>3</a:t>
            </a:r>
            <a:r>
              <a:rPr lang="zh-CN" altLang="en-US" sz="1600" dirty="0">
                <a:latin typeface="+mn-ea"/>
              </a:rPr>
              <a:t>）填报单位工作部署</a:t>
            </a:r>
            <a:endParaRPr lang="en-US" altLang="zh-CN" sz="1600" dirty="0">
              <a:latin typeface="+mn-ea"/>
            </a:endParaRPr>
          </a:p>
          <a:p>
            <a:pPr>
              <a:lnSpc>
                <a:spcPct val="150000"/>
              </a:lnSpc>
            </a:pPr>
            <a:r>
              <a:rPr lang="en-US" altLang="zh-CN" sz="1600" dirty="0">
                <a:latin typeface="+mn-ea"/>
              </a:rPr>
              <a:t>4</a:t>
            </a:r>
            <a:r>
              <a:rPr lang="zh-CN" altLang="en-US" sz="1600" dirty="0">
                <a:latin typeface="+mn-ea"/>
              </a:rPr>
              <a:t>）填报单位审核原始数据</a:t>
            </a:r>
            <a:endParaRPr lang="en-US" altLang="zh-CN" sz="1600" dirty="0">
              <a:latin typeface="+mn-ea"/>
            </a:endParaRPr>
          </a:p>
          <a:p>
            <a:pPr>
              <a:lnSpc>
                <a:spcPct val="150000"/>
              </a:lnSpc>
            </a:pPr>
            <a:r>
              <a:rPr lang="en-US" altLang="zh-CN" sz="1600" dirty="0">
                <a:latin typeface="+mn-ea"/>
              </a:rPr>
              <a:t>5</a:t>
            </a:r>
            <a:r>
              <a:rPr lang="zh-CN" altLang="en-US" sz="1600" dirty="0">
                <a:latin typeface="+mn-ea"/>
              </a:rPr>
              <a:t>）填报单位数据上报</a:t>
            </a:r>
            <a:endParaRPr lang="zh-CN" altLang="zh-CN" sz="1600" dirty="0">
              <a:latin typeface="+mn-ea"/>
            </a:endParaRPr>
          </a:p>
        </p:txBody>
      </p:sp>
      <p:sp>
        <p:nvSpPr>
          <p:cNvPr id="18" name="isľíde"/>
          <p:cNvSpPr txBox="1"/>
          <p:nvPr/>
        </p:nvSpPr>
        <p:spPr>
          <a:xfrm>
            <a:off x="1162458" y="4524427"/>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3.</a:t>
            </a:r>
            <a:r>
              <a:rPr lang="zh-CN" altLang="en-US" sz="1600" b="1">
                <a:solidFill>
                  <a:srgbClr val="C55A11"/>
                </a:solidFill>
              </a:rPr>
              <a:t>数据审核汇总环节</a:t>
            </a:r>
            <a:endParaRPr lang="zh-CN" altLang="en-US" sz="1600" b="1" dirty="0">
              <a:solidFill>
                <a:srgbClr val="C55A11"/>
              </a:solidFill>
            </a:endParaRPr>
          </a:p>
        </p:txBody>
      </p:sp>
      <p:sp>
        <p:nvSpPr>
          <p:cNvPr id="20" name="iṥḷïḓé"/>
          <p:cNvSpPr/>
          <p:nvPr/>
        </p:nvSpPr>
        <p:spPr>
          <a:xfrm flipH="1">
            <a:off x="1162458" y="4710582"/>
            <a:ext cx="5360085" cy="1808187"/>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）审核接收数据</a:t>
            </a:r>
            <a:endParaRPr lang="en-US" altLang="zh-CN" sz="1600" dirty="0">
              <a:latin typeface="+mn-ea"/>
            </a:endParaRPr>
          </a:p>
          <a:p>
            <a:pPr>
              <a:lnSpc>
                <a:spcPct val="150000"/>
              </a:lnSpc>
            </a:pPr>
            <a:r>
              <a:rPr lang="en-US" altLang="zh-CN" sz="1600" dirty="0">
                <a:latin typeface="+mn-ea"/>
              </a:rPr>
              <a:t>2</a:t>
            </a:r>
            <a:r>
              <a:rPr lang="zh-CN" altLang="en-US" sz="1600" dirty="0">
                <a:latin typeface="+mn-ea"/>
              </a:rPr>
              <a:t>）反馈疑似问题</a:t>
            </a:r>
            <a:endParaRPr lang="en-US" altLang="zh-CN" sz="1600" dirty="0">
              <a:latin typeface="+mn-ea"/>
            </a:endParaRPr>
          </a:p>
          <a:p>
            <a:pPr>
              <a:lnSpc>
                <a:spcPct val="150000"/>
              </a:lnSpc>
            </a:pPr>
            <a:r>
              <a:rPr lang="en-US" altLang="zh-CN" sz="1600" dirty="0">
                <a:latin typeface="+mn-ea"/>
              </a:rPr>
              <a:t>3</a:t>
            </a:r>
            <a:r>
              <a:rPr lang="zh-CN" altLang="en-US" sz="1600" dirty="0">
                <a:latin typeface="+mn-ea"/>
              </a:rPr>
              <a:t>）按时完成任务</a:t>
            </a:r>
            <a:r>
              <a:rPr lang="en-US" altLang="zh-CN" sz="1600" dirty="0">
                <a:latin typeface="+mn-ea"/>
              </a:rPr>
              <a:t>     </a:t>
            </a:r>
            <a:r>
              <a:rPr lang="zh-CN" altLang="zh-CN" sz="1400" dirty="0">
                <a:solidFill>
                  <a:srgbClr val="C55A11"/>
                </a:solidFill>
              </a:rPr>
              <a:t>各级教育行政部门要配备充足的力量进行数据采集、处理、审核、汇总，制定切实可行的进度表，强化对统计工作每一个环节的时间管理，保证统计数据的时效性</a:t>
            </a:r>
          </a:p>
        </p:txBody>
      </p:sp>
      <p:sp>
        <p:nvSpPr>
          <p:cNvPr id="21" name="isľíde"/>
          <p:cNvSpPr txBox="1"/>
          <p:nvPr/>
        </p:nvSpPr>
        <p:spPr>
          <a:xfrm>
            <a:off x="6503752" y="4734857"/>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4.</a:t>
            </a:r>
            <a:r>
              <a:rPr lang="zh-CN" altLang="en-US" sz="1600" b="1" dirty="0">
                <a:solidFill>
                  <a:srgbClr val="C55A11"/>
                </a:solidFill>
              </a:rPr>
              <a:t>统计资料归档</a:t>
            </a:r>
          </a:p>
        </p:txBody>
      </p:sp>
      <p:sp>
        <p:nvSpPr>
          <p:cNvPr id="22" name="iṥḷïḓé"/>
          <p:cNvSpPr/>
          <p:nvPr/>
        </p:nvSpPr>
        <p:spPr>
          <a:xfrm flipH="1">
            <a:off x="6503753" y="4937159"/>
            <a:ext cx="5653811" cy="1526187"/>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）公开使用数据以教育部集中审核汇总后下发数据为准</a:t>
            </a:r>
            <a:endParaRPr lang="en-US" altLang="zh-CN" sz="1600" dirty="0">
              <a:latin typeface="+mn-ea"/>
            </a:endParaRPr>
          </a:p>
          <a:p>
            <a:pPr>
              <a:lnSpc>
                <a:spcPct val="150000"/>
              </a:lnSpc>
            </a:pPr>
            <a:r>
              <a:rPr lang="en-US" altLang="zh-CN" sz="1600" dirty="0">
                <a:latin typeface="+mn-ea"/>
              </a:rPr>
              <a:t>2</a:t>
            </a:r>
            <a:r>
              <a:rPr lang="zh-CN" altLang="en-US" sz="1600" dirty="0">
                <a:latin typeface="+mn-ea"/>
              </a:rPr>
              <a:t>）教育部保存全国及分省综表数据</a:t>
            </a:r>
            <a:endParaRPr lang="en-US" altLang="zh-CN" sz="1600" dirty="0">
              <a:latin typeface="+mn-ea"/>
            </a:endParaRPr>
          </a:p>
          <a:p>
            <a:pPr>
              <a:lnSpc>
                <a:spcPct val="150000"/>
              </a:lnSpc>
            </a:pPr>
            <a:r>
              <a:rPr lang="en-US" altLang="zh-CN" sz="1600" dirty="0">
                <a:latin typeface="+mn-ea"/>
              </a:rPr>
              <a:t>3</a:t>
            </a:r>
            <a:r>
              <a:rPr lang="zh-CN" altLang="en-US" sz="1600" dirty="0">
                <a:latin typeface="+mn-ea"/>
              </a:rPr>
              <a:t>）各级教育行政部门应比照教育部保存相应统计资料</a:t>
            </a:r>
            <a:endParaRPr lang="en-US" altLang="zh-CN" sz="1600" dirty="0">
              <a:latin typeface="+mn-ea"/>
            </a:endParaRPr>
          </a:p>
          <a:p>
            <a:pPr>
              <a:lnSpc>
                <a:spcPct val="150000"/>
              </a:lnSpc>
            </a:pPr>
            <a:r>
              <a:rPr lang="en-US" altLang="zh-CN" sz="1600" dirty="0">
                <a:latin typeface="+mn-ea"/>
              </a:rPr>
              <a:t>4</a:t>
            </a:r>
            <a:r>
              <a:rPr lang="zh-CN" altLang="en-US" sz="1600" dirty="0">
                <a:latin typeface="+mn-ea"/>
              </a:rPr>
              <a:t>）学校电子数据资料和纸质统计调查表应永久保存</a:t>
            </a:r>
            <a:endParaRPr lang="zh-CN" altLang="zh-CN" sz="1600" dirty="0">
              <a:latin typeface="+mn-ea"/>
            </a:endParaRPr>
          </a:p>
        </p:txBody>
      </p:sp>
      <p:sp>
        <p:nvSpPr>
          <p:cNvPr id="23" name="íṧḷíḋê"/>
          <p:cNvSpPr txBox="1"/>
          <p:nvPr/>
        </p:nvSpPr>
        <p:spPr>
          <a:xfrm>
            <a:off x="1162458" y="1537444"/>
            <a:ext cx="4933541" cy="1273875"/>
          </a:xfrm>
          <a:prstGeom prst="rect">
            <a:avLst/>
          </a:prstGeom>
          <a:solidFill>
            <a:schemeClr val="bg1">
              <a:lumMod val="85000"/>
            </a:schemeClr>
          </a:solidFill>
          <a:ln>
            <a:noFill/>
          </a:ln>
        </p:spPr>
        <p:txBody>
          <a:bodyPr wrap="square" lIns="91440" tIns="45720" rIns="91440" bIns="45720" anchor="t" anchorCtr="0">
            <a:spAutoFit/>
          </a:bodyPr>
          <a:lstStyle/>
          <a:p>
            <a:pPr lvl="0" defTabSz="913765">
              <a:lnSpc>
                <a:spcPct val="150000"/>
              </a:lnSpc>
              <a:buSzPct val="25000"/>
              <a:defRPr/>
            </a:pPr>
            <a:r>
              <a:rPr lang="zh-CN" altLang="en-US" b="1" dirty="0">
                <a:solidFill>
                  <a:srgbClr val="C55A11"/>
                </a:solidFill>
                <a:latin typeface="楷体" panose="02010609060101010101" pitchFamily="49" charset="-122"/>
                <a:ea typeface="楷体" panose="02010609060101010101" pitchFamily="49" charset="-122"/>
              </a:rPr>
              <a:t>    按照</a:t>
            </a:r>
            <a:r>
              <a:rPr lang="en-US" altLang="zh-CN" b="1" dirty="0">
                <a:solidFill>
                  <a:srgbClr val="C55A11"/>
                </a:solidFill>
                <a:latin typeface="楷体" panose="02010609060101010101" pitchFamily="49" charset="-122"/>
                <a:ea typeface="楷体" panose="02010609060101010101" pitchFamily="49" charset="-122"/>
              </a:rPr>
              <a:t>《</a:t>
            </a:r>
            <a:r>
              <a:rPr lang="zh-CN" altLang="en-US" b="1" dirty="0">
                <a:solidFill>
                  <a:srgbClr val="C55A11"/>
                </a:solidFill>
                <a:latin typeface="楷体" panose="02010609060101010101" pitchFamily="49" charset="-122"/>
                <a:ea typeface="楷体" panose="02010609060101010101" pitchFamily="49" charset="-122"/>
              </a:rPr>
              <a:t>国家统计质量保证框架（</a:t>
            </a:r>
            <a:r>
              <a:rPr lang="en-US" altLang="zh-CN" b="1" dirty="0">
                <a:solidFill>
                  <a:srgbClr val="C55A11"/>
                </a:solidFill>
                <a:latin typeface="楷体" panose="02010609060101010101" pitchFamily="49" charset="-122"/>
                <a:ea typeface="楷体" panose="02010609060101010101" pitchFamily="49" charset="-122"/>
              </a:rPr>
              <a:t>2021</a:t>
            </a:r>
            <a:r>
              <a:rPr lang="zh-CN" altLang="en-US" b="1" dirty="0">
                <a:solidFill>
                  <a:srgbClr val="C55A11"/>
                </a:solidFill>
                <a:latin typeface="楷体" panose="02010609060101010101" pitchFamily="49" charset="-122"/>
                <a:ea typeface="楷体" panose="02010609060101010101" pitchFamily="49" charset="-122"/>
              </a:rPr>
              <a:t>）</a:t>
            </a:r>
            <a:r>
              <a:rPr lang="en-US" altLang="zh-CN" b="1" dirty="0">
                <a:solidFill>
                  <a:srgbClr val="C55A11"/>
                </a:solidFill>
                <a:latin typeface="楷体" panose="02010609060101010101" pitchFamily="49" charset="-122"/>
                <a:ea typeface="楷体" panose="02010609060101010101" pitchFamily="49" charset="-122"/>
              </a:rPr>
              <a:t>》</a:t>
            </a:r>
            <a:r>
              <a:rPr lang="zh-CN" altLang="en-US" b="1" dirty="0">
                <a:solidFill>
                  <a:srgbClr val="C55A11"/>
                </a:solidFill>
                <a:latin typeface="楷体" panose="02010609060101010101" pitchFamily="49" charset="-122"/>
                <a:ea typeface="楷体" panose="02010609060101010101" pitchFamily="49" charset="-122"/>
              </a:rPr>
              <a:t>有关要求，结合教育事业统计工作实际，对统计业务流程的各环节进行质量管理和控制</a:t>
            </a:r>
            <a:endParaRPr kumimoji="0" lang="en-US" b="1" i="0" u="none" strike="noStrike" kern="1200" cap="none" spc="0" normalizeH="0" baseline="0" noProof="0" dirty="0">
              <a:ln>
                <a:noFill/>
              </a:ln>
              <a:solidFill>
                <a:srgbClr val="C55A11"/>
              </a:solidFill>
              <a:effectLst/>
              <a:uLnTx/>
              <a:uFillTx/>
              <a:latin typeface="楷体" panose="02010609060101010101" pitchFamily="49" charset="-122"/>
              <a:ea typeface="楷体" panose="02010609060101010101" pitchFamily="49" charset="-122"/>
            </a:endParaRPr>
          </a:p>
        </p:txBody>
      </p:sp>
    </p:spTree>
    <p:custDataLst>
      <p:tags r:id="rId1"/>
    </p:custData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a:bodyPr>
          <a:lstStyle/>
          <a:p>
            <a:pPr algn="ctr"/>
            <a:r>
              <a:rPr lang="zh-CN" altLang="en-US" dirty="0">
                <a:latin typeface="Arial" panose="020B0604020202020204" pitchFamily="34" charset="0"/>
                <a:ea typeface="微软雅黑" panose="020B0503020204020204" charset="-122"/>
                <a:cs typeface="+mn-ea"/>
                <a:sym typeface="Arial" panose="020B0604020202020204" pitchFamily="34" charset="0"/>
              </a:rPr>
              <a:t>总说明</a:t>
            </a:r>
            <a:endParaRPr lang="zh-CN" altLang="en-US" dirty="0"/>
          </a:p>
        </p:txBody>
      </p:sp>
      <p:grpSp>
        <p:nvGrpSpPr>
          <p:cNvPr id="16" name="组合 15"/>
          <p:cNvGrpSpPr/>
          <p:nvPr/>
        </p:nvGrpSpPr>
        <p:grpSpPr>
          <a:xfrm>
            <a:off x="660400" y="1130298"/>
            <a:ext cx="9508833" cy="1202573"/>
            <a:chOff x="2241072" y="1448617"/>
            <a:chExt cx="4824746" cy="1416390"/>
          </a:xfrm>
        </p:grpSpPr>
        <p:sp>
          <p:nvSpPr>
            <p:cNvPr id="17" name="iśḷïďê"/>
            <p:cNvSpPr txBox="1"/>
            <p:nvPr/>
          </p:nvSpPr>
          <p:spPr>
            <a:xfrm>
              <a:off x="2799602" y="1448617"/>
              <a:ext cx="4266216" cy="1416390"/>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统计资料公布的时间、渠道</a:t>
              </a:r>
              <a:endParaRPr lang="en-US" altLang="zh-CN"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每年上半年对社会公开发布教育事业统计公报，下半年公开出版</a:t>
              </a:r>
              <a:r>
                <a:rPr lang="en-US" altLang="zh-CN"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中国教育事业统计年鉴</a:t>
              </a:r>
              <a:r>
                <a:rPr lang="en-US" altLang="zh-CN"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a:t>
              </a: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以及年度教育事业发展进展报告等</a:t>
              </a:r>
            </a:p>
          </p:txBody>
        </p:sp>
        <p:sp>
          <p:nvSpPr>
            <p:cNvPr id="19" name="îṥļîde"/>
            <p:cNvSpPr txBox="1"/>
            <p:nvPr/>
          </p:nvSpPr>
          <p:spPr>
            <a:xfrm>
              <a:off x="2241072" y="1525265"/>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charset="-122"/>
                  <a:cs typeface="+mn-ea"/>
                  <a:sym typeface="Arial" panose="020B0604020202020204" pitchFamily="34" charset="0"/>
                </a:rPr>
                <a:t>九</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p>
          </p:txBody>
        </p:sp>
      </p:grpSp>
      <p:grpSp>
        <p:nvGrpSpPr>
          <p:cNvPr id="18" name="组合 17"/>
          <p:cNvGrpSpPr/>
          <p:nvPr/>
        </p:nvGrpSpPr>
        <p:grpSpPr>
          <a:xfrm>
            <a:off x="660400" y="2701014"/>
            <a:ext cx="9508833" cy="1941237"/>
            <a:chOff x="2241072" y="1448617"/>
            <a:chExt cx="4824746" cy="2286388"/>
          </a:xfrm>
        </p:grpSpPr>
        <p:sp>
          <p:nvSpPr>
            <p:cNvPr id="20" name="iśḷïďê"/>
            <p:cNvSpPr txBox="1"/>
            <p:nvPr/>
          </p:nvSpPr>
          <p:spPr>
            <a:xfrm>
              <a:off x="2799602" y="1448617"/>
              <a:ext cx="4266216" cy="2286388"/>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统计信息共享的内容、方式、时限、渠道、责任单位和责任人</a:t>
              </a:r>
              <a:endParaRPr lang="en-US" altLang="zh-CN"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不定期共享各种统计资料，</a:t>
              </a:r>
              <a:r>
                <a:rPr lang="zh-CN" altLang="en-US" sz="1600" dirty="0">
                  <a:latin typeface="Arial" panose="020B0604020202020204" pitchFamily="34" charset="0"/>
                  <a:ea typeface="微软雅黑" panose="020B0503020204020204" charset="-122"/>
                  <a:cs typeface="+mn-ea"/>
                  <a:sym typeface="Arial" panose="020B0604020202020204" pitchFamily="34" charset="0"/>
                </a:rPr>
                <a:t>如：教育统计快讯、教育统计简明分析、教育统计摘要、各类专题分析报告等。综合统计数据按照相关协议无条件共享</a:t>
              </a:r>
              <a:endPar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责任单位：教育部发展规划司</a:t>
              </a: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责任人：分管司领导</a:t>
              </a:r>
              <a:endPar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21" name="îṥļîde"/>
            <p:cNvSpPr txBox="1"/>
            <p:nvPr/>
          </p:nvSpPr>
          <p:spPr>
            <a:xfrm>
              <a:off x="2241072" y="1575407"/>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charset="-122"/>
                  <a:cs typeface="+mn-ea"/>
                  <a:sym typeface="Arial" panose="020B0604020202020204" pitchFamily="34" charset="0"/>
                </a:rPr>
                <a:t>十</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p>
          </p:txBody>
        </p:sp>
      </p:grpSp>
      <p:grpSp>
        <p:nvGrpSpPr>
          <p:cNvPr id="22" name="组合 21"/>
          <p:cNvGrpSpPr/>
          <p:nvPr/>
        </p:nvGrpSpPr>
        <p:grpSpPr>
          <a:xfrm>
            <a:off x="660400" y="5092094"/>
            <a:ext cx="9508833" cy="833241"/>
            <a:chOff x="2241072" y="1448617"/>
            <a:chExt cx="4824746" cy="981392"/>
          </a:xfrm>
        </p:grpSpPr>
        <p:sp>
          <p:nvSpPr>
            <p:cNvPr id="23" name="iśḷïďê"/>
            <p:cNvSpPr txBox="1"/>
            <p:nvPr/>
          </p:nvSpPr>
          <p:spPr>
            <a:xfrm>
              <a:off x="2799602" y="1448617"/>
              <a:ext cx="4266216" cy="981392"/>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charset="-122"/>
                  <a:cs typeface="+mn-ea"/>
                  <a:sym typeface="Arial" panose="020B0604020202020204" pitchFamily="34" charset="0"/>
                </a:rPr>
                <a:t>使用名录库情况</a:t>
              </a:r>
              <a:endParaRPr lang="en-US" altLang="zh-CN" b="1" dirty="0">
                <a:solidFill>
                  <a:srgbClr val="000000"/>
                </a:solidFill>
                <a:latin typeface="Arial" panose="020B0604020202020204" pitchFamily="34" charset="0"/>
                <a:ea typeface="微软雅黑" panose="020B050302020402020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charset="-122"/>
                  <a:cs typeface="+mn-ea"/>
                  <a:sym typeface="Arial" panose="020B0604020202020204" pitchFamily="34" charset="0"/>
                </a:rPr>
                <a:t>本调查制度使用本部门基本单位名录库</a:t>
              </a:r>
              <a:endParaRPr lang="zh-CN" altLang="en-US" b="1" dirty="0">
                <a:solidFill>
                  <a:srgbClr val="C55A11"/>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24" name="îṥļîde"/>
            <p:cNvSpPr txBox="1"/>
            <p:nvPr/>
          </p:nvSpPr>
          <p:spPr>
            <a:xfrm>
              <a:off x="2241072" y="1538076"/>
              <a:ext cx="634425" cy="43499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charset="-122"/>
                  <a:cs typeface="+mn-ea"/>
                  <a:sym typeface="Arial" panose="020B0604020202020204" pitchFamily="34" charset="0"/>
                </a:rPr>
                <a:t>十一</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charset="-122"/>
                  <a:cs typeface="+mn-ea"/>
                  <a:sym typeface="Arial" panose="020B0604020202020204" pitchFamily="34" charset="0"/>
                </a:rPr>
                <a:t>）</a:t>
              </a:r>
            </a:p>
          </p:txBody>
        </p:sp>
      </p:grpSp>
    </p:spTree>
    <p:custDataLst>
      <p:tags r:id="rId1"/>
    </p:custData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60401" y="1125538"/>
          <a:ext cx="10872788" cy="5075243"/>
        </p:xfrm>
        <a:graphic>
          <a:graphicData uri="http://schemas.openxmlformats.org/drawingml/2006/table">
            <a:tbl>
              <a:tblPr firstRow="1" firstCol="1" bandRow="1"/>
              <a:tblGrid>
                <a:gridCol w="1088045">
                  <a:extLst>
                    <a:ext uri="{9D8B030D-6E8A-4147-A177-3AD203B41FA5}">
                      <a16:colId xmlns:a16="http://schemas.microsoft.com/office/drawing/2014/main" val="20000"/>
                    </a:ext>
                  </a:extLst>
                </a:gridCol>
                <a:gridCol w="9784743">
                  <a:extLst>
                    <a:ext uri="{9D8B030D-6E8A-4147-A177-3AD203B41FA5}">
                      <a16:colId xmlns:a16="http://schemas.microsoft.com/office/drawing/2014/main" val="20001"/>
                    </a:ext>
                  </a:extLst>
                </a:gridCol>
              </a:tblGrid>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学校（机构）标识码 □□□□□□□□□□</a:t>
                      </a:r>
                      <a:endParaRPr lang="zh-CN" sz="1000" kern="100" dirty="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学校（机构）名称（章）</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营利性民办学校（机构）简称</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学校（机构）英文名称</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1459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学校（机构）地址 </a:t>
                      </a:r>
                      <a:endParaRPr lang="zh-CN" sz="1000" kern="100" dirty="0">
                        <a:effectLst/>
                        <a:latin typeface="Times New Roman" panose="02020603050405020304" pitchFamily="18" charset="0"/>
                        <a:ea typeface="宋体" panose="02010600030101010101" pitchFamily="2" charset="-122"/>
                      </a:endParaRPr>
                    </a:p>
                    <a:p>
                      <a:pPr marL="266700" algn="just">
                        <a:lnSpc>
                          <a:spcPts val="1400"/>
                        </a:lnSpc>
                        <a:spcAft>
                          <a:spcPts val="0"/>
                        </a:spcAft>
                      </a:pPr>
                      <a:r>
                        <a:rPr lang="en-US" sz="900" u="sng"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省</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自治区、直辖市</a:t>
                      </a:r>
                      <a:r>
                        <a:rPr lang="en-US" sz="900" kern="100" dirty="0">
                          <a:effectLst/>
                          <a:latin typeface="Times New Roman" panose="02020603050405020304" pitchFamily="18" charset="0"/>
                          <a:ea typeface="宋体" panose="02010600030101010101" pitchFamily="2" charset="-122"/>
                        </a:rPr>
                        <a:t>)</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地</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区、市、州、盟</a:t>
                      </a:r>
                      <a:r>
                        <a:rPr lang="en-US" sz="900" kern="100" dirty="0">
                          <a:effectLst/>
                          <a:latin typeface="Times New Roman" panose="02020603050405020304" pitchFamily="18" charset="0"/>
                          <a:ea typeface="宋体" panose="02010600030101010101" pitchFamily="2" charset="-122"/>
                        </a:rPr>
                        <a:t>)</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县</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市、区、旗</a:t>
                      </a:r>
                      <a:r>
                        <a:rPr lang="en-US" sz="900" kern="100" dirty="0">
                          <a:effectLst/>
                          <a:latin typeface="Times New Roman" panose="02020603050405020304" pitchFamily="18" charset="0"/>
                          <a:ea typeface="宋体" panose="02010600030101010101" pitchFamily="2" charset="-122"/>
                        </a:rPr>
                        <a:t>)</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乡</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镇、街道</a:t>
                      </a:r>
                      <a:r>
                        <a:rPr lang="en-US" sz="900" kern="100" dirty="0">
                          <a:effectLst/>
                          <a:latin typeface="Times New Roman" panose="02020603050405020304" pitchFamily="18" charset="0"/>
                          <a:ea typeface="宋体" panose="02010600030101010101" pitchFamily="2" charset="-122"/>
                        </a:rPr>
                        <a:t>)</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村委会</a:t>
                      </a:r>
                      <a:r>
                        <a:rPr lang="en-US" sz="900" kern="100" dirty="0">
                          <a:effectLst/>
                          <a:latin typeface="Times New Roman" panose="02020603050405020304" pitchFamily="18" charset="0"/>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居委会</a:t>
                      </a:r>
                      <a:r>
                        <a:rPr lang="en-US" sz="900" kern="100" dirty="0">
                          <a:effectLst/>
                          <a:latin typeface="Times New Roman" panose="02020603050405020304" pitchFamily="18" charset="0"/>
                          <a:ea typeface="宋体" panose="02010600030101010101" pitchFamily="2" charset="-122"/>
                        </a:rPr>
                        <a:t>)</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学校（机构）所在地经度 </a:t>
                      </a:r>
                      <a:r>
                        <a:rPr lang="en-US" sz="900" u="sng" kern="100">
                          <a:effectLst/>
                          <a:latin typeface="Times New Roman" panose="02020603050405020304" pitchFamily="18" charset="0"/>
                          <a:ea typeface="宋体" panose="02010600030101010101" pitchFamily="2" charset="-122"/>
                        </a:rPr>
                        <a:t>     </a:t>
                      </a:r>
                      <a:r>
                        <a:rPr lang="zh-CN" sz="900" kern="2800">
                          <a:effectLst/>
                          <a:latin typeface="Arial Unicode MS"/>
                          <a:ea typeface="宋体" panose="02010600030101010101" pitchFamily="2" charset="-122"/>
                        </a:rPr>
                        <a:t>°</a:t>
                      </a:r>
                      <a:r>
                        <a:rPr lang="en-US" sz="900" u="sng" kern="100">
                          <a:effectLst/>
                          <a:latin typeface="宋体" panose="02010600030101010101" pitchFamily="2" charset="-122"/>
                          <a:ea typeface="宋体" panose="02010600030101010101" pitchFamily="2" charset="-122"/>
                        </a:rPr>
                        <a:t>     </a:t>
                      </a:r>
                      <a:r>
                        <a:rPr lang="zh-CN" sz="900" kern="2800">
                          <a:effectLst/>
                          <a:latin typeface="Arial Unicode MS"/>
                          <a:ea typeface="宋体" panose="02010600030101010101" pitchFamily="2" charset="-122"/>
                        </a:rPr>
                        <a:t>′</a:t>
                      </a:r>
                      <a:r>
                        <a:rPr lang="en-US" sz="900" u="sng" kern="100">
                          <a:effectLst/>
                          <a:latin typeface="宋体" panose="02010600030101010101" pitchFamily="2" charset="-122"/>
                          <a:ea typeface="宋体" panose="02010600030101010101" pitchFamily="2" charset="-122"/>
                        </a:rPr>
                        <a:t>     </a:t>
                      </a:r>
                      <a:r>
                        <a:rPr lang="zh-CN" sz="900" kern="2800">
                          <a:effectLst/>
                          <a:latin typeface="Arial Unicode MS"/>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纬度</a:t>
                      </a:r>
                      <a:r>
                        <a:rPr lang="en-US" sz="900" u="sng" kern="100">
                          <a:effectLst/>
                          <a:latin typeface="Times New Roman" panose="02020603050405020304" pitchFamily="18" charset="0"/>
                          <a:ea typeface="宋体" panose="02010600030101010101" pitchFamily="2" charset="-122"/>
                        </a:rPr>
                        <a:t>     </a:t>
                      </a:r>
                      <a:r>
                        <a:rPr lang="zh-CN" sz="900" kern="2800">
                          <a:effectLst/>
                          <a:latin typeface="Arial Unicode MS"/>
                          <a:ea typeface="宋体" panose="02010600030101010101" pitchFamily="2" charset="-122"/>
                        </a:rPr>
                        <a:t>°</a:t>
                      </a:r>
                      <a:r>
                        <a:rPr lang="en-US" sz="900" u="sng" kern="100">
                          <a:effectLst/>
                          <a:latin typeface="宋体" panose="02010600030101010101" pitchFamily="2" charset="-122"/>
                          <a:ea typeface="宋体" panose="02010600030101010101" pitchFamily="2" charset="-122"/>
                        </a:rPr>
                        <a:t>     </a:t>
                      </a:r>
                      <a:r>
                        <a:rPr lang="zh-CN" sz="900" kern="2800">
                          <a:effectLst/>
                          <a:latin typeface="Arial Unicode MS"/>
                          <a:ea typeface="宋体" panose="02010600030101010101" pitchFamily="2" charset="-122"/>
                        </a:rPr>
                        <a:t>′</a:t>
                      </a:r>
                      <a:r>
                        <a:rPr lang="en-US" sz="900" u="sng" kern="100">
                          <a:effectLst/>
                          <a:latin typeface="宋体" panose="02010600030101010101" pitchFamily="2" charset="-122"/>
                          <a:ea typeface="宋体" panose="02010600030101010101" pitchFamily="2" charset="-122"/>
                        </a:rPr>
                        <a:t>     </a:t>
                      </a:r>
                      <a:r>
                        <a:rPr lang="zh-CN" sz="900" kern="2800">
                          <a:effectLst/>
                          <a:latin typeface="Arial Unicode MS"/>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学校（机构）驻地城乡类型</a:t>
                      </a:r>
                      <a:r>
                        <a:rPr lang="en-US" sz="900" kern="100">
                          <a:effectLst/>
                          <a:latin typeface="Times New Roman" panose="02020603050405020304" pitchFamily="18" charset="0"/>
                          <a:ea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0">
                          <a:effectLst/>
                          <a:latin typeface="Times New Roman" panose="02020603050405020304" pitchFamily="18" charset="0"/>
                          <a:ea typeface="宋体" panose="02010600030101010101" pitchFamily="2" charset="-122"/>
                          <a:cs typeface="宋体" panose="02010600030101010101" pitchFamily="2" charset="-122"/>
                        </a:rPr>
                        <a:t>1</a:t>
                      </a:r>
                      <a:r>
                        <a:rPr lang="zh-CN" sz="900" kern="100">
                          <a:effectLst/>
                          <a:latin typeface="Times New Roman" panose="02020603050405020304" pitchFamily="18" charset="0"/>
                          <a:ea typeface="宋体" panose="02010600030101010101" pitchFamily="2" charset="-122"/>
                        </a:rPr>
                        <a:t>城区 </a:t>
                      </a:r>
                      <a:r>
                        <a:rPr lang="en-US" sz="900" kern="0">
                          <a:effectLst/>
                          <a:latin typeface="宋体" panose="02010600030101010101" pitchFamily="2" charset="-122"/>
                          <a:ea typeface="宋体" panose="02010600030101010101" pitchFamily="2" charset="-122"/>
                          <a:cs typeface="宋体" panose="02010600030101010101" pitchFamily="2" charset="-122"/>
                        </a:rPr>
                        <a:t>2</a:t>
                      </a:r>
                      <a:r>
                        <a:rPr lang="zh-CN" sz="900" kern="100">
                          <a:effectLst/>
                          <a:latin typeface="Times New Roman" panose="02020603050405020304" pitchFamily="18" charset="0"/>
                          <a:ea typeface="宋体" panose="02010600030101010101" pitchFamily="2" charset="-122"/>
                        </a:rPr>
                        <a:t>镇区</a:t>
                      </a:r>
                      <a:r>
                        <a:rPr lang="en-US" sz="900" kern="100">
                          <a:effectLst/>
                          <a:latin typeface="Times New Roman" panose="02020603050405020304" pitchFamily="18" charset="0"/>
                          <a:ea typeface="宋体" panose="02010600030101010101" pitchFamily="2" charset="-122"/>
                        </a:rPr>
                        <a:t> 3</a:t>
                      </a:r>
                      <a:r>
                        <a:rPr lang="zh-CN" sz="900" kern="100">
                          <a:effectLst/>
                          <a:latin typeface="Times New Roman" panose="02020603050405020304" pitchFamily="18" charset="0"/>
                          <a:ea typeface="宋体" panose="02010600030101010101" pitchFamily="2" charset="-122"/>
                        </a:rPr>
                        <a:t>乡村</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学校官网网址</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pitchFamily="18" charset="0"/>
                          <a:ea typeface="宋体" panose="02010600030101010101" pitchFamily="2" charset="-122"/>
                        </a:rPr>
                        <a:t>校</a:t>
                      </a:r>
                      <a:r>
                        <a:rPr lang="en-US" sz="900" kern="100">
                          <a:effectLst/>
                          <a:latin typeface="Times New Roman" panose="02020603050405020304" pitchFamily="18" charset="0"/>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园</a:t>
                      </a:r>
                      <a:r>
                        <a:rPr lang="en-US" sz="900" kern="100">
                          <a:effectLst/>
                          <a:latin typeface="Times New Roman" panose="02020603050405020304" pitchFamily="18" charset="0"/>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长（签章）</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517396">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81100" indent="-9144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联系方式： 移动电话 □□□□□□□□□□□</a:t>
                      </a:r>
                      <a:endParaRPr lang="zh-CN" sz="1000" kern="100" dirty="0">
                        <a:effectLst/>
                        <a:latin typeface="Times New Roman" panose="02020603050405020304" pitchFamily="18" charset="0"/>
                        <a:ea typeface="宋体" panose="02010600030101010101" pitchFamily="2" charset="-122"/>
                      </a:endParaRPr>
                    </a:p>
                    <a:p>
                      <a:pPr marL="266700" indent="62865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长途区号</a:t>
                      </a:r>
                      <a:r>
                        <a:rPr lang="en-US" sz="900" kern="100" dirty="0">
                          <a:effectLst/>
                          <a:latin typeface="Times New Roman" panose="02020603050405020304" pitchFamily="18" charset="0"/>
                          <a:ea typeface="宋体" panose="02010600030101010101" pitchFamily="2" charset="-122"/>
                        </a:rPr>
                        <a:t> □□□□ </a:t>
                      </a:r>
                      <a:r>
                        <a:rPr lang="zh-CN" sz="900" kern="100" dirty="0">
                          <a:effectLst/>
                          <a:latin typeface="Times New Roman" panose="02020603050405020304" pitchFamily="18" charset="0"/>
                          <a:ea typeface="宋体" panose="02010600030101010101" pitchFamily="2" charset="-122"/>
                        </a:rPr>
                        <a:t>办公电话</a:t>
                      </a:r>
                      <a:r>
                        <a:rPr lang="en-US" sz="900" kern="100" dirty="0">
                          <a:effectLst/>
                          <a:latin typeface="Times New Roman" panose="02020603050405020304" pitchFamily="18" charset="0"/>
                          <a:ea typeface="宋体" panose="02010600030101010101" pitchFamily="2" charset="-122"/>
                        </a:rPr>
                        <a:t> □□□□□□□□- □□□□ </a:t>
                      </a:r>
                      <a:endParaRPr lang="zh-CN" sz="1000" kern="100" dirty="0">
                        <a:effectLst/>
                        <a:latin typeface="Times New Roman" panose="02020603050405020304" pitchFamily="18" charset="0"/>
                        <a:ea typeface="宋体" panose="02010600030101010101" pitchFamily="2" charset="-122"/>
                      </a:endParaRPr>
                    </a:p>
                    <a:p>
                      <a:pPr marL="266700" indent="62865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单位电子信箱</a:t>
                      </a:r>
                      <a:r>
                        <a:rPr lang="en-US" sz="900" kern="100" dirty="0">
                          <a:effectLst/>
                          <a:latin typeface="Times New Roman" panose="02020603050405020304" pitchFamily="18" charset="0"/>
                          <a:ea typeface="宋体" panose="02010600030101010101" pitchFamily="2" charset="-122"/>
                        </a:rPr>
                        <a:t> :                   </a:t>
                      </a:r>
                      <a:r>
                        <a:rPr lang="zh-CN" sz="900" kern="100" dirty="0">
                          <a:effectLst/>
                          <a:latin typeface="Times New Roman" panose="02020603050405020304" pitchFamily="18" charset="0"/>
                          <a:ea typeface="宋体" panose="02010600030101010101" pitchFamily="2" charset="-122"/>
                        </a:rPr>
                        <a:t>邮政编码：□□□□□□</a:t>
                      </a:r>
                      <a:endParaRPr lang="zh-CN" sz="1000" kern="100" dirty="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学校（机构）属地管理教育行政部门</a:t>
                      </a:r>
                      <a:r>
                        <a:rPr lang="en-US" sz="9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学校（机构）办学类型 </a:t>
                      </a:r>
                      <a:r>
                        <a:rPr lang="zh-CN" sz="900" kern="100" dirty="0">
                          <a:effectLst/>
                          <a:latin typeface="Times New Roman" panose="02020603050405020304" pitchFamily="18" charset="0"/>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高等教育学校性质类别 </a:t>
                      </a: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学校（机构）举办者类型 </a:t>
                      </a: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38544">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附设教学班类型□</a:t>
                      </a:r>
                      <a:r>
                        <a:rPr lang="en-US" sz="900" kern="100">
                          <a:effectLst/>
                          <a:latin typeface="Times New Roman" panose="02020603050405020304" pitchFamily="18" charset="0"/>
                          <a:ea typeface="宋体" panose="02010600030101010101" pitchFamily="2" charset="-122"/>
                        </a:rPr>
                        <a:t> 1</a:t>
                      </a:r>
                      <a:r>
                        <a:rPr lang="zh-CN" sz="900" kern="100">
                          <a:effectLst/>
                          <a:latin typeface="Times New Roman" panose="02020603050405020304" pitchFamily="18" charset="0"/>
                          <a:ea typeface="宋体" panose="02010600030101010101" pitchFamily="2" charset="-122"/>
                        </a:rPr>
                        <a:t>附设幼儿班 □</a:t>
                      </a:r>
                      <a:r>
                        <a:rPr lang="en-US" sz="900" kern="100">
                          <a:effectLst/>
                          <a:latin typeface="Times New Roman" panose="02020603050405020304" pitchFamily="18" charset="0"/>
                          <a:ea typeface="宋体" panose="02010600030101010101" pitchFamily="2" charset="-122"/>
                        </a:rPr>
                        <a:t>2</a:t>
                      </a:r>
                      <a:r>
                        <a:rPr lang="zh-CN" sz="900" kern="100">
                          <a:effectLst/>
                          <a:latin typeface="Times New Roman" panose="02020603050405020304" pitchFamily="18" charset="0"/>
                          <a:ea typeface="宋体" panose="02010600030101010101" pitchFamily="2" charset="-122"/>
                        </a:rPr>
                        <a:t>附设小学班 □</a:t>
                      </a:r>
                      <a:r>
                        <a:rPr lang="en-US" sz="900" kern="100">
                          <a:effectLst/>
                          <a:latin typeface="Times New Roman" panose="02020603050405020304" pitchFamily="18" charset="0"/>
                          <a:ea typeface="宋体" panose="02010600030101010101" pitchFamily="2" charset="-122"/>
                        </a:rPr>
                        <a:t>3</a:t>
                      </a:r>
                      <a:r>
                        <a:rPr lang="zh-CN" sz="900" kern="100">
                          <a:effectLst/>
                          <a:latin typeface="Times New Roman" panose="02020603050405020304" pitchFamily="18" charset="0"/>
                          <a:ea typeface="宋体" panose="02010600030101010101" pitchFamily="2" charset="-122"/>
                        </a:rPr>
                        <a:t>附设普通初中班 □</a:t>
                      </a:r>
                      <a:r>
                        <a:rPr lang="en-US" sz="900" kern="100">
                          <a:effectLst/>
                          <a:latin typeface="Times New Roman" panose="02020603050405020304" pitchFamily="18" charset="0"/>
                          <a:ea typeface="宋体" panose="02010600030101010101" pitchFamily="2" charset="-122"/>
                        </a:rPr>
                        <a:t>4</a:t>
                      </a:r>
                      <a:r>
                        <a:rPr lang="zh-CN" sz="900" kern="100">
                          <a:effectLst/>
                          <a:latin typeface="Times New Roman" panose="02020603050405020304" pitchFamily="18" charset="0"/>
                          <a:ea typeface="宋体" panose="02010600030101010101" pitchFamily="2" charset="-122"/>
                        </a:rPr>
                        <a:t>附设职业初中班 □</a:t>
                      </a:r>
                      <a:r>
                        <a:rPr lang="en-US" sz="900" kern="100">
                          <a:effectLst/>
                          <a:latin typeface="Times New Roman" panose="02020603050405020304" pitchFamily="18" charset="0"/>
                          <a:ea typeface="宋体" panose="02010600030101010101" pitchFamily="2" charset="-122"/>
                        </a:rPr>
                        <a:t>5</a:t>
                      </a:r>
                      <a:r>
                        <a:rPr lang="zh-CN" sz="900" kern="100">
                          <a:effectLst/>
                          <a:latin typeface="Times New Roman" panose="02020603050405020304" pitchFamily="18" charset="0"/>
                          <a:ea typeface="宋体" panose="02010600030101010101" pitchFamily="2" charset="-122"/>
                        </a:rPr>
                        <a:t>附设普通高中班</a:t>
                      </a:r>
                      <a:r>
                        <a:rPr lang="en-US" sz="900"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a:t>
                      </a:r>
                      <a:r>
                        <a:rPr lang="en-US" sz="900" kern="100">
                          <a:effectLst/>
                          <a:latin typeface="Times New Roman" panose="02020603050405020304" pitchFamily="18" charset="0"/>
                          <a:ea typeface="宋体" panose="02010600030101010101" pitchFamily="2" charset="-122"/>
                        </a:rPr>
                        <a:t>6</a:t>
                      </a:r>
                      <a:r>
                        <a:rPr lang="zh-CN" sz="900" kern="100">
                          <a:effectLst/>
                          <a:latin typeface="Times New Roman" panose="02020603050405020304" pitchFamily="18" charset="0"/>
                          <a:ea typeface="宋体" panose="02010600030101010101" pitchFamily="2" charset="-122"/>
                        </a:rPr>
                        <a:t>附设中职班 □</a:t>
                      </a:r>
                      <a:r>
                        <a:rPr lang="en-US" sz="900" kern="100">
                          <a:effectLst/>
                          <a:latin typeface="Times New Roman" panose="02020603050405020304" pitchFamily="18" charset="0"/>
                          <a:ea typeface="宋体" panose="02010600030101010101" pitchFamily="2" charset="-122"/>
                        </a:rPr>
                        <a:t>7</a:t>
                      </a:r>
                      <a:r>
                        <a:rPr lang="zh-CN" sz="900" kern="100">
                          <a:effectLst/>
                          <a:latin typeface="Times New Roman" panose="02020603050405020304" pitchFamily="18" charset="0"/>
                          <a:ea typeface="宋体" panose="02010600030101010101" pitchFamily="2" charset="-122"/>
                        </a:rPr>
                        <a:t>附设特教班</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通电</a:t>
                      </a:r>
                      <a:r>
                        <a:rPr lang="en-US" sz="900" kern="100">
                          <a:effectLst/>
                          <a:latin typeface="Times New Roman" panose="02020603050405020304" pitchFamily="18" charset="0"/>
                          <a:ea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0">
                          <a:effectLst/>
                          <a:latin typeface="Times New Roman" panose="02020603050405020304" pitchFamily="18" charset="0"/>
                          <a:ea typeface="宋体" panose="02010600030101010101" pitchFamily="2" charset="-122"/>
                          <a:cs typeface="宋体" panose="02010600030101010101" pitchFamily="2" charset="-122"/>
                        </a:rPr>
                        <a:t>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接入互联网</a:t>
                      </a:r>
                      <a:r>
                        <a:rPr lang="en-US" sz="900" kern="0">
                          <a:effectLst/>
                          <a:latin typeface="Times New Roman" panose="02020603050405020304" pitchFamily="18" charset="0"/>
                          <a:ea typeface="宋体" panose="02010600030101010101" pitchFamily="2" charset="-122"/>
                          <a:cs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 是（</a:t>
                      </a:r>
                      <a:r>
                        <a:rPr lang="en-US" sz="900" kern="0">
                          <a:effectLst/>
                          <a:latin typeface="Times New Roman" panose="02020603050405020304" pitchFamily="18" charset="0"/>
                          <a:ea typeface="宋体" panose="02010600030101010101" pitchFamily="2" charset="-122"/>
                          <a:cs typeface="宋体" panose="02010600030101010101" pitchFamily="2" charset="-122"/>
                        </a:rPr>
                        <a:t>1.ADSL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0">
                          <a:effectLst/>
                          <a:latin typeface="Times New Roman" panose="02020603050405020304" pitchFamily="18" charset="0"/>
                          <a:ea typeface="宋体" panose="02010600030101010101" pitchFamily="2" charset="-122"/>
                          <a:cs typeface="宋体" panose="02010600030101010101" pitchFamily="2" charset="-122"/>
                        </a:rPr>
                        <a:t>2.</a:t>
                      </a:r>
                      <a:r>
                        <a:rPr lang="zh-CN" sz="900" kern="0">
                          <a:effectLst/>
                          <a:latin typeface="Times New Roman" panose="02020603050405020304" pitchFamily="18" charset="0"/>
                          <a:ea typeface="宋体" panose="02010600030101010101" pitchFamily="2" charset="-122"/>
                          <a:cs typeface="宋体" panose="02010600030101010101" pitchFamily="2" charset="-122"/>
                        </a:rPr>
                        <a:t>光纤、</a:t>
                      </a:r>
                      <a:r>
                        <a:rPr lang="en-US" sz="900" kern="0">
                          <a:effectLst/>
                          <a:latin typeface="Times New Roman" panose="02020603050405020304" pitchFamily="18" charset="0"/>
                          <a:ea typeface="宋体" panose="02010600030101010101" pitchFamily="2" charset="-122"/>
                          <a:cs typeface="宋体" panose="02010600030101010101" pitchFamily="2" charset="-122"/>
                        </a:rPr>
                        <a:t>3.</a:t>
                      </a:r>
                      <a:r>
                        <a:rPr lang="zh-CN" sz="900" kern="0">
                          <a:effectLst/>
                          <a:latin typeface="Times New Roman" panose="02020603050405020304" pitchFamily="18" charset="0"/>
                          <a:ea typeface="宋体" panose="02010600030101010101" pitchFamily="2" charset="-122"/>
                          <a:cs typeface="宋体" panose="02010600030101010101" pitchFamily="2" charset="-122"/>
                        </a:rPr>
                        <a:t>无线、</a:t>
                      </a:r>
                      <a:r>
                        <a:rPr lang="en-US" sz="900" kern="0">
                          <a:effectLst/>
                          <a:latin typeface="Times New Roman" panose="02020603050405020304" pitchFamily="18" charset="0"/>
                          <a:ea typeface="宋体" panose="02010600030101010101" pitchFamily="2" charset="-122"/>
                          <a:cs typeface="宋体" panose="02010600030101010101" pitchFamily="2" charset="-122"/>
                        </a:rPr>
                        <a:t>4.</a:t>
                      </a:r>
                      <a:r>
                        <a:rPr lang="zh-CN" sz="900" kern="0">
                          <a:effectLst/>
                          <a:latin typeface="Times New Roman" panose="02020603050405020304" pitchFamily="18" charset="0"/>
                          <a:ea typeface="宋体" panose="02010600030101010101" pitchFamily="2" charset="-122"/>
                          <a:cs typeface="宋体" panose="02010600030101010101" pitchFamily="2" charset="-122"/>
                        </a:rPr>
                        <a:t>其他） □否</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无线网全覆盖</a:t>
                      </a:r>
                      <a:r>
                        <a:rPr lang="en-US" sz="900"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a:t>
                      </a:r>
                      <a:r>
                        <a:rPr lang="en-US" sz="900" kern="100">
                          <a:effectLst/>
                          <a:latin typeface="Times New Roman" panose="02020603050405020304" pitchFamily="18" charset="0"/>
                          <a:ea typeface="宋体" panose="02010600030101010101" pitchFamily="2" charset="-122"/>
                        </a:rPr>
                        <a:t>1</a:t>
                      </a:r>
                      <a:r>
                        <a:rPr lang="zh-CN" sz="900" kern="100">
                          <a:effectLst/>
                          <a:latin typeface="Times New Roman" panose="02020603050405020304" pitchFamily="18" charset="0"/>
                          <a:ea typeface="宋体" panose="02010600030101010101" pitchFamily="2" charset="-122"/>
                        </a:rPr>
                        <a:t>是 </a:t>
                      </a:r>
                      <a:r>
                        <a:rPr lang="en-US" sz="900" kern="100">
                          <a:effectLst/>
                          <a:latin typeface="Times New Roman" panose="02020603050405020304" pitchFamily="18" charset="0"/>
                          <a:ea typeface="宋体" panose="02010600030101010101" pitchFamily="2" charset="-122"/>
                        </a:rPr>
                        <a:t>2</a:t>
                      </a:r>
                      <a:r>
                        <a:rPr lang="zh-CN" sz="900" kern="100">
                          <a:effectLst/>
                          <a:latin typeface="Times New Roman" panose="02020603050405020304" pitchFamily="18" charset="0"/>
                          <a:ea typeface="宋体" panose="02010600030101010101" pitchFamily="2" charset="-122"/>
                        </a:rPr>
                        <a:t>否</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学校供水方式</a:t>
                      </a:r>
                      <a:r>
                        <a:rPr lang="en-US" sz="900" kern="100">
                          <a:effectLst/>
                          <a:latin typeface="Times New Roman" panose="02020603050405020304" pitchFamily="18" charset="0"/>
                          <a:ea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100">
                          <a:effectLst/>
                          <a:latin typeface="宋体" panose="02010600030101010101" pitchFamily="2" charset="-122"/>
                          <a:ea typeface="宋体" panose="02010600030101010101" pitchFamily="2" charset="-122"/>
                        </a:rPr>
                        <a:t>1. </a:t>
                      </a:r>
                      <a:r>
                        <a:rPr lang="zh-CN" sz="900" kern="100">
                          <a:effectLst/>
                          <a:latin typeface="Times New Roman" panose="02020603050405020304" pitchFamily="18" charset="0"/>
                          <a:ea typeface="宋体" panose="02010600030101010101" pitchFamily="2" charset="-122"/>
                        </a:rPr>
                        <a:t>自备水源</a:t>
                      </a:r>
                      <a:r>
                        <a:rPr lang="en-US" sz="900" kern="100">
                          <a:effectLst/>
                          <a:latin typeface="Times New Roman" panose="02020603050405020304" pitchFamily="18" charset="0"/>
                          <a:ea typeface="宋体" panose="02010600030101010101" pitchFamily="2" charset="-122"/>
                        </a:rPr>
                        <a:t>  2. </a:t>
                      </a:r>
                      <a:r>
                        <a:rPr lang="zh-CN" sz="900" kern="100">
                          <a:effectLst/>
                          <a:latin typeface="Times New Roman" panose="02020603050405020304" pitchFamily="18" charset="0"/>
                          <a:ea typeface="宋体" panose="02010600030101010101" pitchFamily="2" charset="-122"/>
                        </a:rPr>
                        <a:t>网管供水</a:t>
                      </a:r>
                      <a:r>
                        <a:rPr lang="en-US" sz="900" kern="100">
                          <a:effectLst/>
                          <a:latin typeface="Times New Roman" panose="02020603050405020304" pitchFamily="18" charset="0"/>
                          <a:ea typeface="宋体" panose="02010600030101010101" pitchFamily="2" charset="-122"/>
                        </a:rPr>
                        <a:t>    3. </a:t>
                      </a:r>
                      <a:r>
                        <a:rPr lang="zh-CN" sz="900" kern="100">
                          <a:effectLst/>
                          <a:latin typeface="Times New Roman" panose="02020603050405020304" pitchFamily="18" charset="0"/>
                          <a:ea typeface="宋体" panose="02010600030101010101" pitchFamily="2" charset="-122"/>
                        </a:rPr>
                        <a:t>无水源</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学校厕所情况</a:t>
                      </a:r>
                      <a:r>
                        <a:rPr lang="en-US" sz="900" kern="100">
                          <a:effectLst/>
                          <a:latin typeface="Times New Roman" panose="02020603050405020304" pitchFamily="18" charset="0"/>
                          <a:ea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100">
                          <a:effectLst/>
                          <a:latin typeface="宋体" panose="02010600030101010101" pitchFamily="2" charset="-122"/>
                          <a:ea typeface="宋体" panose="02010600030101010101" pitchFamily="2" charset="-122"/>
                        </a:rPr>
                        <a:t>1. </a:t>
                      </a:r>
                      <a:r>
                        <a:rPr lang="zh-CN" sz="900" kern="100">
                          <a:effectLst/>
                          <a:latin typeface="Times New Roman" panose="02020603050405020304" pitchFamily="18" charset="0"/>
                          <a:ea typeface="宋体" panose="02010600030101010101" pitchFamily="2" charset="-122"/>
                        </a:rPr>
                        <a:t>卫生厕所</a:t>
                      </a:r>
                      <a:r>
                        <a:rPr lang="en-US" sz="900" kern="100">
                          <a:effectLst/>
                          <a:latin typeface="Times New Roman" panose="02020603050405020304" pitchFamily="18" charset="0"/>
                          <a:ea typeface="宋体" panose="02010600030101010101" pitchFamily="2" charset="-122"/>
                        </a:rPr>
                        <a:t>  2. </a:t>
                      </a:r>
                      <a:r>
                        <a:rPr lang="zh-CN" sz="900" kern="100">
                          <a:effectLst/>
                          <a:latin typeface="Times New Roman" panose="02020603050405020304" pitchFamily="18" charset="0"/>
                          <a:ea typeface="宋体" panose="02010600030101010101" pitchFamily="2" charset="-122"/>
                        </a:rPr>
                        <a:t>非卫生厕所</a:t>
                      </a:r>
                      <a:r>
                        <a:rPr lang="en-US" sz="900" kern="100">
                          <a:effectLst/>
                          <a:latin typeface="Times New Roman" panose="02020603050405020304" pitchFamily="18" charset="0"/>
                          <a:ea typeface="宋体" panose="02010600030101010101" pitchFamily="2" charset="-122"/>
                        </a:rPr>
                        <a:t>  3. </a:t>
                      </a:r>
                      <a:r>
                        <a:rPr lang="zh-CN" sz="900" kern="100">
                          <a:effectLst/>
                          <a:latin typeface="Times New Roman" panose="02020603050405020304" pitchFamily="18" charset="0"/>
                          <a:ea typeface="宋体" panose="02010600030101010101" pitchFamily="2" charset="-122"/>
                        </a:rPr>
                        <a:t>无厕所</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洗手设施</a:t>
                      </a:r>
                      <a:r>
                        <a:rPr lang="en-US" sz="900" kern="100" dirty="0">
                          <a:effectLst/>
                          <a:latin typeface="Times New Roman" panose="02020603050405020304" pitchFamily="18" charset="0"/>
                          <a:ea typeface="宋体" panose="02010600030101010101" pitchFamily="2" charset="-122"/>
                        </a:rPr>
                        <a:t>   </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a:t>
                      </a:r>
                      <a:r>
                        <a:rPr lang="en-US" sz="900" kern="100" dirty="0">
                          <a:effectLst/>
                          <a:latin typeface="宋体" panose="02010600030101010101" pitchFamily="2" charset="-122"/>
                          <a:ea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rPr>
                        <a:t>有水和肥皂</a:t>
                      </a:r>
                      <a:r>
                        <a:rPr lang="en-US" sz="900" kern="100" dirty="0">
                          <a:effectLst/>
                          <a:latin typeface="Times New Roman" panose="02020603050405020304" pitchFamily="18" charset="0"/>
                          <a:ea typeface="宋体" panose="02010600030101010101" pitchFamily="2" charset="-122"/>
                        </a:rPr>
                        <a:t>  2.</a:t>
                      </a:r>
                      <a:r>
                        <a:rPr lang="zh-CN" sz="900" kern="100" dirty="0">
                          <a:effectLst/>
                          <a:latin typeface="Times New Roman" panose="02020603050405020304" pitchFamily="18" charset="0"/>
                          <a:ea typeface="宋体" panose="02010600030101010101" pitchFamily="2" charset="-122"/>
                        </a:rPr>
                        <a:t>只有水</a:t>
                      </a:r>
                      <a:r>
                        <a:rPr lang="en-US" sz="900" kern="100" dirty="0">
                          <a:effectLst/>
                          <a:latin typeface="Times New Roman" panose="02020603050405020304" pitchFamily="18" charset="0"/>
                          <a:ea typeface="宋体" panose="02010600030101010101" pitchFamily="2" charset="-122"/>
                        </a:rPr>
                        <a:t>  3.</a:t>
                      </a:r>
                      <a:r>
                        <a:rPr lang="zh-CN" sz="900" kern="100" dirty="0">
                          <a:effectLst/>
                          <a:latin typeface="Times New Roman" panose="02020603050405020304" pitchFamily="18" charset="0"/>
                          <a:ea typeface="宋体" panose="02010600030101010101" pitchFamily="2" charset="-122"/>
                        </a:rPr>
                        <a:t>既没有水也没有肥皂</a:t>
                      </a:r>
                      <a:endParaRPr lang="zh-CN" sz="1000" kern="100" dirty="0">
                        <a:effectLst/>
                        <a:latin typeface="Times New Roman" panose="02020603050405020304" pitchFamily="18"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9" name="矩形 8"/>
          <p:cNvSpPr/>
          <p:nvPr/>
        </p:nvSpPr>
        <p:spPr>
          <a:xfrm>
            <a:off x="4849505" y="287020"/>
            <a:ext cx="2492990" cy="400110"/>
          </a:xfrm>
          <a:prstGeom prst="rect">
            <a:avLst/>
          </a:prstGeom>
        </p:spPr>
        <p:txBody>
          <a:bodyPr wrap="none">
            <a:spAutoFit/>
          </a:bodyPr>
          <a:lstStyle/>
          <a:p>
            <a:pPr algn="ctr"/>
            <a:r>
              <a:rPr lang="zh-CN" altLang="en-US" sz="2000" b="1" dirty="0">
                <a:solidFill>
                  <a:srgbClr val="304371"/>
                </a:solidFill>
                <a:cs typeface="+mn-ea"/>
                <a:sym typeface="+mn-lt"/>
              </a:rPr>
              <a:t>（一）学校基本情况</a:t>
            </a:r>
          </a:p>
        </p:txBody>
      </p:sp>
      <p:grpSp>
        <p:nvGrpSpPr>
          <p:cNvPr id="4" name="组合 3"/>
          <p:cNvGrpSpPr/>
          <p:nvPr/>
        </p:nvGrpSpPr>
        <p:grpSpPr>
          <a:xfrm>
            <a:off x="704850" y="1576848"/>
            <a:ext cx="10858500" cy="1103412"/>
            <a:chOff x="660401" y="1357746"/>
            <a:chExt cx="10858500" cy="1140358"/>
          </a:xfrm>
        </p:grpSpPr>
        <p:grpSp>
          <p:nvGrpSpPr>
            <p:cNvPr id="6" name="组合 5"/>
            <p:cNvGrpSpPr/>
            <p:nvPr/>
          </p:nvGrpSpPr>
          <p:grpSpPr>
            <a:xfrm>
              <a:off x="660401" y="1634371"/>
              <a:ext cx="10858500" cy="863733"/>
              <a:chOff x="660401" y="686019"/>
              <a:chExt cx="10858500" cy="1477335"/>
            </a:xfrm>
          </p:grpSpPr>
          <p:sp>
            <p:nvSpPr>
              <p:cNvPr id="8" name="矩形 7"/>
              <p:cNvSpPr/>
              <p:nvPr/>
            </p:nvSpPr>
            <p:spPr>
              <a:xfrm>
                <a:off x="660401" y="687131"/>
                <a:ext cx="10858500" cy="14762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852151" cy="134698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营利性民办学校（机构）简称是指按照</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工商总局 教育部关于营利性民办学校名称登记管理有关工作的通知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（工商企注字</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〔2017〕156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号）有关要求，经教育行政部门批准的营利性民办学校的简称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7" name="矩形 6"/>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685800" y="4425388"/>
            <a:ext cx="10858500" cy="1139178"/>
            <a:chOff x="660401" y="1320782"/>
            <a:chExt cx="10858500" cy="1177322"/>
          </a:xfrm>
        </p:grpSpPr>
        <p:grpSp>
          <p:nvGrpSpPr>
            <p:cNvPr id="12" name="组合 11"/>
            <p:cNvGrpSpPr/>
            <p:nvPr/>
          </p:nvGrpSpPr>
          <p:grpSpPr>
            <a:xfrm>
              <a:off x="660401" y="1634371"/>
              <a:ext cx="10858500" cy="863733"/>
              <a:chOff x="660401" y="686019"/>
              <a:chExt cx="10858500" cy="1477335"/>
            </a:xfrm>
          </p:grpSpPr>
          <p:sp>
            <p:nvSpPr>
              <p:cNvPr id="14" name="矩形 13"/>
              <p:cNvSpPr/>
              <p:nvPr/>
            </p:nvSpPr>
            <p:spPr>
              <a:xfrm>
                <a:off x="660401" y="687131"/>
                <a:ext cx="10858500" cy="14762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19"/>
                <a:ext cx="10852151" cy="136692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其他部门是指利用国家财政性经费和国有资产举办学校（机构）的教育行政部门以外的各级党政机关、事业单位，国家级金融机构、经济实体等</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1850736" y="1320782"/>
              <a:ext cx="2235200" cy="2373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85800" y="4716649"/>
            <a:ext cx="10877550" cy="1815383"/>
            <a:chOff x="641351" y="1344968"/>
            <a:chExt cx="10877550" cy="1876169"/>
          </a:xfrm>
        </p:grpSpPr>
        <p:grpSp>
          <p:nvGrpSpPr>
            <p:cNvPr id="17" name="组合 16"/>
            <p:cNvGrpSpPr/>
            <p:nvPr/>
          </p:nvGrpSpPr>
          <p:grpSpPr>
            <a:xfrm>
              <a:off x="641351" y="1635021"/>
              <a:ext cx="10877550" cy="1586116"/>
              <a:chOff x="641351" y="687131"/>
              <a:chExt cx="10877550" cy="2712903"/>
            </a:xfrm>
          </p:grpSpPr>
          <p:sp>
            <p:nvSpPr>
              <p:cNvPr id="19" name="矩形 18"/>
              <p:cNvSpPr/>
              <p:nvPr/>
            </p:nvSpPr>
            <p:spPr>
              <a:xfrm>
                <a:off x="660401" y="687131"/>
                <a:ext cx="10858500" cy="271290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41351" y="727390"/>
                <a:ext cx="10852151" cy="267264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附设教学班在填报附设班调查表时，学校（机构）标识码填写举办附设教学班的学校（机构）的标识码，学校（机构）属地管理行政部门名称、代码、学校（机构）办学类型、学校（机构）举办者等属性代码按附设教学班的类型填写。附设教学班调查表只填报附设教学班类型的班数、学生数、专任教师数相关表格（为举办附设教学班的学校教职工数的其中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a:off x="1850736" y="1344968"/>
              <a:ext cx="1235365" cy="21319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6"/>
                                        </p:tgtEl>
                                      </p:cBhvr>
                                    </p:animEffect>
                                    <p:set>
                                      <p:cBhvr>
                                        <p:cTn id="32" dur="1" fill="hold">
                                          <p:stCondLst>
                                            <p:cond delay="24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73099" y="1125539"/>
          <a:ext cx="10839452" cy="5335632"/>
        </p:xfrm>
        <a:graphic>
          <a:graphicData uri="http://schemas.openxmlformats.org/drawingml/2006/table">
            <a:tbl>
              <a:tblPr firstRow="1" firstCol="1" bandRow="1"/>
              <a:tblGrid>
                <a:gridCol w="1014334">
                  <a:extLst>
                    <a:ext uri="{9D8B030D-6E8A-4147-A177-3AD203B41FA5}">
                      <a16:colId xmlns:a16="http://schemas.microsoft.com/office/drawing/2014/main" val="20000"/>
                    </a:ext>
                  </a:extLst>
                </a:gridCol>
                <a:gridCol w="7577673">
                  <a:extLst>
                    <a:ext uri="{9D8B030D-6E8A-4147-A177-3AD203B41FA5}">
                      <a16:colId xmlns:a16="http://schemas.microsoft.com/office/drawing/2014/main" val="20001"/>
                    </a:ext>
                  </a:extLst>
                </a:gridCol>
                <a:gridCol w="2247445">
                  <a:extLst>
                    <a:ext uri="{9D8B030D-6E8A-4147-A177-3AD203B41FA5}">
                      <a16:colId xmlns:a16="http://schemas.microsoft.com/office/drawing/2014/main" val="20002"/>
                    </a:ext>
                  </a:extLst>
                </a:gridCol>
              </a:tblGrid>
              <a:tr h="333477">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zh-CN" sz="900" kern="100">
                          <a:effectLst/>
                          <a:latin typeface="Times New Roman" panose="02020603050405020304" pitchFamily="18" charset="0"/>
                          <a:ea typeface="宋体" panose="02010600030101010101" pitchFamily="2" charset="-122"/>
                        </a:rPr>
                        <a:t>指标</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备注</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规定年制</a:t>
                      </a:r>
                      <a:r>
                        <a:rPr lang="en-US" sz="900"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小学</a:t>
                      </a:r>
                      <a:r>
                        <a:rPr lang="en-US" sz="900" u="sng"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初中</a:t>
                      </a:r>
                      <a:r>
                        <a:rPr lang="en-US" sz="900" u="sng" kern="100" dirty="0">
                          <a:effectLst/>
                          <a:latin typeface="Times New Roman" panose="02020603050405020304" pitchFamily="18" charset="0"/>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小学、初中</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规定入学年龄</a:t>
                      </a:r>
                      <a:r>
                        <a:rPr lang="en-US" sz="900"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小学</a:t>
                      </a:r>
                      <a:r>
                        <a:rPr lang="en-US" sz="900" u="sng"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初中</a:t>
                      </a:r>
                      <a:r>
                        <a:rPr lang="en-US" sz="900" u="sng"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小学、初中</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附属学校（园）</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幼儿园、中小学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附属于高校</a:t>
                      </a:r>
                      <a:r>
                        <a:rPr lang="en-US" sz="900" kern="100">
                          <a:effectLst/>
                          <a:latin typeface="Times New Roman" panose="02020603050405020304" pitchFamily="18" charset="0"/>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机构</a:t>
                      </a:r>
                      <a:r>
                        <a:rPr lang="en-US" sz="900" kern="100">
                          <a:effectLst/>
                          <a:latin typeface="Times New Roman" panose="02020603050405020304" pitchFamily="18" charset="0"/>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名称</a:t>
                      </a: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幼儿园、中小学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体育运动场（馆）面积是否达标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体育器械配备是否达标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音乐器材配备是否达标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美术器材配备是否达标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数学自然实验仪器是否达标（小学）</a:t>
                      </a:r>
                      <a:r>
                        <a:rPr lang="en-US" sz="900" kern="0" dirty="0">
                          <a:effectLst/>
                          <a:latin typeface="宋体" panose="02010600030101010101" pitchFamily="2" charset="-122"/>
                          <a:ea typeface="宋体" panose="02010600030101010101" pitchFamily="2" charset="-122"/>
                          <a:cs typeface="宋体" panose="02010600030101010101" pitchFamily="2" charset="-122"/>
                        </a:rPr>
                        <a:t>      □1</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是</a:t>
                      </a:r>
                      <a:r>
                        <a:rPr lang="en-US" sz="900" kern="0" dirty="0">
                          <a:effectLst/>
                          <a:latin typeface="Times New Roman" panose="02020603050405020304" pitchFamily="18" charset="0"/>
                          <a:ea typeface="宋体" panose="02010600030101010101" pitchFamily="2" charset="-122"/>
                          <a:cs typeface="宋体" panose="02010600030101010101" pitchFamily="2" charset="-122"/>
                        </a:rPr>
                        <a:t> 2</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理科实验仪器是否达标（中学）</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pitchFamily="18" charset="0"/>
                          <a:ea typeface="宋体" panose="02010600030101010101" pitchFamily="2" charset="-122"/>
                          <a:cs typeface="宋体" panose="02010600030101010101" pitchFamily="2" charset="-122"/>
                        </a:rPr>
                        <a:t>是</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学校首席信息官（</a:t>
                      </a:r>
                      <a:r>
                        <a:rPr lang="en-US" sz="900" kern="100">
                          <a:effectLst/>
                          <a:latin typeface="Times New Roman" panose="02020603050405020304" pitchFamily="18" charset="0"/>
                          <a:ea typeface="宋体" panose="02010600030101010101" pitchFamily="2" charset="-122"/>
                        </a:rPr>
                        <a:t>CIO</a:t>
                      </a:r>
                      <a:r>
                        <a:rPr lang="zh-CN" sz="900" kern="100">
                          <a:effectLst/>
                          <a:latin typeface="Times New Roman" panose="02020603050405020304" pitchFamily="18" charset="0"/>
                          <a:ea typeface="宋体" panose="02010600030101010101" pitchFamily="2" charset="-122"/>
                        </a:rPr>
                        <a:t>）</a:t>
                      </a:r>
                      <a:r>
                        <a:rPr lang="en-US" sz="900"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a:t>
                      </a:r>
                      <a:r>
                        <a:rPr lang="en-US" sz="900" kern="100">
                          <a:effectLst/>
                          <a:latin typeface="Times New Roman" panose="02020603050405020304" pitchFamily="18" charset="0"/>
                          <a:ea typeface="宋体" panose="02010600030101010101" pitchFamily="2" charset="-122"/>
                        </a:rPr>
                        <a:t>1</a:t>
                      </a:r>
                      <a:r>
                        <a:rPr lang="zh-CN" sz="900" kern="100">
                          <a:effectLst/>
                          <a:latin typeface="Times New Roman" panose="02020603050405020304" pitchFamily="18" charset="0"/>
                          <a:ea typeface="宋体" panose="02010600030101010101" pitchFamily="2" charset="-122"/>
                        </a:rPr>
                        <a:t>有</a:t>
                      </a:r>
                      <a:r>
                        <a:rPr lang="en-US" sz="900" kern="100">
                          <a:effectLst/>
                          <a:latin typeface="Times New Roman" panose="02020603050405020304" pitchFamily="18" charset="0"/>
                          <a:ea typeface="宋体" panose="02010600030101010101" pitchFamily="2" charset="-122"/>
                        </a:rPr>
                        <a:t> 2</a:t>
                      </a:r>
                      <a:r>
                        <a:rPr lang="zh-CN" sz="900" kern="100">
                          <a:effectLst/>
                          <a:latin typeface="Times New Roman" panose="02020603050405020304" pitchFamily="18" charset="0"/>
                          <a:ea typeface="宋体" panose="02010600030101010101" pitchFamily="2" charset="-122"/>
                        </a:rPr>
                        <a:t>无</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校医院（卫生室）</a:t>
                      </a:r>
                      <a:r>
                        <a:rPr lang="en-US" sz="900" kern="100">
                          <a:effectLst/>
                          <a:latin typeface="Times New Roman" panose="02020603050405020304" pitchFamily="18" charset="0"/>
                          <a:ea typeface="宋体" panose="02010600030101010101" pitchFamily="2" charset="-122"/>
                        </a:rPr>
                        <a:t>         </a:t>
                      </a:r>
                      <a:r>
                        <a:rPr lang="zh-CN" sz="900" kern="0">
                          <a:effectLst/>
                          <a:latin typeface="Times New Roman" panose="02020603050405020304" pitchFamily="18" charset="0"/>
                          <a:ea typeface="宋体" panose="02010600030101010101" pitchFamily="2" charset="-122"/>
                          <a:cs typeface="宋体" panose="02010600030101010101" pitchFamily="2" charset="-122"/>
                        </a:rPr>
                        <a:t>□</a:t>
                      </a:r>
                      <a:r>
                        <a:rPr lang="en-US" sz="900" kern="0">
                          <a:effectLst/>
                          <a:latin typeface="Times New Roman" panose="02020603050405020304" pitchFamily="18" charset="0"/>
                          <a:ea typeface="宋体" panose="02010600030101010101" pitchFamily="2" charset="-122"/>
                          <a:cs typeface="宋体" panose="02010600030101010101" pitchFamily="2" charset="-122"/>
                        </a:rPr>
                        <a:t>1</a:t>
                      </a:r>
                      <a:r>
                        <a:rPr lang="zh-CN" sz="900" kern="0">
                          <a:effectLst/>
                          <a:latin typeface="Times New Roman" panose="02020603050405020304" pitchFamily="18" charset="0"/>
                          <a:ea typeface="宋体" panose="02010600030101010101" pitchFamily="2" charset="-122"/>
                          <a:cs typeface="宋体" panose="02010600030101010101" pitchFamily="2" charset="-122"/>
                        </a:rPr>
                        <a:t>有</a:t>
                      </a:r>
                      <a:r>
                        <a:rPr lang="en-US" sz="900" kern="0">
                          <a:effectLst/>
                          <a:latin typeface="Times New Roman" panose="02020603050405020304" pitchFamily="18" charset="0"/>
                          <a:ea typeface="宋体" panose="02010600030101010101" pitchFamily="2" charset="-122"/>
                          <a:cs typeface="宋体" panose="02010600030101010101" pitchFamily="2" charset="-122"/>
                        </a:rPr>
                        <a:t> 2</a:t>
                      </a:r>
                      <a:r>
                        <a:rPr lang="zh-CN" sz="900" kern="0">
                          <a:effectLst/>
                          <a:latin typeface="Times New Roman" panose="02020603050405020304" pitchFamily="18" charset="0"/>
                          <a:ea typeface="宋体" panose="02010600030101010101" pitchFamily="2" charset="-122"/>
                          <a:cs typeface="宋体" panose="02010600030101010101" pitchFamily="2" charset="-122"/>
                        </a:rPr>
                        <a:t>无</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33477">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预防艾滋病教育和性教育相关课程和活动</a:t>
                      </a:r>
                      <a:r>
                        <a:rPr lang="en-US" sz="900"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a:t>
                      </a:r>
                      <a:r>
                        <a:rPr lang="en-US" sz="900" kern="100" dirty="0">
                          <a:effectLst/>
                          <a:latin typeface="Times New Roman" panose="02020603050405020304" pitchFamily="18" charset="0"/>
                          <a:ea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rPr>
                        <a:t>有</a:t>
                      </a:r>
                      <a:r>
                        <a:rPr lang="en-US" sz="900" kern="100" dirty="0">
                          <a:effectLst/>
                          <a:latin typeface="Times New Roman" panose="02020603050405020304" pitchFamily="18" charset="0"/>
                          <a:ea typeface="宋体" panose="02010600030101010101" pitchFamily="2" charset="-122"/>
                        </a:rPr>
                        <a:t> 2</a:t>
                      </a:r>
                      <a:r>
                        <a:rPr lang="zh-CN" sz="900" kern="100" dirty="0">
                          <a:effectLst/>
                          <a:latin typeface="Times New Roman" panose="02020603050405020304" pitchFamily="18" charset="0"/>
                          <a:ea typeface="宋体" panose="02010600030101010101" pitchFamily="2" charset="-122"/>
                        </a:rPr>
                        <a:t>无</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33477">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建立家长委员会</a:t>
                      </a:r>
                      <a:r>
                        <a:rPr lang="en-US" sz="900" kern="100" dirty="0">
                          <a:effectLst/>
                          <a:latin typeface="Times New Roman" panose="02020603050405020304" pitchFamily="18" charset="0"/>
                          <a:ea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rPr>
                        <a:t>□</a:t>
                      </a:r>
                      <a:r>
                        <a:rPr lang="en-US" sz="900" kern="100" dirty="0">
                          <a:effectLst/>
                          <a:latin typeface="Times New Roman" panose="02020603050405020304" pitchFamily="18" charset="0"/>
                          <a:ea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rPr>
                        <a:t>有</a:t>
                      </a:r>
                      <a:r>
                        <a:rPr lang="en-US" sz="900" kern="100" dirty="0">
                          <a:effectLst/>
                          <a:latin typeface="Times New Roman" panose="02020603050405020304" pitchFamily="18" charset="0"/>
                          <a:ea typeface="宋体" panose="02010600030101010101" pitchFamily="2" charset="-122"/>
                        </a:rPr>
                        <a:t> 2</a:t>
                      </a:r>
                      <a:r>
                        <a:rPr lang="zh-CN" sz="900" kern="100" dirty="0">
                          <a:effectLst/>
                          <a:latin typeface="Times New Roman" panose="02020603050405020304" pitchFamily="18" charset="0"/>
                          <a:ea typeface="宋体" panose="02010600030101010101" pitchFamily="2" charset="-122"/>
                        </a:rPr>
                        <a:t>无</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幼儿园、中小学</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33477">
                <a:tc>
                  <a:txBody>
                    <a:bodyPr/>
                    <a:lstStyle/>
                    <a:p>
                      <a:pPr algn="ctr">
                        <a:lnSpc>
                          <a:spcPts val="1400"/>
                        </a:lnSpc>
                        <a:spcAft>
                          <a:spcPts val="0"/>
                        </a:spcAft>
                      </a:pPr>
                      <a:r>
                        <a:rPr lang="en-US" altLang="zh-CN" sz="1050" kern="100" dirty="0">
                          <a:effectLst/>
                          <a:latin typeface="Times New Roman" panose="02020603050405020304" pitchFamily="18" charset="0"/>
                          <a:ea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altLang="en-US" sz="900" kern="100" dirty="0">
                          <a:solidFill>
                            <a:schemeClr val="tx1"/>
                          </a:solidFill>
                          <a:effectLst/>
                          <a:latin typeface="Times New Roman" panose="02020603050405020304" pitchFamily="18" charset="0"/>
                          <a:ea typeface="宋体" panose="02010600030101010101" pitchFamily="2" charset="-122"/>
                          <a:cs typeface="+mn-cs"/>
                        </a:rPr>
                        <a:t>是否使用国家通用语言文字保教 </a:t>
                      </a:r>
                      <a:r>
                        <a:rPr lang="en-US" sz="900" kern="100" dirty="0">
                          <a:solidFill>
                            <a:schemeClr val="tx1"/>
                          </a:solidFill>
                          <a:effectLst/>
                          <a:latin typeface="Times New Roman" panose="02020603050405020304" pitchFamily="18" charset="0"/>
                          <a:ea typeface="宋体" panose="02010600030101010101" pitchFamily="2" charset="-122"/>
                          <a:cs typeface="+mn-cs"/>
                        </a:rPr>
                        <a:t>  </a:t>
                      </a:r>
                      <a:r>
                        <a:rPr lang="zh-CN" altLang="en-US" sz="900" kern="100" dirty="0">
                          <a:solidFill>
                            <a:schemeClr val="tx1"/>
                          </a:solidFill>
                          <a:effectLst/>
                          <a:latin typeface="Times New Roman" panose="02020603050405020304" pitchFamily="18" charset="0"/>
                          <a:ea typeface="宋体" panose="02010600030101010101" pitchFamily="2" charset="-122"/>
                          <a:cs typeface="+mn-cs"/>
                        </a:rPr>
                        <a:t>□</a:t>
                      </a:r>
                      <a:r>
                        <a:rPr lang="en-US" sz="900" kern="100" dirty="0">
                          <a:solidFill>
                            <a:schemeClr val="tx1"/>
                          </a:solidFill>
                          <a:effectLst/>
                          <a:latin typeface="Times New Roman" panose="02020603050405020304" pitchFamily="18" charset="0"/>
                          <a:ea typeface="宋体" panose="02010600030101010101" pitchFamily="2" charset="-122"/>
                          <a:cs typeface="+mn-cs"/>
                        </a:rPr>
                        <a:t>1</a:t>
                      </a:r>
                      <a:r>
                        <a:rPr lang="zh-CN" altLang="en-US" sz="900" kern="100" dirty="0">
                          <a:solidFill>
                            <a:schemeClr val="tx1"/>
                          </a:solidFill>
                          <a:effectLst/>
                          <a:latin typeface="Times New Roman" panose="02020603050405020304" pitchFamily="18" charset="0"/>
                          <a:ea typeface="宋体" panose="02010600030101010101" pitchFamily="2" charset="-122"/>
                          <a:cs typeface="+mn-cs"/>
                        </a:rPr>
                        <a:t>是</a:t>
                      </a:r>
                      <a:r>
                        <a:rPr lang="en-US" sz="900" kern="100" dirty="0">
                          <a:solidFill>
                            <a:schemeClr val="tx1"/>
                          </a:solidFill>
                          <a:effectLst/>
                          <a:latin typeface="Times New Roman" panose="02020603050405020304" pitchFamily="18" charset="0"/>
                          <a:ea typeface="宋体" panose="02010600030101010101" pitchFamily="2" charset="-122"/>
                          <a:cs typeface="+mn-cs"/>
                        </a:rPr>
                        <a:t> 2</a:t>
                      </a:r>
                      <a:r>
                        <a:rPr lang="zh-CN" altLang="en-US" sz="900" kern="100" dirty="0">
                          <a:solidFill>
                            <a:schemeClr val="tx1"/>
                          </a:solidFill>
                          <a:effectLst/>
                          <a:latin typeface="Times New Roman" panose="02020603050405020304" pitchFamily="18" charset="0"/>
                          <a:ea typeface="宋体" panose="02010600030101010101" pitchFamily="2" charset="-122"/>
                          <a:cs typeface="+mn-cs"/>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solidFill>
                            <a:schemeClr val="tx1"/>
                          </a:solidFill>
                          <a:effectLst/>
                          <a:latin typeface="Times New Roman" panose="02020603050405020304" pitchFamily="18" charset="0"/>
                          <a:ea typeface="宋体" panose="02010600030101010101" pitchFamily="2" charset="-122"/>
                          <a:cs typeface="+mn-cs"/>
                        </a:rPr>
                        <a:t>幼儿园</a:t>
                      </a: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矩形 8"/>
          <p:cNvSpPr/>
          <p:nvPr/>
        </p:nvSpPr>
        <p:spPr>
          <a:xfrm>
            <a:off x="4231549" y="287020"/>
            <a:ext cx="3728906" cy="400110"/>
          </a:xfrm>
          <a:prstGeom prst="rect">
            <a:avLst/>
          </a:prstGeom>
        </p:spPr>
        <p:txBody>
          <a:bodyPr wrap="none">
            <a:spAutoFit/>
          </a:bodyPr>
          <a:lstStyle/>
          <a:p>
            <a:pPr algn="ctr"/>
            <a:r>
              <a:rPr lang="zh-CN" altLang="en-US" sz="2000" b="1" dirty="0">
                <a:solidFill>
                  <a:srgbClr val="FF0000"/>
                </a:solidFill>
                <a:cs typeface="+mn-ea"/>
                <a:sym typeface="+mn-lt"/>
              </a:rPr>
              <a:t>★</a:t>
            </a:r>
            <a:r>
              <a:rPr lang="zh-CN" altLang="en-US" sz="2000" b="1" dirty="0">
                <a:solidFill>
                  <a:srgbClr val="304371"/>
                </a:solidFill>
                <a:cs typeface="+mn-ea"/>
                <a:sym typeface="+mn-lt"/>
              </a:rPr>
              <a:t>（二）基础教育学校基本情况</a:t>
            </a:r>
          </a:p>
        </p:txBody>
      </p:sp>
      <p:grpSp>
        <p:nvGrpSpPr>
          <p:cNvPr id="4" name="组合 3"/>
          <p:cNvGrpSpPr/>
          <p:nvPr/>
        </p:nvGrpSpPr>
        <p:grpSpPr>
          <a:xfrm>
            <a:off x="666750" y="2214879"/>
            <a:ext cx="10858500" cy="738182"/>
            <a:chOff x="660401" y="1357746"/>
            <a:chExt cx="10858500" cy="782143"/>
          </a:xfrm>
        </p:grpSpPr>
        <p:grpSp>
          <p:nvGrpSpPr>
            <p:cNvPr id="6" name="组合 5"/>
            <p:cNvGrpSpPr/>
            <p:nvPr/>
          </p:nvGrpSpPr>
          <p:grpSpPr>
            <a:xfrm>
              <a:off x="660401" y="1613491"/>
              <a:ext cx="10858500" cy="526398"/>
              <a:chOff x="660401" y="650307"/>
              <a:chExt cx="10858500" cy="900355"/>
            </a:xfrm>
          </p:grpSpPr>
          <p:sp>
            <p:nvSpPr>
              <p:cNvPr id="8" name="矩形 7"/>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852151" cy="71406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附属学校（园）是指附属于高等教育学校的幼儿园、中小学等学校</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7" name="矩形 6"/>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717808" y="4974225"/>
            <a:ext cx="10858500" cy="1428945"/>
            <a:chOff x="875756" y="1979937"/>
            <a:chExt cx="10858500" cy="1514043"/>
          </a:xfrm>
        </p:grpSpPr>
        <p:grpSp>
          <p:nvGrpSpPr>
            <p:cNvPr id="19" name="组合 18"/>
            <p:cNvGrpSpPr/>
            <p:nvPr/>
          </p:nvGrpSpPr>
          <p:grpSpPr>
            <a:xfrm>
              <a:off x="875756" y="1979937"/>
              <a:ext cx="10858500" cy="1306900"/>
              <a:chOff x="875756" y="1277080"/>
              <a:chExt cx="10858500" cy="2235333"/>
            </a:xfrm>
          </p:grpSpPr>
          <p:sp>
            <p:nvSpPr>
              <p:cNvPr id="21" name="矩形 20"/>
              <p:cNvSpPr/>
              <p:nvPr/>
            </p:nvSpPr>
            <p:spPr>
              <a:xfrm>
                <a:off x="875756" y="1405963"/>
                <a:ext cx="10858500" cy="210645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882104" y="1277080"/>
                <a:ext cx="10801095" cy="2070735"/>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是否使用国家通用语言文字保教，仅内蒙古自治区、辽宁省、吉林省、黑龙江省、广西壮族自治区、四川省、贵州省、云南省、西藏自治区、甘肃省、青海省、新疆维吾尔自治区等</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省（自治区）有同时使用国家通用语言文字和民族语言文字教学班的幼儿园或附设幼儿班填报本指标。</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是否使用国家通用语言文字保教</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指标）</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0" name="矩形 19"/>
            <p:cNvSpPr/>
            <p:nvPr/>
          </p:nvSpPr>
          <p:spPr>
            <a:xfrm>
              <a:off x="2066090" y="3293563"/>
              <a:ext cx="2235200" cy="2004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717807" y="5846530"/>
            <a:ext cx="10858500" cy="738182"/>
            <a:chOff x="660401" y="1357746"/>
            <a:chExt cx="10858500" cy="782143"/>
          </a:xfrm>
        </p:grpSpPr>
        <p:grpSp>
          <p:nvGrpSpPr>
            <p:cNvPr id="12" name="组合 11"/>
            <p:cNvGrpSpPr/>
            <p:nvPr/>
          </p:nvGrpSpPr>
          <p:grpSpPr>
            <a:xfrm>
              <a:off x="660401" y="1613491"/>
              <a:ext cx="10858500" cy="526398"/>
              <a:chOff x="660401" y="650307"/>
              <a:chExt cx="10858500" cy="900355"/>
            </a:xfrm>
          </p:grpSpPr>
          <p:sp>
            <p:nvSpPr>
              <p:cNvPr id="14" name="矩形 13"/>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建立家长委员会是指依据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教育部关于建立中小学幼儿园家长委员会的指导意见</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设立的各级家长委员会</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8"/>
                                        </p:tgtEl>
                                      </p:cBhvr>
                                    </p:animEffect>
                                    <p:set>
                                      <p:cBhvr>
                                        <p:cTn id="32" dur="1" fill="hold">
                                          <p:stCondLst>
                                            <p:cond delay="24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307792445"/>
              </p:ext>
            </p:extLst>
          </p:nvPr>
        </p:nvGraphicFramePr>
        <p:xfrm>
          <a:off x="733136" y="1405682"/>
          <a:ext cx="10852152" cy="4893518"/>
        </p:xfrm>
        <a:graphic>
          <a:graphicData uri="http://schemas.openxmlformats.org/drawingml/2006/table">
            <a:tbl>
              <a:tblPr firstRow="1" firstCol="1" bandRow="1"/>
              <a:tblGrid>
                <a:gridCol w="5532427">
                  <a:extLst>
                    <a:ext uri="{9D8B030D-6E8A-4147-A177-3AD203B41FA5}">
                      <a16:colId xmlns:a16="http://schemas.microsoft.com/office/drawing/2014/main" val="20000"/>
                    </a:ext>
                  </a:extLst>
                </a:gridCol>
                <a:gridCol w="1208929">
                  <a:extLst>
                    <a:ext uri="{9D8B030D-6E8A-4147-A177-3AD203B41FA5}">
                      <a16:colId xmlns:a16="http://schemas.microsoft.com/office/drawing/2014/main" val="20001"/>
                    </a:ext>
                  </a:extLst>
                </a:gridCol>
                <a:gridCol w="1202418">
                  <a:extLst>
                    <a:ext uri="{9D8B030D-6E8A-4147-A177-3AD203B41FA5}">
                      <a16:colId xmlns:a16="http://schemas.microsoft.com/office/drawing/2014/main" val="20002"/>
                    </a:ext>
                  </a:extLst>
                </a:gridCol>
                <a:gridCol w="1011422">
                  <a:extLst>
                    <a:ext uri="{9D8B030D-6E8A-4147-A177-3AD203B41FA5}">
                      <a16:colId xmlns:a16="http://schemas.microsoft.com/office/drawing/2014/main" val="20003"/>
                    </a:ext>
                  </a:extLst>
                </a:gridCol>
                <a:gridCol w="1896956">
                  <a:extLst>
                    <a:ext uri="{9D8B030D-6E8A-4147-A177-3AD203B41FA5}">
                      <a16:colId xmlns:a16="http://schemas.microsoft.com/office/drawing/2014/main" val="20004"/>
                    </a:ext>
                  </a:extLst>
                </a:gridCol>
              </a:tblGrid>
              <a:tr h="161485">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数量</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备注</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5568">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04076">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上学年体检学生数</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0063">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肥胖学生</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63">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近视学生</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0063">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上学年参加国家学生体质健康标准测试人数</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6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优秀</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006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良好</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006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及格</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6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不及格</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22</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县级及以上骨干教师（小学）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23</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小学</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县级及以上骨干教师（初中）</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初中</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县级及以上骨干教师（高中）</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25</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899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安全保卫人员</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26</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幼儿园、中小学、特教学校</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专职校医</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27</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专职保健人员</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28</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006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与外方缔结“友好学校”数量</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所</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中小学</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0063">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政府购买学位数（义务教育阶段）</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r>
                        <a:rPr lang="en-US" sz="900" kern="100">
                          <a:effectLst/>
                          <a:latin typeface="Times New Roman" panose="02020603050405020304" pitchFamily="18" charset="0"/>
                          <a:ea typeface="宋体" panose="02010600030101010101" pitchFamily="2" charset="-122"/>
                        </a:rPr>
                        <a:t>           </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民办中小学</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006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用于进城务工人员随迁子女的学位数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31</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民办中小学</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721519">
                <a:tc gridSpan="5">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学校历史沿革</a:t>
                      </a:r>
                      <a:endParaRPr lang="zh-CN" sz="1000" kern="100" dirty="0">
                        <a:effectLst/>
                        <a:latin typeface="Times New Roman" panose="02020603050405020304" pitchFamily="18" charset="0"/>
                        <a:ea typeface="宋体" panose="02010600030101010101" pitchFamily="2" charset="-122"/>
                      </a:endParaRPr>
                    </a:p>
                    <a:p>
                      <a:pPr algn="just">
                        <a:lnSpc>
                          <a:spcPts val="1400"/>
                        </a:lnSpc>
                        <a:spcAft>
                          <a:spcPts val="0"/>
                        </a:spcAft>
                      </a:pPr>
                      <a:r>
                        <a:rPr lang="en-US" sz="10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p>
                      <a:pPr algn="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19"/>
                  </a:ext>
                </a:extLst>
              </a:tr>
            </a:tbl>
          </a:graphicData>
        </a:graphic>
      </p:graphicFrame>
      <p:sp>
        <p:nvSpPr>
          <p:cNvPr id="9" name="矩形 8"/>
          <p:cNvSpPr/>
          <p:nvPr/>
        </p:nvSpPr>
        <p:spPr>
          <a:xfrm>
            <a:off x="3695344"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（二）基础教育学校基本情况（接上页）</a:t>
            </a:r>
          </a:p>
        </p:txBody>
      </p:sp>
      <p:sp>
        <p:nvSpPr>
          <p:cNvPr id="4" name="Rectangle 1"/>
          <p:cNvSpPr>
            <a:spLocks noChangeArrowheads="1"/>
          </p:cNvSpPr>
          <p:nvPr/>
        </p:nvSpPr>
        <p:spPr bwMode="auto">
          <a:xfrm>
            <a:off x="666750" y="1128683"/>
            <a:ext cx="60785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lvl1pPr indent="11430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114300" algn="l" defTabSz="914400" rtl="0" eaLnBrk="0" fontAlgn="base" latinLnBrk="0" hangingPunct="0">
              <a:lnSpc>
                <a:spcPct val="100000"/>
              </a:lnSpc>
              <a:spcBef>
                <a:spcPct val="0"/>
              </a:spcBef>
              <a:spcAft>
                <a:spcPct val="0"/>
              </a:spcAft>
              <a:buClrTx/>
              <a:buSzTx/>
              <a:buFontTx/>
              <a:buNone/>
            </a:pPr>
            <a:r>
              <a:rPr kumimoji="0" lang="zh-CN" altLang="zh-CN" sz="1200" b="0" i="0" u="none" strike="noStrike" cap="none" normalizeH="0" baseline="0" dirty="0">
                <a:ln>
                  <a:noFill/>
                </a:ln>
                <a:solidFill>
                  <a:schemeClr val="tx1"/>
                </a:solidFill>
                <a:effectLst/>
                <a:latin typeface="+mn-lt"/>
                <a:cs typeface="+mn-ea"/>
                <a:sym typeface="+mn-lt"/>
              </a:rPr>
              <a:t>续表</a:t>
            </a:r>
            <a:endParaRPr kumimoji="0" lang="zh-CN" altLang="zh-CN" sz="3200" b="0" i="0" u="none" strike="noStrike" cap="none" normalizeH="0" baseline="0" dirty="0">
              <a:ln>
                <a:noFill/>
              </a:ln>
              <a:solidFill>
                <a:schemeClr val="tx1"/>
              </a:solidFill>
              <a:effectLst/>
              <a:latin typeface="+mn-lt"/>
              <a:cs typeface="+mn-ea"/>
              <a:sym typeface="+mn-lt"/>
            </a:endParaRPr>
          </a:p>
        </p:txBody>
      </p:sp>
      <p:grpSp>
        <p:nvGrpSpPr>
          <p:cNvPr id="5" name="组合 4"/>
          <p:cNvGrpSpPr/>
          <p:nvPr/>
        </p:nvGrpSpPr>
        <p:grpSpPr>
          <a:xfrm>
            <a:off x="673098" y="2512696"/>
            <a:ext cx="10858500" cy="707703"/>
            <a:chOff x="660401" y="1390041"/>
            <a:chExt cx="10858500" cy="749849"/>
          </a:xfrm>
        </p:grpSpPr>
        <p:grpSp>
          <p:nvGrpSpPr>
            <p:cNvPr id="6" name="组合 5"/>
            <p:cNvGrpSpPr/>
            <p:nvPr/>
          </p:nvGrpSpPr>
          <p:grpSpPr>
            <a:xfrm>
              <a:off x="660401" y="1613491"/>
              <a:ext cx="10858500" cy="526399"/>
              <a:chOff x="660401" y="650307"/>
              <a:chExt cx="10858500" cy="900356"/>
            </a:xfrm>
          </p:grpSpPr>
          <p:sp>
            <p:nvSpPr>
              <p:cNvPr id="8" name="矩形 7"/>
              <p:cNvSpPr/>
              <p:nvPr/>
            </p:nvSpPr>
            <p:spPr>
              <a:xfrm>
                <a:off x="660401" y="650307"/>
                <a:ext cx="10858500" cy="90035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肥胖学生数是指根据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儿童青少年肥胖防控实施方案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经相关部门认定的肥胖学生数量</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7" name="矩形 6"/>
            <p:cNvSpPr/>
            <p:nvPr/>
          </p:nvSpPr>
          <p:spPr>
            <a:xfrm>
              <a:off x="733136" y="139004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666750" y="2689392"/>
            <a:ext cx="10858500" cy="727408"/>
            <a:chOff x="660401" y="1369161"/>
            <a:chExt cx="10858500" cy="770728"/>
          </a:xfrm>
        </p:grpSpPr>
        <p:grpSp>
          <p:nvGrpSpPr>
            <p:cNvPr id="12" name="组合 11"/>
            <p:cNvGrpSpPr/>
            <p:nvPr/>
          </p:nvGrpSpPr>
          <p:grpSpPr>
            <a:xfrm>
              <a:off x="660401" y="1613491"/>
              <a:ext cx="10858500" cy="526398"/>
              <a:chOff x="660401" y="650307"/>
              <a:chExt cx="10858500" cy="900355"/>
            </a:xfrm>
          </p:grpSpPr>
          <p:sp>
            <p:nvSpPr>
              <p:cNvPr id="14" name="矩形 13"/>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近视学生数是指根据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综合防控儿童青少年近视实施方案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经相关部门认定的近视学生数量</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739483" y="136916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660400" y="3766145"/>
            <a:ext cx="10858500" cy="1445934"/>
            <a:chOff x="660401" y="1008600"/>
            <a:chExt cx="10858500" cy="1532044"/>
          </a:xfrm>
        </p:grpSpPr>
        <p:grpSp>
          <p:nvGrpSpPr>
            <p:cNvPr id="17" name="组合 16"/>
            <p:cNvGrpSpPr/>
            <p:nvPr/>
          </p:nvGrpSpPr>
          <p:grpSpPr>
            <a:xfrm>
              <a:off x="660401" y="1613490"/>
              <a:ext cx="10858500" cy="927154"/>
              <a:chOff x="660401" y="650305"/>
              <a:chExt cx="10858500" cy="1585811"/>
            </a:xfrm>
          </p:grpSpPr>
          <p:sp>
            <p:nvSpPr>
              <p:cNvPr id="19" name="矩形 18"/>
              <p:cNvSpPr/>
              <p:nvPr/>
            </p:nvSpPr>
            <p:spPr>
              <a:xfrm>
                <a:off x="660401" y="650305"/>
                <a:ext cx="10858500" cy="15858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6750" y="686020"/>
                <a:ext cx="10852151" cy="140140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县级以上骨干教师是指以区县以上教育行政部门认定的，有效期内的具有专业性称号的优秀教师。如，骨干教师、学科带头人、教坛新秀、名师和名校长、特级教师、人民教育家培养对象、优秀教师和优秀班主任等</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a:off x="733136" y="1008600"/>
              <a:ext cx="2235200" cy="58185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6"/>
                                        </p:tgtEl>
                                      </p:cBhvr>
                                    </p:animEffect>
                                    <p:set>
                                      <p:cBhvr>
                                        <p:cTn id="32" dur="1" fill="hold">
                                          <p:stCondLst>
                                            <p:cond delay="24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0401" y="1101791"/>
          <a:ext cx="10909299" cy="5098987"/>
        </p:xfrm>
        <a:graphic>
          <a:graphicData uri="http://schemas.openxmlformats.org/drawingml/2006/table">
            <a:tbl>
              <a:tblPr firstRow="1" firstCol="1" bandRow="1"/>
              <a:tblGrid>
                <a:gridCol w="4992095">
                  <a:extLst>
                    <a:ext uri="{9D8B030D-6E8A-4147-A177-3AD203B41FA5}">
                      <a16:colId xmlns:a16="http://schemas.microsoft.com/office/drawing/2014/main" val="20000"/>
                    </a:ext>
                  </a:extLst>
                </a:gridCol>
                <a:gridCol w="1293843">
                  <a:extLst>
                    <a:ext uri="{9D8B030D-6E8A-4147-A177-3AD203B41FA5}">
                      <a16:colId xmlns:a16="http://schemas.microsoft.com/office/drawing/2014/main" val="20001"/>
                    </a:ext>
                  </a:extLst>
                </a:gridCol>
                <a:gridCol w="898927">
                  <a:extLst>
                    <a:ext uri="{9D8B030D-6E8A-4147-A177-3AD203B41FA5}">
                      <a16:colId xmlns:a16="http://schemas.microsoft.com/office/drawing/2014/main" val="20002"/>
                    </a:ext>
                  </a:extLst>
                </a:gridCol>
                <a:gridCol w="1577485">
                  <a:extLst>
                    <a:ext uri="{9D8B030D-6E8A-4147-A177-3AD203B41FA5}">
                      <a16:colId xmlns:a16="http://schemas.microsoft.com/office/drawing/2014/main" val="20003"/>
                    </a:ext>
                  </a:extLst>
                </a:gridCol>
                <a:gridCol w="2146949">
                  <a:extLst>
                    <a:ext uri="{9D8B030D-6E8A-4147-A177-3AD203B41FA5}">
                      <a16:colId xmlns:a16="http://schemas.microsoft.com/office/drawing/2014/main" val="20004"/>
                    </a:ext>
                  </a:extLst>
                </a:gridCol>
              </a:tblGrid>
              <a:tr h="164116">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数量</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备注</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2773">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57308" marR="57308"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2773">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校外实习实训场所</a:t>
                      </a:r>
                      <a:endParaRPr lang="zh-CN" sz="1000" kern="100" dirty="0">
                        <a:effectLst/>
                        <a:latin typeface="Times New Roman" panose="02020603050405020304" pitchFamily="18" charset="0"/>
                        <a:ea typeface="宋体" panose="02010600030101010101" pitchFamily="2" charset="-122"/>
                      </a:endParaRPr>
                    </a:p>
                  </a:txBody>
                  <a:tcPr marL="57308" marR="57308"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2773">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应届毕业生就业人数</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中等职业教育</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高等职业教育专科</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高等职业教育本科</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2773">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应届毕业生升学人数</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中等职业教育</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高等职业教育专科</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高等职业教育本科</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277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专业数</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中等职业教育</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高等职业教育专科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2773">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高等职业教育本科</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277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国家高水平高职专业数量</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277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省级高水平高职专业数量</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2773">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在校生中住宿生</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19</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中等职业教育</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高等职业教育专科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21</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高等职业教育本科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22</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277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23</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277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实有床位数</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张</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277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学校产权</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张</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8277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非学校产权</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张</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26</a:t>
                      </a:r>
                      <a:endParaRPr lang="zh-CN" sz="1000" kern="10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00" kern="100" dirty="0">
                        <a:effectLst/>
                        <a:latin typeface="Times New Roman" panose="02020603050405020304" pitchFamily="18"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（三）职业教育学校基本情况</a:t>
            </a:r>
          </a:p>
        </p:txBody>
      </p:sp>
      <p:grpSp>
        <p:nvGrpSpPr>
          <p:cNvPr id="4" name="组合 3"/>
          <p:cNvGrpSpPr/>
          <p:nvPr/>
        </p:nvGrpSpPr>
        <p:grpSpPr>
          <a:xfrm>
            <a:off x="666750" y="1413941"/>
            <a:ext cx="10858500" cy="779702"/>
            <a:chOff x="660401" y="1313753"/>
            <a:chExt cx="10858500" cy="826136"/>
          </a:xfrm>
        </p:grpSpPr>
        <p:grpSp>
          <p:nvGrpSpPr>
            <p:cNvPr id="5" name="组合 4"/>
            <p:cNvGrpSpPr/>
            <p:nvPr/>
          </p:nvGrpSpPr>
          <p:grpSpPr>
            <a:xfrm>
              <a:off x="660401" y="1613491"/>
              <a:ext cx="10858500" cy="526398"/>
              <a:chOff x="660401" y="650307"/>
              <a:chExt cx="10858500" cy="900355"/>
            </a:xfrm>
          </p:grpSpPr>
          <p:sp>
            <p:nvSpPr>
              <p:cNvPr id="7" name="矩形 6"/>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校外实习实训场所是指在学校外，校企签订合作协议的为在校生开展实习实训教学活动的场所</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a:off x="685511" y="1313753"/>
              <a:ext cx="2235200" cy="27670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654050" y="1674727"/>
            <a:ext cx="10858500" cy="767321"/>
            <a:chOff x="660401" y="1326871"/>
            <a:chExt cx="10858500" cy="813018"/>
          </a:xfrm>
        </p:grpSpPr>
        <p:grpSp>
          <p:nvGrpSpPr>
            <p:cNvPr id="11" name="组合 10"/>
            <p:cNvGrpSpPr/>
            <p:nvPr/>
          </p:nvGrpSpPr>
          <p:grpSpPr>
            <a:xfrm>
              <a:off x="660401" y="1613491"/>
              <a:ext cx="10858500" cy="526398"/>
              <a:chOff x="660401" y="650307"/>
              <a:chExt cx="10858500" cy="900355"/>
            </a:xfrm>
          </p:grpSpPr>
          <p:sp>
            <p:nvSpPr>
              <p:cNvPr id="13" name="矩形 12"/>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应届毕业生就业人数是指截至统计时点（</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日）取得三方协议的应届毕业生人数。不含灵活就业人数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2" name="矩形 11"/>
            <p:cNvSpPr/>
            <p:nvPr/>
          </p:nvSpPr>
          <p:spPr>
            <a:xfrm>
              <a:off x="698211" y="132687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654050" y="2559526"/>
            <a:ext cx="10858500" cy="1406068"/>
            <a:chOff x="660401" y="1355234"/>
            <a:chExt cx="10858500" cy="1489804"/>
          </a:xfrm>
        </p:grpSpPr>
        <p:grpSp>
          <p:nvGrpSpPr>
            <p:cNvPr id="16" name="组合 15"/>
            <p:cNvGrpSpPr/>
            <p:nvPr/>
          </p:nvGrpSpPr>
          <p:grpSpPr>
            <a:xfrm>
              <a:off x="660401" y="1613491"/>
              <a:ext cx="10858500" cy="1231547"/>
              <a:chOff x="660401" y="650307"/>
              <a:chExt cx="10858500" cy="2106447"/>
            </a:xfrm>
          </p:grpSpPr>
          <p:sp>
            <p:nvSpPr>
              <p:cNvPr id="18" name="矩形 17"/>
              <p:cNvSpPr/>
              <p:nvPr/>
            </p:nvSpPr>
            <p:spPr>
              <a:xfrm>
                <a:off x="660401" y="650307"/>
                <a:ext cx="10858500" cy="210644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686020"/>
                <a:ext cx="10852151" cy="207073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应届毕业生升学人数是指截至统计时点（</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日）取得上一级学校（含国外高校、成人高校）录取通知书的应届毕业生人数。如中等职业教育学生取得专科或本科层次教育录取通知书，高等职业教育专科学生取得本科层次教育录取通知书，高等职业教育本科学生取得研究生层次录取通知书</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a:off x="660401" y="1355234"/>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660400" y="4738846"/>
            <a:ext cx="10858500" cy="659528"/>
            <a:chOff x="660401" y="1441084"/>
            <a:chExt cx="10858500" cy="698805"/>
          </a:xfrm>
        </p:grpSpPr>
        <p:grpSp>
          <p:nvGrpSpPr>
            <p:cNvPr id="21" name="组合 20"/>
            <p:cNvGrpSpPr/>
            <p:nvPr/>
          </p:nvGrpSpPr>
          <p:grpSpPr>
            <a:xfrm>
              <a:off x="660401" y="1613491"/>
              <a:ext cx="10858500" cy="526398"/>
              <a:chOff x="660401" y="650307"/>
              <a:chExt cx="10858500" cy="900355"/>
            </a:xfrm>
          </p:grpSpPr>
          <p:sp>
            <p:nvSpPr>
              <p:cNvPr id="23" name="矩形 22"/>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在校生中住宿生是指在学校统一管理的学生宿舍（公寓）里住宿的学生</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2" name="矩形 21"/>
            <p:cNvSpPr/>
            <p:nvPr/>
          </p:nvSpPr>
          <p:spPr>
            <a:xfrm>
              <a:off x="679161" y="1441084"/>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666750" y="5477587"/>
            <a:ext cx="10858500" cy="1055294"/>
            <a:chOff x="660401" y="1335572"/>
            <a:chExt cx="10858500" cy="1118139"/>
          </a:xfrm>
        </p:grpSpPr>
        <p:grpSp>
          <p:nvGrpSpPr>
            <p:cNvPr id="26" name="组合 25"/>
            <p:cNvGrpSpPr/>
            <p:nvPr/>
          </p:nvGrpSpPr>
          <p:grpSpPr>
            <a:xfrm>
              <a:off x="660401" y="1613492"/>
              <a:ext cx="10858500" cy="840219"/>
              <a:chOff x="660401" y="650309"/>
              <a:chExt cx="10858500" cy="1437117"/>
            </a:xfrm>
          </p:grpSpPr>
          <p:sp>
            <p:nvSpPr>
              <p:cNvPr id="28" name="矩形 27"/>
              <p:cNvSpPr/>
              <p:nvPr/>
            </p:nvSpPr>
            <p:spPr>
              <a:xfrm>
                <a:off x="660401" y="650309"/>
                <a:ext cx="10858500" cy="138364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66750" y="686020"/>
                <a:ext cx="10852151" cy="140140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实有床位数是指截至统计时点（</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日），学校实际拥有的可提供给在校生住宿的床位数。包括学校产权的和非学校产权在校外学校统一租用的床位数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7" name="矩形 26"/>
            <p:cNvSpPr/>
            <p:nvPr/>
          </p:nvSpPr>
          <p:spPr>
            <a:xfrm>
              <a:off x="685511" y="1335572"/>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0"/>
                                        </p:tgtEl>
                                      </p:cBhvr>
                                    </p:animEffect>
                                    <p:set>
                                      <p:cBhvr>
                                        <p:cTn id="42" dur="1" fill="hold">
                                          <p:stCondLst>
                                            <p:cond delay="249"/>
                                          </p:stCondLst>
                                        </p:cTn>
                                        <p:tgtEl>
                                          <p:spTgt spid="2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25"/>
                                        </p:tgtEl>
                                      </p:cBhvr>
                                    </p:animEffect>
                                    <p:set>
                                      <p:cBhvr>
                                        <p:cTn id="5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8"/>
          <a:ext cx="10874375" cy="3535359"/>
        </p:xfrm>
        <a:graphic>
          <a:graphicData uri="http://schemas.openxmlformats.org/drawingml/2006/table">
            <a:tbl>
              <a:tblPr firstRow="1" firstCol="1" bandRow="1"/>
              <a:tblGrid>
                <a:gridCol w="4976113">
                  <a:extLst>
                    <a:ext uri="{9D8B030D-6E8A-4147-A177-3AD203B41FA5}">
                      <a16:colId xmlns:a16="http://schemas.microsoft.com/office/drawing/2014/main" val="20000"/>
                    </a:ext>
                  </a:extLst>
                </a:gridCol>
                <a:gridCol w="1289700">
                  <a:extLst>
                    <a:ext uri="{9D8B030D-6E8A-4147-A177-3AD203B41FA5}">
                      <a16:colId xmlns:a16="http://schemas.microsoft.com/office/drawing/2014/main" val="20001"/>
                    </a:ext>
                  </a:extLst>
                </a:gridCol>
                <a:gridCol w="896049">
                  <a:extLst>
                    <a:ext uri="{9D8B030D-6E8A-4147-A177-3AD203B41FA5}">
                      <a16:colId xmlns:a16="http://schemas.microsoft.com/office/drawing/2014/main" val="20002"/>
                    </a:ext>
                  </a:extLst>
                </a:gridCol>
                <a:gridCol w="1572436">
                  <a:extLst>
                    <a:ext uri="{9D8B030D-6E8A-4147-A177-3AD203B41FA5}">
                      <a16:colId xmlns:a16="http://schemas.microsoft.com/office/drawing/2014/main" val="20003"/>
                    </a:ext>
                  </a:extLst>
                </a:gridCol>
                <a:gridCol w="2140077">
                  <a:extLst>
                    <a:ext uri="{9D8B030D-6E8A-4147-A177-3AD203B41FA5}">
                      <a16:colId xmlns:a16="http://schemas.microsoft.com/office/drawing/2014/main" val="20004"/>
                    </a:ext>
                  </a:extLst>
                </a:gridCol>
              </a:tblGrid>
              <a:tr h="234680">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上学年参加国家学生体质健康标准测试人数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752354">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优秀</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602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良好</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602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及格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602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不及格</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博物馆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美术馆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音乐厅和剧场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96025">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学校附属医院</a:t>
                      </a:r>
                      <a:endParaRPr lang="zh-CN" sz="1050" kern="100">
                        <a:effectLst/>
                        <a:latin typeface="Times New Roman" panose="02020603050405020304" pitchFamily="18" charset="0"/>
                        <a:ea typeface="宋体" panose="02010600030101010101" pitchFamily="2" charset="-122"/>
                      </a:endParaRPr>
                    </a:p>
                  </a:txBody>
                  <a:tcPr marL="68580" marR="6858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所</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学校附属幼儿园、中小学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所</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安全保卫人员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学校首席信息官（</a:t>
                      </a:r>
                      <a:r>
                        <a:rPr lang="en-US" sz="900" kern="100">
                          <a:effectLst/>
                          <a:latin typeface="Times New Roman" panose="02020603050405020304" pitchFamily="18" charset="0"/>
                          <a:ea typeface="宋体" panose="02010600030101010101" pitchFamily="2" charset="-122"/>
                        </a:rPr>
                        <a:t>CIO</a:t>
                      </a: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r>
                        <a:rPr lang="zh-CN" sz="900" kern="100">
                          <a:effectLst/>
                          <a:latin typeface="Times New Roman" panose="02020603050405020304" pitchFamily="18" charset="0"/>
                          <a:ea typeface="宋体" panose="02010600030101010101" pitchFamily="2" charset="-122"/>
                          <a:cs typeface="宋体" panose="02010600030101010101" pitchFamily="2" charset="-122"/>
                        </a:rPr>
                        <a:t>有</a:t>
                      </a:r>
                      <a:r>
                        <a:rPr lang="en-US" sz="900" kern="100">
                          <a:effectLst/>
                          <a:latin typeface="Times New Roman" panose="02020603050405020304" pitchFamily="18" charset="0"/>
                          <a:ea typeface="宋体" panose="02010600030101010101" pitchFamily="2" charset="-122"/>
                          <a:cs typeface="宋体" panose="02010600030101010101" pitchFamily="2" charset="-122"/>
                        </a:rPr>
                        <a:t> 2.</a:t>
                      </a:r>
                      <a:r>
                        <a:rPr lang="zh-CN" sz="900" kern="100">
                          <a:effectLst/>
                          <a:latin typeface="Times New Roman" panose="02020603050405020304" pitchFamily="18" charset="0"/>
                          <a:ea typeface="宋体" panose="02010600030101010101" pitchFamily="2" charset="-122"/>
                          <a:cs typeface="宋体" panose="02010600030101010101" pitchFamily="2" charset="-122"/>
                        </a:rPr>
                        <a:t>无</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是否残疾人中等职业学校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r>
                        <a:rPr lang="zh-CN" sz="900" kern="100">
                          <a:effectLst/>
                          <a:latin typeface="Times New Roman" panose="02020603050405020304" pitchFamily="18" charset="0"/>
                          <a:ea typeface="宋体" panose="02010600030101010101" pitchFamily="2" charset="-122"/>
                          <a:cs typeface="宋体" panose="02010600030101010101" pitchFamily="2" charset="-122"/>
                        </a:rPr>
                        <a:t>是</a:t>
                      </a:r>
                      <a:r>
                        <a:rPr lang="en-US" sz="900" kern="100">
                          <a:effectLst/>
                          <a:latin typeface="Times New Roman" panose="02020603050405020304" pitchFamily="18" charset="0"/>
                          <a:ea typeface="宋体" panose="02010600030101010101" pitchFamily="2" charset="-122"/>
                          <a:cs typeface="宋体" panose="02010600030101010101" pitchFamily="2" charset="-122"/>
                        </a:rPr>
                        <a:t> 2.</a:t>
                      </a:r>
                      <a:r>
                        <a:rPr lang="zh-CN" sz="900" kern="10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9602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预防艾滋病教育和性教育相关课程和活动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r>
                        <a:rPr lang="zh-CN" sz="900" kern="100">
                          <a:effectLst/>
                          <a:latin typeface="Times New Roman" panose="02020603050405020304" pitchFamily="18" charset="0"/>
                          <a:ea typeface="宋体" panose="02010600030101010101" pitchFamily="2" charset="-122"/>
                          <a:cs typeface="宋体" panose="02010600030101010101" pitchFamily="2" charset="-122"/>
                        </a:rPr>
                        <a:t>是</a:t>
                      </a:r>
                      <a:r>
                        <a:rPr lang="en-US" sz="900" kern="100">
                          <a:effectLst/>
                          <a:latin typeface="Times New Roman" panose="02020603050405020304" pitchFamily="18" charset="0"/>
                          <a:ea typeface="宋体" panose="02010600030101010101" pitchFamily="2" charset="-122"/>
                          <a:cs typeface="宋体" panose="02010600030101010101" pitchFamily="2" charset="-122"/>
                        </a:rPr>
                        <a:t> 2.</a:t>
                      </a:r>
                      <a:r>
                        <a:rPr lang="zh-CN" sz="900" kern="100">
                          <a:effectLst/>
                          <a:latin typeface="Times New Roman" panose="02020603050405020304" pitchFamily="18" charset="0"/>
                          <a:ea typeface="宋体" panose="02010600030101010101" pitchFamily="2" charset="-122"/>
                          <a:cs typeface="宋体" panose="02010600030101010101" pitchFamily="2" charset="-122"/>
                        </a:rPr>
                        <a:t>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6025">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预科注册学生数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高等</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矩形 8"/>
          <p:cNvSpPr/>
          <p:nvPr/>
        </p:nvSpPr>
        <p:spPr>
          <a:xfrm>
            <a:off x="3555080" y="287020"/>
            <a:ext cx="508184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（三）职业教育学校基本情况（接上页）</a:t>
            </a:r>
          </a:p>
        </p:txBody>
      </p:sp>
      <p:grpSp>
        <p:nvGrpSpPr>
          <p:cNvPr id="5" name="组合 4"/>
          <p:cNvGrpSpPr/>
          <p:nvPr/>
        </p:nvGrpSpPr>
        <p:grpSpPr>
          <a:xfrm>
            <a:off x="532433" y="4076962"/>
            <a:ext cx="10858500" cy="1363691"/>
            <a:chOff x="660401" y="1400133"/>
            <a:chExt cx="10858500" cy="1444904"/>
          </a:xfrm>
        </p:grpSpPr>
        <p:grpSp>
          <p:nvGrpSpPr>
            <p:cNvPr id="6" name="组合 5"/>
            <p:cNvGrpSpPr/>
            <p:nvPr/>
          </p:nvGrpSpPr>
          <p:grpSpPr>
            <a:xfrm>
              <a:off x="660401" y="1613491"/>
              <a:ext cx="10858500" cy="1231546"/>
              <a:chOff x="660401" y="650307"/>
              <a:chExt cx="10858500" cy="2106446"/>
            </a:xfrm>
          </p:grpSpPr>
          <p:sp>
            <p:nvSpPr>
              <p:cNvPr id="8" name="矩形 7"/>
              <p:cNvSpPr/>
              <p:nvPr/>
            </p:nvSpPr>
            <p:spPr>
              <a:xfrm>
                <a:off x="660401" y="650307"/>
                <a:ext cx="10858500" cy="20707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722611" cy="207073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残疾人中等职业学校是指根据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残疾人中等职业学校设置标准</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指经国家规定的主管部门批准设立，按照国家有关招生政策，以初中毕业或同等学力的残疾人为主要招生对象，实施学历教育的全日制中等职业学校。选择是，需要填报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特殊教育班数情况</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特殊教育学生数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相关调查表</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7" name="矩形 6"/>
            <p:cNvSpPr/>
            <p:nvPr/>
          </p:nvSpPr>
          <p:spPr>
            <a:xfrm>
              <a:off x="685511" y="1400133"/>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532433" y="4476309"/>
            <a:ext cx="10858500" cy="710335"/>
            <a:chOff x="660401" y="1351753"/>
            <a:chExt cx="10858500" cy="710633"/>
          </a:xfrm>
        </p:grpSpPr>
        <p:grpSp>
          <p:nvGrpSpPr>
            <p:cNvPr id="12" name="组合 11"/>
            <p:cNvGrpSpPr/>
            <p:nvPr/>
          </p:nvGrpSpPr>
          <p:grpSpPr>
            <a:xfrm>
              <a:off x="660401" y="1613492"/>
              <a:ext cx="10858500" cy="448894"/>
              <a:chOff x="660401" y="650309"/>
              <a:chExt cx="10858500" cy="767792"/>
            </a:xfrm>
          </p:grpSpPr>
          <p:sp>
            <p:nvSpPr>
              <p:cNvPr id="14" name="矩形 13"/>
              <p:cNvSpPr/>
              <p:nvPr/>
            </p:nvSpPr>
            <p:spPr>
              <a:xfrm>
                <a:off x="660401" y="650309"/>
                <a:ext cx="10858500" cy="76779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20"/>
                <a:ext cx="10722611" cy="6912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将“普通预科注册学生数”指标名称改为“预科注册学生数”（修改指标名称）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685511" y="1351753"/>
              <a:ext cx="1069238" cy="24202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73099" y="1125538"/>
          <a:ext cx="10820692" cy="5008575"/>
        </p:xfrm>
        <a:graphic>
          <a:graphicData uri="http://schemas.openxmlformats.org/drawingml/2006/table">
            <a:tbl>
              <a:tblPr firstRow="1" firstCol="1" bandRow="1"/>
              <a:tblGrid>
                <a:gridCol w="5501023">
                  <a:extLst>
                    <a:ext uri="{9D8B030D-6E8A-4147-A177-3AD203B41FA5}">
                      <a16:colId xmlns:a16="http://schemas.microsoft.com/office/drawing/2014/main" val="20000"/>
                    </a:ext>
                  </a:extLst>
                </a:gridCol>
                <a:gridCol w="869965">
                  <a:extLst>
                    <a:ext uri="{9D8B030D-6E8A-4147-A177-3AD203B41FA5}">
                      <a16:colId xmlns:a16="http://schemas.microsoft.com/office/drawing/2014/main" val="20001"/>
                    </a:ext>
                  </a:extLst>
                </a:gridCol>
                <a:gridCol w="593995">
                  <a:extLst>
                    <a:ext uri="{9D8B030D-6E8A-4147-A177-3AD203B41FA5}">
                      <a16:colId xmlns:a16="http://schemas.microsoft.com/office/drawing/2014/main" val="20002"/>
                    </a:ext>
                  </a:extLst>
                </a:gridCol>
                <a:gridCol w="1466588">
                  <a:extLst>
                    <a:ext uri="{9D8B030D-6E8A-4147-A177-3AD203B41FA5}">
                      <a16:colId xmlns:a16="http://schemas.microsoft.com/office/drawing/2014/main" val="20003"/>
                    </a:ext>
                  </a:extLst>
                </a:gridCol>
                <a:gridCol w="2389121">
                  <a:extLst>
                    <a:ext uri="{9D8B030D-6E8A-4147-A177-3AD203B41FA5}">
                      <a16:colId xmlns:a16="http://schemas.microsoft.com/office/drawing/2014/main" val="20004"/>
                    </a:ext>
                  </a:extLst>
                </a:gridCol>
              </a:tblGrid>
              <a:tr h="164705">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数量</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备注</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7030">
                <a:tc>
                  <a:txBody>
                    <a:bodyPr/>
                    <a:lstStyle/>
                    <a:p>
                      <a:pPr marL="266700"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硕士学位授权一级学科点</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硕士学位授权二级学科点（不含一级学科覆盖点）</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博士学位授权一级学科点</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博士学位授权二级学科点（不含一级学科覆盖点）</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7030">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国家一流学科数量</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7030">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省级一流学科数量</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国家实验室</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国家重点实验室</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67030">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国家工程实验室</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国家工程研究中心</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国家工程技术研究中心</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个</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博士后科研流动站</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67030">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应届毕业生就业人数</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高等职业教育专科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7030">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应届毕业生升学人数</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高等职业教育专科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7030">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rPr>
                        <a:t>专业数</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高等职业教育本科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7030">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高等职业教育专科</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授予同等学力申请硕士学位人数</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67030">
                <a:tc>
                  <a:txBody>
                    <a:bodyPr/>
                    <a:lstStyle/>
                    <a:p>
                      <a:pPr algn="l">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授予同等学力申请博士学位人数</a:t>
                      </a:r>
                      <a:endParaRPr lang="zh-CN" sz="1000" kern="100" dirty="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26</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中国科学院院士（人事关系在本校）</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27</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67030">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中国工程院院士（人事关系在本校）</a:t>
                      </a:r>
                      <a:endParaRPr lang="zh-CN" sz="1000" kern="100">
                        <a:effectLst/>
                        <a:latin typeface="Times New Roman" panose="02020603050405020304" pitchFamily="18"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28</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pitchFamily="18"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（四）高等教育学校基本情况</a:t>
            </a:r>
          </a:p>
        </p:txBody>
      </p:sp>
      <p:grpSp>
        <p:nvGrpSpPr>
          <p:cNvPr id="4" name="组合 3"/>
          <p:cNvGrpSpPr/>
          <p:nvPr/>
        </p:nvGrpSpPr>
        <p:grpSpPr>
          <a:xfrm>
            <a:off x="613312" y="2108978"/>
            <a:ext cx="10834659" cy="885701"/>
            <a:chOff x="660401" y="1201441"/>
            <a:chExt cx="10858500" cy="938448"/>
          </a:xfrm>
        </p:grpSpPr>
        <p:grpSp>
          <p:nvGrpSpPr>
            <p:cNvPr id="5" name="组合 4"/>
            <p:cNvGrpSpPr/>
            <p:nvPr/>
          </p:nvGrpSpPr>
          <p:grpSpPr>
            <a:xfrm>
              <a:off x="660401" y="1613491"/>
              <a:ext cx="10858500" cy="526398"/>
              <a:chOff x="660401" y="650307"/>
              <a:chExt cx="10858500" cy="900355"/>
            </a:xfrm>
          </p:grpSpPr>
          <p:sp>
            <p:nvSpPr>
              <p:cNvPr id="7" name="矩形 6"/>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一流学科数量是指经省级以上教育行政部门认定的一流学科</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a:off x="685511" y="1201441"/>
              <a:ext cx="2235200" cy="39910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660401" y="2482500"/>
            <a:ext cx="10858500" cy="1363692"/>
            <a:chOff x="660401" y="1400133"/>
            <a:chExt cx="10858500" cy="1444903"/>
          </a:xfrm>
        </p:grpSpPr>
        <p:grpSp>
          <p:nvGrpSpPr>
            <p:cNvPr id="11" name="组合 10"/>
            <p:cNvGrpSpPr/>
            <p:nvPr/>
          </p:nvGrpSpPr>
          <p:grpSpPr>
            <a:xfrm>
              <a:off x="660401" y="1578471"/>
              <a:ext cx="10858500" cy="1266565"/>
              <a:chOff x="660401" y="590407"/>
              <a:chExt cx="10858500" cy="2166339"/>
            </a:xfrm>
          </p:grpSpPr>
          <p:sp>
            <p:nvSpPr>
              <p:cNvPr id="13" name="矩形 12"/>
              <p:cNvSpPr/>
              <p:nvPr/>
            </p:nvSpPr>
            <p:spPr>
              <a:xfrm>
                <a:off x="660401" y="590407"/>
                <a:ext cx="10858500" cy="206886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686019"/>
                <a:ext cx="10852151" cy="207072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实验室是以国家现代化建设和社会发展的重大需求为导向，开展基础研究、竞争前沿高技术研究和社会公益研究，积极承担国家重大科研任务的国家级科研机构。根据国家重大战略需求，在新兴前沿交叉领域和具有我国特色和优势的领域，依托国家科研院所和研究型大学，建设若干队伍强、水平高、学科综合交叉的国家实验室。（科学技术部审批）</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2" name="矩形 11"/>
            <p:cNvSpPr/>
            <p:nvPr/>
          </p:nvSpPr>
          <p:spPr>
            <a:xfrm>
              <a:off x="685511" y="1400133"/>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647698" y="2605222"/>
            <a:ext cx="10858500" cy="1023519"/>
            <a:chOff x="660401" y="1400133"/>
            <a:chExt cx="10858500" cy="1084473"/>
          </a:xfrm>
        </p:grpSpPr>
        <p:grpSp>
          <p:nvGrpSpPr>
            <p:cNvPr id="16" name="组合 15"/>
            <p:cNvGrpSpPr/>
            <p:nvPr/>
          </p:nvGrpSpPr>
          <p:grpSpPr>
            <a:xfrm>
              <a:off x="660401" y="1613491"/>
              <a:ext cx="10858500" cy="871115"/>
              <a:chOff x="660401" y="650307"/>
              <a:chExt cx="10858500" cy="1489961"/>
            </a:xfrm>
          </p:grpSpPr>
          <p:sp>
            <p:nvSpPr>
              <p:cNvPr id="18" name="矩形 17"/>
              <p:cNvSpPr/>
              <p:nvPr/>
            </p:nvSpPr>
            <p:spPr>
              <a:xfrm>
                <a:off x="660401" y="650307"/>
                <a:ext cx="10858500" cy="148996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686020"/>
                <a:ext cx="10852151" cy="140140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重点实验室是国家科技创新体系的重要组成部分，国家在某一学科领域或科研前沿重点扶持设立的实验室。是国家组织高水平基础研究和应用基础研究、聚集和培养优秀科学家、开展高层次学术交流的重要基地。（科学技术部审批）</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a:off x="685511" y="1400133"/>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647698" y="2788060"/>
            <a:ext cx="10858500" cy="1060199"/>
            <a:chOff x="660401" y="1445964"/>
            <a:chExt cx="10858500" cy="766631"/>
          </a:xfrm>
        </p:grpSpPr>
        <p:grpSp>
          <p:nvGrpSpPr>
            <p:cNvPr id="21" name="组合 20"/>
            <p:cNvGrpSpPr/>
            <p:nvPr/>
          </p:nvGrpSpPr>
          <p:grpSpPr>
            <a:xfrm>
              <a:off x="660401" y="1613491"/>
              <a:ext cx="10858500" cy="599104"/>
              <a:chOff x="660401" y="650307"/>
              <a:chExt cx="10858500" cy="1024712"/>
            </a:xfrm>
          </p:grpSpPr>
          <p:sp>
            <p:nvSpPr>
              <p:cNvPr id="23" name="矩形 22"/>
              <p:cNvSpPr/>
              <p:nvPr/>
            </p:nvSpPr>
            <p:spPr>
              <a:xfrm>
                <a:off x="660401" y="650307"/>
                <a:ext cx="10858500" cy="102471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6750" y="686020"/>
                <a:ext cx="10699751" cy="956403"/>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国家工程实验室是国家科技创新体系的重要组成部分，是依托企业、转制科研机构、科研院所或高校等设立的研究开发实体。（国家发展和改革委员会审批）</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2" name="矩形 21"/>
            <p:cNvSpPr/>
            <p:nvPr/>
          </p:nvSpPr>
          <p:spPr>
            <a:xfrm>
              <a:off x="685511" y="1445964"/>
              <a:ext cx="2235200" cy="1545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622588" y="2933700"/>
            <a:ext cx="10858500" cy="1473692"/>
            <a:chOff x="660401" y="1437241"/>
            <a:chExt cx="10858500" cy="1116981"/>
          </a:xfrm>
        </p:grpSpPr>
        <p:grpSp>
          <p:nvGrpSpPr>
            <p:cNvPr id="26" name="组合 25"/>
            <p:cNvGrpSpPr/>
            <p:nvPr/>
          </p:nvGrpSpPr>
          <p:grpSpPr>
            <a:xfrm>
              <a:off x="660401" y="1613491"/>
              <a:ext cx="10858500" cy="940731"/>
              <a:chOff x="660401" y="650307"/>
              <a:chExt cx="10858500" cy="1609034"/>
            </a:xfrm>
          </p:grpSpPr>
          <p:sp>
            <p:nvSpPr>
              <p:cNvPr id="28" name="矩形 27"/>
              <p:cNvSpPr/>
              <p:nvPr/>
            </p:nvSpPr>
            <p:spPr>
              <a:xfrm>
                <a:off x="660401" y="650307"/>
                <a:ext cx="10858500" cy="16090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66750" y="686019"/>
                <a:ext cx="10852151" cy="148129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国家工程研究中心是国家科技创新体系的重要组成部分，根据建设创新型国家和产业结构优化升级的重大战略需求，以提高自主创新能力、增强产业核心竞争能力和发展后劲为目标，组织具有较强研究开发和综合实力的高校、科研机构和企业等建设的研究开发实体。（国家发展和改革委员会审批）</a:t>
                </a:r>
              </a:p>
            </p:txBody>
          </p:sp>
        </p:grpSp>
        <p:sp>
          <p:nvSpPr>
            <p:cNvPr id="27" name="矩形 26"/>
            <p:cNvSpPr/>
            <p:nvPr/>
          </p:nvSpPr>
          <p:spPr>
            <a:xfrm>
              <a:off x="685511" y="1437241"/>
              <a:ext cx="2235200" cy="16330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622588" y="3145621"/>
            <a:ext cx="10858500" cy="1767012"/>
            <a:chOff x="660401" y="1519703"/>
            <a:chExt cx="10858500" cy="794417"/>
          </a:xfrm>
        </p:grpSpPr>
        <p:grpSp>
          <p:nvGrpSpPr>
            <p:cNvPr id="31" name="组合 30"/>
            <p:cNvGrpSpPr/>
            <p:nvPr/>
          </p:nvGrpSpPr>
          <p:grpSpPr>
            <a:xfrm>
              <a:off x="660401" y="1613491"/>
              <a:ext cx="10858500" cy="700629"/>
              <a:chOff x="660401" y="650305"/>
              <a:chExt cx="10858500" cy="1198360"/>
            </a:xfrm>
          </p:grpSpPr>
          <p:sp>
            <p:nvSpPr>
              <p:cNvPr id="33" name="矩形 32"/>
              <p:cNvSpPr/>
              <p:nvPr/>
            </p:nvSpPr>
            <p:spPr>
              <a:xfrm>
                <a:off x="660401" y="650305"/>
                <a:ext cx="10858500" cy="119836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666750" y="686022"/>
                <a:ext cx="10541001" cy="1162643"/>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工程技术研究中心是国家科技发展计划的重要组成部分，主要依托于行业、领域科技实力雄厚的重点科研机构、科技型企业或高校，拥有国内一流的工程技术研究开发、设计和试验的专业人才队伍，具有较完备的工程技术综合配套试验条件，能够提供多种综合性服务，与相关企业紧密联系，同时具有自我良性循环发展机制的科研开发实体。（科学技术部审批）</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32" name="矩形 31"/>
            <p:cNvSpPr/>
            <p:nvPr/>
          </p:nvSpPr>
          <p:spPr>
            <a:xfrm>
              <a:off x="685511" y="1519703"/>
              <a:ext cx="2235200" cy="8084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5" name="组合 34"/>
          <p:cNvGrpSpPr/>
          <p:nvPr/>
        </p:nvGrpSpPr>
        <p:grpSpPr>
          <a:xfrm>
            <a:off x="597478" y="1457514"/>
            <a:ext cx="10896604" cy="3106626"/>
            <a:chOff x="628944" y="1096504"/>
            <a:chExt cx="10896602" cy="2544261"/>
          </a:xfrm>
        </p:grpSpPr>
        <p:grpSp>
          <p:nvGrpSpPr>
            <p:cNvPr id="36" name="组合 35"/>
            <p:cNvGrpSpPr/>
            <p:nvPr/>
          </p:nvGrpSpPr>
          <p:grpSpPr>
            <a:xfrm>
              <a:off x="628944" y="1726164"/>
              <a:ext cx="10896602" cy="1914601"/>
              <a:chOff x="628944" y="843024"/>
              <a:chExt cx="10896602" cy="3274750"/>
            </a:xfrm>
          </p:grpSpPr>
          <p:sp>
            <p:nvSpPr>
              <p:cNvPr id="38" name="矩形 37"/>
              <p:cNvSpPr/>
              <p:nvPr/>
            </p:nvSpPr>
            <p:spPr>
              <a:xfrm>
                <a:off x="667046" y="843024"/>
                <a:ext cx="10858500" cy="298747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28944" y="890316"/>
                <a:ext cx="10722611" cy="3227458"/>
              </a:xfrm>
              <a:prstGeom prst="rect">
                <a:avLst/>
              </a:prstGeom>
            </p:spPr>
            <p:txBody>
              <a:bodyPr wrap="square">
                <a:spAutoFit/>
              </a:bodyPr>
              <a:lstStyle/>
              <a:p>
                <a:pPr>
                  <a:lnSpc>
                    <a:spcPct val="150000"/>
                  </a:lnSpc>
                </a:pP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）硕士、博士学位授权一级学科点填法：如果学校同时具有</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0201</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哲学一级学科博士和硕士授予权，那么硕士、博士学位授权一级学科点各填</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个；如果只有</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0201</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哲学一级学科硕士授予权，硕士学位授权一级学科点填</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个，博士学位授权一级学科点不填；同时该学科覆盖的硕士、博士学位授权二级学科点不填。</a:t>
                </a:r>
              </a:p>
              <a:p>
                <a:pPr>
                  <a:lnSpc>
                    <a:spcPct val="150000"/>
                  </a:lnSpc>
                </a:pP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4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硕士、博士学位授权二级学科点填法：如果学校同时具有</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010101</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马克思主义哲学、</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010102</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中国哲学两个二级学科博士和硕士学位授予权，硕士、博士学位授权二级学科点各填</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个；如果学校只具有</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010101</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马克思主义哲学、</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010102</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中国哲学两个二级学科硕士学位授予权，硕士学位授权二级学科点填</a:t>
                </a:r>
                <a:r>
                  <a:rPr lang="en-US" altLang="zh-CN" sz="14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00" b="1" dirty="0">
                    <a:solidFill>
                      <a:schemeClr val="accent5">
                        <a:lumMod val="20000"/>
                        <a:lumOff val="80000"/>
                      </a:schemeClr>
                    </a:solidFill>
                    <a:latin typeface="黑体" panose="02010609060101010101" pitchFamily="49" charset="-122"/>
                    <a:ea typeface="黑体" panose="02010609060101010101" pitchFamily="49" charset="-122"/>
                  </a:rPr>
                  <a:t>个，博士学位授权二级学科点不填；硕士、博士学位授权一级学科点不填。</a:t>
                </a:r>
              </a:p>
              <a:p>
                <a:pPr>
                  <a:lnSpc>
                    <a:spcPct val="150000"/>
                  </a:lnSpc>
                </a:pPr>
                <a:endParaRPr lang="zh-CN" altLang="en-US" sz="14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37" name="矩形 36"/>
            <p:cNvSpPr/>
            <p:nvPr/>
          </p:nvSpPr>
          <p:spPr>
            <a:xfrm>
              <a:off x="679450" y="1096504"/>
              <a:ext cx="3121560" cy="56975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0"/>
                                        </p:tgtEl>
                                      </p:cBhvr>
                                    </p:animEffect>
                                    <p:set>
                                      <p:cBhvr>
                                        <p:cTn id="42" dur="1" fill="hold">
                                          <p:stCondLst>
                                            <p:cond delay="249"/>
                                          </p:stCondLst>
                                        </p:cTn>
                                        <p:tgtEl>
                                          <p:spTgt spid="2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25"/>
                                        </p:tgtEl>
                                      </p:cBhvr>
                                    </p:animEffect>
                                    <p:set>
                                      <p:cBhvr>
                                        <p:cTn id="52" dur="1" fill="hold">
                                          <p:stCondLst>
                                            <p:cond delay="249"/>
                                          </p:stCondLst>
                                        </p:cTn>
                                        <p:tgtEl>
                                          <p:spTgt spid="2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250"/>
                                        <p:tgtEl>
                                          <p:spTgt spid="30"/>
                                        </p:tgtEl>
                                      </p:cBhvr>
                                    </p:animEffect>
                                    <p:set>
                                      <p:cBhvr>
                                        <p:cTn id="62" dur="1" fill="hold">
                                          <p:stCondLst>
                                            <p:cond delay="249"/>
                                          </p:stCondLst>
                                        </p:cTn>
                                        <p:tgtEl>
                                          <p:spTgt spid="3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500"/>
                                        <p:tgtEl>
                                          <p:spTgt spid="35"/>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250"/>
                                        <p:tgtEl>
                                          <p:spTgt spid="35"/>
                                        </p:tgtEl>
                                      </p:cBhvr>
                                    </p:animEffect>
                                    <p:set>
                                      <p:cBhvr>
                                        <p:cTn id="72" dur="1" fill="hold">
                                          <p:stCondLst>
                                            <p:cond delay="24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55080" y="287020"/>
            <a:ext cx="508184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（四）高等教育学校基本情况（接上页）</a:t>
            </a:r>
          </a:p>
        </p:txBody>
      </p:sp>
      <p:graphicFrame>
        <p:nvGraphicFramePr>
          <p:cNvPr id="3" name="表格 2"/>
          <p:cNvGraphicFramePr>
            <a:graphicFrameLocks noGrp="1"/>
          </p:cNvGraphicFramePr>
          <p:nvPr/>
        </p:nvGraphicFramePr>
        <p:xfrm>
          <a:off x="532433" y="687130"/>
          <a:ext cx="10762624" cy="6067044"/>
        </p:xfrm>
        <a:graphic>
          <a:graphicData uri="http://schemas.openxmlformats.org/drawingml/2006/table">
            <a:tbl>
              <a:tblPr firstRow="1" firstCol="1" bandRow="1"/>
              <a:tblGrid>
                <a:gridCol w="5471500">
                  <a:extLst>
                    <a:ext uri="{9D8B030D-6E8A-4147-A177-3AD203B41FA5}">
                      <a16:colId xmlns:a16="http://schemas.microsoft.com/office/drawing/2014/main" val="20000"/>
                    </a:ext>
                  </a:extLst>
                </a:gridCol>
                <a:gridCol w="865298">
                  <a:extLst>
                    <a:ext uri="{9D8B030D-6E8A-4147-A177-3AD203B41FA5}">
                      <a16:colId xmlns:a16="http://schemas.microsoft.com/office/drawing/2014/main" val="20001"/>
                    </a:ext>
                  </a:extLst>
                </a:gridCol>
                <a:gridCol w="590808">
                  <a:extLst>
                    <a:ext uri="{9D8B030D-6E8A-4147-A177-3AD203B41FA5}">
                      <a16:colId xmlns:a16="http://schemas.microsoft.com/office/drawing/2014/main" val="20002"/>
                    </a:ext>
                  </a:extLst>
                </a:gridCol>
                <a:gridCol w="1458718">
                  <a:extLst>
                    <a:ext uri="{9D8B030D-6E8A-4147-A177-3AD203B41FA5}">
                      <a16:colId xmlns:a16="http://schemas.microsoft.com/office/drawing/2014/main" val="20003"/>
                    </a:ext>
                  </a:extLst>
                </a:gridCol>
                <a:gridCol w="2376300">
                  <a:extLst>
                    <a:ext uri="{9D8B030D-6E8A-4147-A177-3AD203B41FA5}">
                      <a16:colId xmlns:a16="http://schemas.microsoft.com/office/drawing/2014/main" val="20004"/>
                    </a:ext>
                  </a:extLst>
                </a:gridCol>
              </a:tblGrid>
              <a:tr h="150450">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在校生中住宿生</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100" dirty="0">
                          <a:effectLst/>
                          <a:latin typeface="宋体" panose="02010600030101010101" pitchFamily="2" charset="-122"/>
                          <a:ea typeface="宋体" panose="02010600030101010101" pitchFamily="2" charset="-122"/>
                        </a:rPr>
                        <a:t>29</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研究生</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100" dirty="0">
                          <a:effectLst/>
                          <a:latin typeface="宋体" panose="02010600030101010101" pitchFamily="2" charset="-122"/>
                          <a:ea typeface="宋体" panose="02010600030101010101" pitchFamily="2" charset="-122"/>
                        </a:rPr>
                        <a:t>30</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普通、科研</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普通本科</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31</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高等职业教育本科</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32</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高等职业教育专科</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33</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50450">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rPr>
                        <a:t>实有床位数</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张</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34</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rPr>
                        <a:t>学校产权</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张</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35</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50450">
                <a:tc>
                  <a:txBody>
                    <a:bodyPr/>
                    <a:lstStyle/>
                    <a:p>
                      <a:pPr indent="114300" algn="l">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非学校产权</a:t>
                      </a:r>
                      <a:endParaRPr lang="zh-CN" sz="900" kern="100" dirty="0">
                        <a:effectLst/>
                        <a:latin typeface="Times New Roman" panose="02020603050405020304" pitchFamily="18" charset="0"/>
                        <a:ea typeface="宋体" panose="02010600030101010101" pitchFamily="2" charset="-122"/>
                      </a:endParaRPr>
                    </a:p>
                  </a:txBody>
                  <a:tcPr marL="45852" marR="45852"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张</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36</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普通、成人、科研</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54326">
                <a:tc>
                  <a:txBody>
                    <a:bodyPr/>
                    <a:lstStyle/>
                    <a:p>
                      <a:pPr algn="just">
                        <a:lnSpc>
                          <a:spcPts val="1400"/>
                        </a:lnSpc>
                        <a:spcAft>
                          <a:spcPts val="0"/>
                        </a:spcAft>
                      </a:pPr>
                      <a:r>
                        <a:rPr lang="zh-CN" altLang="zh-CN" sz="900" kern="100" dirty="0">
                          <a:effectLst/>
                          <a:latin typeface="Times New Roman" panose="02020603050405020304" pitchFamily="18" charset="0"/>
                          <a:ea typeface="宋体" panose="02010600030101010101" pitchFamily="2" charset="-122"/>
                        </a:rPr>
                        <a:t>上学年</a:t>
                      </a:r>
                      <a:r>
                        <a:rPr lang="zh-CN" altLang="en-US" sz="900" kern="100" dirty="0">
                          <a:effectLst/>
                          <a:latin typeface="Times New Roman" panose="02020603050405020304" pitchFamily="18" charset="0"/>
                          <a:ea typeface="宋体" panose="02010600030101010101" pitchFamily="2" charset="-122"/>
                        </a:rPr>
                        <a:t>参加国家学生体质健康标准测试人数</a:t>
                      </a:r>
                      <a:endParaRPr lang="zh-CN" altLang="zh-CN" sz="900" kern="100" dirty="0">
                        <a:effectLst/>
                        <a:latin typeface="Times New Roman" panose="02020603050405020304" pitchFamily="18"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人</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37</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普通</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50450">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优秀</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38</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50450">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良好</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39</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5432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及格</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100" dirty="0">
                          <a:effectLst/>
                          <a:latin typeface="Times New Roman" panose="02020603050405020304" pitchFamily="18" charset="0"/>
                          <a:ea typeface="宋体" panose="02010600030101010101" pitchFamily="2" charset="-122"/>
                        </a:rPr>
                        <a:t>40</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50450">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不及格</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41</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50450">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上学年全日制在校生短期出国校际交流人数</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42</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50450">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博物馆</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43</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50450">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美术馆</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44</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50450">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音乐厅和剧场</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45</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50450">
                <a:tc>
                  <a:txBody>
                    <a:bodyPr/>
                    <a:lstStyle/>
                    <a:p>
                      <a:pPr algn="just">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学校附属医院</a:t>
                      </a:r>
                      <a:endParaRPr lang="zh-CN" sz="900" kern="100" dirty="0">
                        <a:effectLst/>
                        <a:latin typeface="Times New Roman" panose="02020603050405020304" pitchFamily="18"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所</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46</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50450">
                <a:tc>
                  <a:txBody>
                    <a:bodyPr/>
                    <a:lstStyle/>
                    <a:p>
                      <a:pPr indent="114300" algn="just">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建筑面积</a:t>
                      </a:r>
                      <a:endParaRPr lang="zh-CN" sz="900" kern="100" dirty="0">
                        <a:effectLst/>
                        <a:latin typeface="Times New Roman" panose="02020603050405020304" pitchFamily="18"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平方米</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47</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50450">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床位数 </a:t>
                      </a:r>
                      <a:endParaRPr lang="zh-CN" sz="900" kern="100">
                        <a:effectLst/>
                        <a:latin typeface="Times New Roman" panose="02020603050405020304" pitchFamily="18"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48</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50450">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临床教师</a:t>
                      </a:r>
                      <a:endParaRPr lang="zh-CN" sz="900" kern="100">
                        <a:effectLst/>
                        <a:latin typeface="Times New Roman" panose="02020603050405020304" pitchFamily="18"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49</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50450">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学校附属幼儿园、中小学</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所</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50</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普通、成人</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50450">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安全保卫人员</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51</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50450">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学校首席信息官（</a:t>
                      </a:r>
                      <a:r>
                        <a:rPr lang="en-US" sz="900" kern="100">
                          <a:effectLst/>
                          <a:latin typeface="Times New Roman" panose="02020603050405020304" pitchFamily="18" charset="0"/>
                          <a:ea typeface="宋体" panose="02010600030101010101" pitchFamily="2" charset="-122"/>
                        </a:rPr>
                        <a:t>CIO</a:t>
                      </a:r>
                      <a:r>
                        <a:rPr lang="zh-CN" sz="900" kern="100">
                          <a:effectLst/>
                          <a:latin typeface="Times New Roman" panose="02020603050405020304" pitchFamily="18" charset="0"/>
                          <a:ea typeface="宋体" panose="02010600030101010101" pitchFamily="2" charset="-122"/>
                        </a:rPr>
                        <a:t>）</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52</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有</a:t>
                      </a:r>
                      <a:r>
                        <a:rPr lang="en-US" sz="900" kern="100" dirty="0">
                          <a:effectLst/>
                          <a:latin typeface="Times New Roman" panose="02020603050405020304" pitchFamily="18" charset="0"/>
                          <a:ea typeface="宋体" panose="02010600030101010101" pitchFamily="2" charset="-122"/>
                          <a:cs typeface="宋体" panose="02010600030101010101" pitchFamily="2" charset="-122"/>
                        </a:rPr>
                        <a:t> 2.</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无</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50450">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预防艾滋病教育和性教育相关课程和活动</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53</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有</a:t>
                      </a:r>
                      <a:r>
                        <a:rPr lang="en-US" sz="900" kern="100" dirty="0">
                          <a:effectLst/>
                          <a:latin typeface="Times New Roman" panose="02020603050405020304" pitchFamily="18" charset="0"/>
                          <a:ea typeface="宋体" panose="02010600030101010101" pitchFamily="2" charset="-122"/>
                          <a:cs typeface="宋体" panose="02010600030101010101" pitchFamily="2" charset="-122"/>
                        </a:rPr>
                        <a:t> 2.</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无</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50450">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预科注册学生数</a:t>
                      </a: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54</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a:t>
                      </a:r>
                      <a:endParaRPr lang="zh-CN" sz="900" kern="100">
                        <a:effectLst/>
                        <a:latin typeface="Times New Roman" panose="02020603050405020304" pitchFamily="18"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930153">
                <a:tc gridSpan="5">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学校简介：</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一、历史沿革：</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二、院系设置：</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三、专业设置：</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四、国家级、省部级研究机构设置：</a:t>
                      </a:r>
                      <a:endParaRPr lang="zh-CN" sz="900" kern="100" dirty="0">
                        <a:effectLst/>
                        <a:latin typeface="Times New Roman" panose="02020603050405020304" pitchFamily="18" charset="0"/>
                        <a:ea typeface="宋体" panose="02010600030101010101" pitchFamily="2" charset="-122"/>
                      </a:endParaRPr>
                    </a:p>
                    <a:p>
                      <a:pPr indent="4572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实验室：</a:t>
                      </a:r>
                      <a:endParaRPr lang="zh-CN" sz="900" kern="100" dirty="0">
                        <a:effectLst/>
                        <a:latin typeface="Times New Roman" panose="02020603050405020304" pitchFamily="18" charset="0"/>
                        <a:ea typeface="宋体" panose="02010600030101010101" pitchFamily="2" charset="-122"/>
                      </a:endParaRPr>
                    </a:p>
                    <a:p>
                      <a:pPr indent="4572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研究中心（所）：</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五、博士后科研流动站：</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六、定期公开出版的专业刊物：</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七、学校设立奖学金情况：学校设立奖学金</a:t>
                      </a:r>
                      <a:r>
                        <a:rPr lang="en-US" sz="900" kern="100" dirty="0">
                          <a:effectLst/>
                          <a:latin typeface="Times New Roman" panose="02020603050405020304" pitchFamily="18" charset="0"/>
                          <a:ea typeface="宋体" panose="02010600030101010101" pitchFamily="2" charset="-122"/>
                          <a:cs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项，奖励总金额元／年，最低金额　　　元／年。</a:t>
                      </a:r>
                      <a:endParaRPr lang="zh-CN" sz="900" kern="100" dirty="0">
                        <a:effectLst/>
                        <a:latin typeface="Times New Roman" panose="02020603050405020304" pitchFamily="18"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八、主要校办产业：</a:t>
                      </a:r>
                      <a:endParaRPr lang="zh-CN" sz="900" kern="100" dirty="0">
                        <a:effectLst/>
                        <a:latin typeface="Times New Roman" panose="02020603050405020304" pitchFamily="18" charset="0"/>
                        <a:ea typeface="宋体" panose="02010600030101010101" pitchFamily="2" charset="-122"/>
                      </a:endParaRPr>
                    </a:p>
                  </a:txBody>
                  <a:tcPr marL="45852" marR="4585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26"/>
                  </a:ext>
                </a:extLst>
              </a:tr>
            </a:tbl>
          </a:graphicData>
        </a:graphic>
      </p:graphicFrame>
      <p:grpSp>
        <p:nvGrpSpPr>
          <p:cNvPr id="4" name="组合 3"/>
          <p:cNvGrpSpPr/>
          <p:nvPr/>
        </p:nvGrpSpPr>
        <p:grpSpPr>
          <a:xfrm>
            <a:off x="532433" y="4635797"/>
            <a:ext cx="10858500" cy="710335"/>
            <a:chOff x="660401" y="1351753"/>
            <a:chExt cx="10858500" cy="710633"/>
          </a:xfrm>
        </p:grpSpPr>
        <p:grpSp>
          <p:nvGrpSpPr>
            <p:cNvPr id="5" name="组合 4"/>
            <p:cNvGrpSpPr/>
            <p:nvPr/>
          </p:nvGrpSpPr>
          <p:grpSpPr>
            <a:xfrm>
              <a:off x="660401" y="1613492"/>
              <a:ext cx="10858500" cy="448894"/>
              <a:chOff x="660401" y="650309"/>
              <a:chExt cx="10858500" cy="767792"/>
            </a:xfrm>
          </p:grpSpPr>
          <p:sp>
            <p:nvSpPr>
              <p:cNvPr id="7" name="矩形 6"/>
              <p:cNvSpPr/>
              <p:nvPr/>
            </p:nvSpPr>
            <p:spPr>
              <a:xfrm>
                <a:off x="660401" y="650309"/>
                <a:ext cx="10858500" cy="76779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0"/>
                <a:ext cx="10722611" cy="6912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将“普通预科注册学生数”指标名称改为“预科注册学生数”（修改指标名称）</a:t>
                </a:r>
                <a:endParaRPr lang="zh-CN"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a:off x="685511" y="1351753"/>
              <a:ext cx="1069238" cy="24202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nvGraphicFramePr>
        <p:xfrm>
          <a:off x="673100" y="1138379"/>
          <a:ext cx="10860086" cy="4492403"/>
        </p:xfrm>
        <a:graphic>
          <a:graphicData uri="http://schemas.openxmlformats.org/drawingml/2006/table">
            <a:tbl>
              <a:tblPr firstRow="1" firstCol="1" bandRow="1"/>
              <a:tblGrid>
                <a:gridCol w="1000826">
                  <a:extLst>
                    <a:ext uri="{9D8B030D-6E8A-4147-A177-3AD203B41FA5}">
                      <a16:colId xmlns:a16="http://schemas.microsoft.com/office/drawing/2014/main" val="20000"/>
                    </a:ext>
                  </a:extLst>
                </a:gridCol>
                <a:gridCol w="1397205">
                  <a:extLst>
                    <a:ext uri="{9D8B030D-6E8A-4147-A177-3AD203B41FA5}">
                      <a16:colId xmlns:a16="http://schemas.microsoft.com/office/drawing/2014/main" val="20001"/>
                    </a:ext>
                  </a:extLst>
                </a:gridCol>
                <a:gridCol w="1398519">
                  <a:extLst>
                    <a:ext uri="{9D8B030D-6E8A-4147-A177-3AD203B41FA5}">
                      <a16:colId xmlns:a16="http://schemas.microsoft.com/office/drawing/2014/main" val="20002"/>
                    </a:ext>
                  </a:extLst>
                </a:gridCol>
                <a:gridCol w="1398519">
                  <a:extLst>
                    <a:ext uri="{9D8B030D-6E8A-4147-A177-3AD203B41FA5}">
                      <a16:colId xmlns:a16="http://schemas.microsoft.com/office/drawing/2014/main" val="20003"/>
                    </a:ext>
                  </a:extLst>
                </a:gridCol>
                <a:gridCol w="1398519">
                  <a:extLst>
                    <a:ext uri="{9D8B030D-6E8A-4147-A177-3AD203B41FA5}">
                      <a16:colId xmlns:a16="http://schemas.microsoft.com/office/drawing/2014/main" val="20004"/>
                    </a:ext>
                  </a:extLst>
                </a:gridCol>
                <a:gridCol w="1398519">
                  <a:extLst>
                    <a:ext uri="{9D8B030D-6E8A-4147-A177-3AD203B41FA5}">
                      <a16:colId xmlns:a16="http://schemas.microsoft.com/office/drawing/2014/main" val="20005"/>
                    </a:ext>
                  </a:extLst>
                </a:gridCol>
                <a:gridCol w="1398519">
                  <a:extLst>
                    <a:ext uri="{9D8B030D-6E8A-4147-A177-3AD203B41FA5}">
                      <a16:colId xmlns:a16="http://schemas.microsoft.com/office/drawing/2014/main" val="20006"/>
                    </a:ext>
                  </a:extLst>
                </a:gridCol>
                <a:gridCol w="1469460">
                  <a:extLst>
                    <a:ext uri="{9D8B030D-6E8A-4147-A177-3AD203B41FA5}">
                      <a16:colId xmlns:a16="http://schemas.microsoft.com/office/drawing/2014/main" val="20007"/>
                    </a:ext>
                  </a:extLst>
                </a:gridCol>
              </a:tblGrid>
              <a:tr h="512573">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托班</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小班</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中班</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大班</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混合班</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40985">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50834">
                <a:tc>
                  <a:txBody>
                    <a:bodyPr/>
                    <a:lstStyle/>
                    <a:p>
                      <a:pPr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20</a:t>
                      </a:r>
                      <a:r>
                        <a:rPr lang="zh-CN" sz="900" kern="100">
                          <a:effectLst/>
                          <a:latin typeface="Times New Roman" panose="02020603050405020304" pitchFamily="18" charset="0"/>
                          <a:ea typeface="宋体" panose="02010600030101010101" pitchFamily="2" charset="-122"/>
                        </a:rPr>
                        <a:t>人以下</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3"/>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21-25</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4"/>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26-30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5"/>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31-35</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6"/>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36-40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7"/>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41-45</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a:noFill/>
                    </a:lnB>
                  </a:tcPr>
                </a:tc>
                <a:extLst>
                  <a:ext uri="{0D108BD9-81ED-4DB2-BD59-A6C34878D82A}">
                    <a16:rowId xmlns:a16="http://schemas.microsoft.com/office/drawing/2014/main" val="10008"/>
                  </a:ext>
                </a:extLst>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46</a:t>
                      </a:r>
                      <a:r>
                        <a:rPr lang="zh-CN" sz="900" kern="100">
                          <a:effectLst/>
                          <a:latin typeface="Times New Roman" panose="02020603050405020304" pitchFamily="18" charset="0"/>
                          <a:ea typeface="宋体" panose="02010600030101010101" pitchFamily="2" charset="-122"/>
                        </a:rPr>
                        <a:t>人以上</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（五）学前教育班额班数情况</a:t>
            </a:r>
          </a:p>
        </p:txBody>
      </p:sp>
      <p:grpSp>
        <p:nvGrpSpPr>
          <p:cNvPr id="4" name="组合 3"/>
          <p:cNvGrpSpPr/>
          <p:nvPr/>
        </p:nvGrpSpPr>
        <p:grpSpPr>
          <a:xfrm>
            <a:off x="660400" y="1138380"/>
            <a:ext cx="10858500" cy="1803519"/>
            <a:chOff x="660401" y="934113"/>
            <a:chExt cx="10858500" cy="1910924"/>
          </a:xfrm>
        </p:grpSpPr>
        <p:grpSp>
          <p:nvGrpSpPr>
            <p:cNvPr id="5" name="组合 4"/>
            <p:cNvGrpSpPr/>
            <p:nvPr/>
          </p:nvGrpSpPr>
          <p:grpSpPr>
            <a:xfrm>
              <a:off x="660401" y="1613490"/>
              <a:ext cx="10858500" cy="1231547"/>
              <a:chOff x="660401" y="650305"/>
              <a:chExt cx="10858500" cy="2106448"/>
            </a:xfrm>
          </p:grpSpPr>
          <p:sp>
            <p:nvSpPr>
              <p:cNvPr id="7" name="矩形 6"/>
              <p:cNvSpPr/>
              <p:nvPr/>
            </p:nvSpPr>
            <p:spPr>
              <a:xfrm>
                <a:off x="660401" y="650305"/>
                <a:ext cx="10858500" cy="210644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207073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幼儿园工作规程</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，幼儿园可以按年龄分别编班，其中托班为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周岁以下，小班为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周岁，中班为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周岁，大班为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周岁；未按照上述年龄编班填报到混合班。 </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）对于小学附设的学前一年的教育形式（学前班），相关数据统一填入混合班。</a:t>
                </a:r>
              </a:p>
            </p:txBody>
          </p:sp>
        </p:grpSp>
        <p:sp>
          <p:nvSpPr>
            <p:cNvPr id="6" name="矩形 5"/>
            <p:cNvSpPr/>
            <p:nvPr/>
          </p:nvSpPr>
          <p:spPr>
            <a:xfrm>
              <a:off x="4806361" y="934113"/>
              <a:ext cx="6686032"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918713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二、修订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同时使用国家通用语言文字和少数民族语言文字教学学生、专任教师情况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sp>
        <p:nvSpPr>
          <p:cNvPr id="86" name="TextBox 213"/>
          <p:cNvSpPr txBox="1"/>
          <p:nvPr/>
        </p:nvSpPr>
        <p:spPr>
          <a:xfrm>
            <a:off x="1151564" y="1622416"/>
            <a:ext cx="8824744" cy="1190198"/>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6180</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修订内容：</a:t>
            </a:r>
            <a:r>
              <a:rPr lang="zh-CN" altLang="en-US" sz="1600" kern="0" dirty="0">
                <a:latin typeface="微软雅黑" panose="020B0503020204020204" charset="-122"/>
                <a:ea typeface="微软雅黑" panose="020B0503020204020204" charset="-122"/>
                <a:sym typeface="+mn-ea"/>
              </a:rPr>
              <a:t>全面修订教基</a:t>
            </a:r>
            <a:r>
              <a:rPr lang="en-US" altLang="zh-CN" sz="1600" kern="0" dirty="0">
                <a:latin typeface="微软雅黑" panose="020B0503020204020204" charset="-122"/>
                <a:ea typeface="微软雅黑" panose="020B0503020204020204" charset="-122"/>
                <a:sym typeface="+mn-ea"/>
              </a:rPr>
              <a:t>6180《</a:t>
            </a:r>
            <a:r>
              <a:rPr lang="zh-CN" altLang="en-US" sz="1600" kern="0" dirty="0">
                <a:latin typeface="微软雅黑" panose="020B0503020204020204" charset="-122"/>
                <a:ea typeface="微软雅黑" panose="020B0503020204020204" charset="-122"/>
                <a:sym typeface="+mn-ea"/>
              </a:rPr>
              <a:t>同时使用国家通用语言文字和少数民族语言文字教学学生、专任教师情况</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指标及相应填报范围，指标解释。</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93025"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（六）小学班额班数情况</a:t>
            </a:r>
          </a:p>
        </p:txBody>
      </p:sp>
      <p:graphicFrame>
        <p:nvGraphicFramePr>
          <p:cNvPr id="2" name="表格 1"/>
          <p:cNvGraphicFramePr>
            <a:graphicFrameLocks noGrp="1"/>
          </p:cNvGraphicFramePr>
          <p:nvPr/>
        </p:nvGraphicFramePr>
        <p:xfrm>
          <a:off x="658812" y="1125538"/>
          <a:ext cx="10874374" cy="5075240"/>
        </p:xfrm>
        <a:graphic>
          <a:graphicData uri="http://schemas.openxmlformats.org/drawingml/2006/table">
            <a:tbl>
              <a:tblPr firstRow="1" firstCol="1" bandRow="1"/>
              <a:tblGrid>
                <a:gridCol w="1866043">
                  <a:extLst>
                    <a:ext uri="{9D8B030D-6E8A-4147-A177-3AD203B41FA5}">
                      <a16:colId xmlns:a16="http://schemas.microsoft.com/office/drawing/2014/main" val="20000"/>
                    </a:ext>
                  </a:extLst>
                </a:gridCol>
                <a:gridCol w="682911">
                  <a:extLst>
                    <a:ext uri="{9D8B030D-6E8A-4147-A177-3AD203B41FA5}">
                      <a16:colId xmlns:a16="http://schemas.microsoft.com/office/drawing/2014/main" val="20001"/>
                    </a:ext>
                  </a:extLst>
                </a:gridCol>
                <a:gridCol w="898223">
                  <a:extLst>
                    <a:ext uri="{9D8B030D-6E8A-4147-A177-3AD203B41FA5}">
                      <a16:colId xmlns:a16="http://schemas.microsoft.com/office/drawing/2014/main" val="20002"/>
                    </a:ext>
                  </a:extLst>
                </a:gridCol>
                <a:gridCol w="1061339">
                  <a:extLst>
                    <a:ext uri="{9D8B030D-6E8A-4147-A177-3AD203B41FA5}">
                      <a16:colId xmlns:a16="http://schemas.microsoft.com/office/drawing/2014/main" val="20003"/>
                    </a:ext>
                  </a:extLst>
                </a:gridCol>
                <a:gridCol w="1061339">
                  <a:extLst>
                    <a:ext uri="{9D8B030D-6E8A-4147-A177-3AD203B41FA5}">
                      <a16:colId xmlns:a16="http://schemas.microsoft.com/office/drawing/2014/main" val="20004"/>
                    </a:ext>
                  </a:extLst>
                </a:gridCol>
                <a:gridCol w="1061339">
                  <a:extLst>
                    <a:ext uri="{9D8B030D-6E8A-4147-A177-3AD203B41FA5}">
                      <a16:colId xmlns:a16="http://schemas.microsoft.com/office/drawing/2014/main" val="20005"/>
                    </a:ext>
                  </a:extLst>
                </a:gridCol>
                <a:gridCol w="1059164">
                  <a:extLst>
                    <a:ext uri="{9D8B030D-6E8A-4147-A177-3AD203B41FA5}">
                      <a16:colId xmlns:a16="http://schemas.microsoft.com/office/drawing/2014/main" val="20006"/>
                    </a:ext>
                  </a:extLst>
                </a:gridCol>
                <a:gridCol w="1061339">
                  <a:extLst>
                    <a:ext uri="{9D8B030D-6E8A-4147-A177-3AD203B41FA5}">
                      <a16:colId xmlns:a16="http://schemas.microsoft.com/office/drawing/2014/main" val="20007"/>
                    </a:ext>
                  </a:extLst>
                </a:gridCol>
                <a:gridCol w="1065688">
                  <a:extLst>
                    <a:ext uri="{9D8B030D-6E8A-4147-A177-3AD203B41FA5}">
                      <a16:colId xmlns:a16="http://schemas.microsoft.com/office/drawing/2014/main" val="20008"/>
                    </a:ext>
                  </a:extLst>
                </a:gridCol>
                <a:gridCol w="1056989">
                  <a:extLst>
                    <a:ext uri="{9D8B030D-6E8A-4147-A177-3AD203B41FA5}">
                      <a16:colId xmlns:a16="http://schemas.microsoft.com/office/drawing/2014/main" val="20009"/>
                    </a:ext>
                  </a:extLst>
                </a:gridCol>
              </a:tblGrid>
              <a:tr h="312361">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五年级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六年级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复式班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4837">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982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99822">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pitchFamily="18" charset="0"/>
                          <a:ea typeface="宋体" panose="02010600030101010101" pitchFamily="2" charset="-122"/>
                        </a:rPr>
                        <a:t>人以下</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26-30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99822">
                <a:tc>
                  <a:txBody>
                    <a:bodyPr/>
                    <a:lstStyle/>
                    <a:p>
                      <a:pPr indent="13462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31-35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36-40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41-45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46-50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51-55</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56-60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61-65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399822">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66</a:t>
                      </a:r>
                      <a:r>
                        <a:rPr lang="zh-CN" sz="900" kern="100">
                          <a:effectLst/>
                          <a:latin typeface="Times New Roman" panose="02020603050405020304" pitchFamily="18" charset="0"/>
                          <a:ea typeface="宋体" panose="02010600030101010101" pitchFamily="2" charset="-122"/>
                        </a:rPr>
                        <a:t>人以上</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93025" y="287020"/>
            <a:ext cx="3005951" cy="400110"/>
          </a:xfrm>
          <a:prstGeom prst="rect">
            <a:avLst/>
          </a:prstGeom>
        </p:spPr>
        <p:txBody>
          <a:bodyPr wrap="none">
            <a:spAutoFit/>
          </a:bodyPr>
          <a:lstStyle/>
          <a:p>
            <a:pPr algn="ctr"/>
            <a:r>
              <a:rPr lang="zh-CN" altLang="zh-CN" sz="2000" b="1" dirty="0">
                <a:solidFill>
                  <a:srgbClr val="304371"/>
                </a:solidFill>
                <a:cs typeface="+mn-ea"/>
                <a:sym typeface="+mn-lt"/>
              </a:rPr>
              <a:t>（七）初中班额班数情况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9"/>
          <a:ext cx="10874374" cy="5075239"/>
        </p:xfrm>
        <a:graphic>
          <a:graphicData uri="http://schemas.openxmlformats.org/drawingml/2006/table">
            <a:tbl>
              <a:tblPr firstRow="1" firstCol="1" bandRow="1"/>
              <a:tblGrid>
                <a:gridCol w="1820370">
                  <a:extLst>
                    <a:ext uri="{9D8B030D-6E8A-4147-A177-3AD203B41FA5}">
                      <a16:colId xmlns:a16="http://schemas.microsoft.com/office/drawing/2014/main" val="20000"/>
                    </a:ext>
                  </a:extLst>
                </a:gridCol>
                <a:gridCol w="802529">
                  <a:extLst>
                    <a:ext uri="{9D8B030D-6E8A-4147-A177-3AD203B41FA5}">
                      <a16:colId xmlns:a16="http://schemas.microsoft.com/office/drawing/2014/main" val="20001"/>
                    </a:ext>
                  </a:extLst>
                </a:gridCol>
                <a:gridCol w="1650730">
                  <a:extLst>
                    <a:ext uri="{9D8B030D-6E8A-4147-A177-3AD203B41FA5}">
                      <a16:colId xmlns:a16="http://schemas.microsoft.com/office/drawing/2014/main" val="20002"/>
                    </a:ext>
                  </a:extLst>
                </a:gridCol>
                <a:gridCol w="1650730">
                  <a:extLst>
                    <a:ext uri="{9D8B030D-6E8A-4147-A177-3AD203B41FA5}">
                      <a16:colId xmlns:a16="http://schemas.microsoft.com/office/drawing/2014/main" val="20003"/>
                    </a:ext>
                  </a:extLst>
                </a:gridCol>
                <a:gridCol w="1650730">
                  <a:extLst>
                    <a:ext uri="{9D8B030D-6E8A-4147-A177-3AD203B41FA5}">
                      <a16:colId xmlns:a16="http://schemas.microsoft.com/office/drawing/2014/main" val="20004"/>
                    </a:ext>
                  </a:extLst>
                </a:gridCol>
                <a:gridCol w="1650730">
                  <a:extLst>
                    <a:ext uri="{9D8B030D-6E8A-4147-A177-3AD203B41FA5}">
                      <a16:colId xmlns:a16="http://schemas.microsoft.com/office/drawing/2014/main" val="20005"/>
                    </a:ext>
                  </a:extLst>
                </a:gridCol>
                <a:gridCol w="1648555">
                  <a:extLst>
                    <a:ext uri="{9D8B030D-6E8A-4147-A177-3AD203B41FA5}">
                      <a16:colId xmlns:a16="http://schemas.microsoft.com/office/drawing/2014/main" val="20006"/>
                    </a:ext>
                  </a:extLst>
                </a:gridCol>
              </a:tblGrid>
              <a:tr h="39040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9040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040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pitchFamily="18" charset="0"/>
                          <a:ea typeface="宋体" panose="02010600030101010101" pitchFamily="2" charset="-122"/>
                        </a:rPr>
                        <a:t>人以下</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3"/>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26-30</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4"/>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31-35</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5"/>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36-40</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41-45</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46-50</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51-55</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56-60</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61-65</a:t>
                      </a: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66</a:t>
                      </a:r>
                      <a:r>
                        <a:rPr lang="zh-CN" sz="900" kern="100">
                          <a:effectLst/>
                          <a:latin typeface="Times New Roman" panose="02020603050405020304" pitchFamily="18" charset="0"/>
                          <a:ea typeface="宋体" panose="02010600030101010101" pitchFamily="2" charset="-122"/>
                        </a:rPr>
                        <a:t>人以上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pPr algn="ctr"/>
            <a:r>
              <a:rPr lang="zh-CN" altLang="zh-CN" sz="2000" b="1" dirty="0">
                <a:solidFill>
                  <a:srgbClr val="304371"/>
                </a:solidFill>
                <a:cs typeface="+mn-ea"/>
                <a:sym typeface="+mn-lt"/>
              </a:rPr>
              <a:t>（八）普通高中班额班数情况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9"/>
          <a:ext cx="10874376" cy="5075239"/>
        </p:xfrm>
        <a:graphic>
          <a:graphicData uri="http://schemas.openxmlformats.org/drawingml/2006/table">
            <a:tbl>
              <a:tblPr firstRow="1" firstCol="1" bandRow="1"/>
              <a:tblGrid>
                <a:gridCol w="2159650">
                  <a:extLst>
                    <a:ext uri="{9D8B030D-6E8A-4147-A177-3AD203B41FA5}">
                      <a16:colId xmlns:a16="http://schemas.microsoft.com/office/drawing/2014/main" val="20000"/>
                    </a:ext>
                  </a:extLst>
                </a:gridCol>
                <a:gridCol w="874299">
                  <a:extLst>
                    <a:ext uri="{9D8B030D-6E8A-4147-A177-3AD203B41FA5}">
                      <a16:colId xmlns:a16="http://schemas.microsoft.com/office/drawing/2014/main" val="20001"/>
                    </a:ext>
                  </a:extLst>
                </a:gridCol>
                <a:gridCol w="1961738">
                  <a:extLst>
                    <a:ext uri="{9D8B030D-6E8A-4147-A177-3AD203B41FA5}">
                      <a16:colId xmlns:a16="http://schemas.microsoft.com/office/drawing/2014/main" val="20002"/>
                    </a:ext>
                  </a:extLst>
                </a:gridCol>
                <a:gridCol w="1961738">
                  <a:extLst>
                    <a:ext uri="{9D8B030D-6E8A-4147-A177-3AD203B41FA5}">
                      <a16:colId xmlns:a16="http://schemas.microsoft.com/office/drawing/2014/main" val="20003"/>
                    </a:ext>
                  </a:extLst>
                </a:gridCol>
                <a:gridCol w="1961738">
                  <a:extLst>
                    <a:ext uri="{9D8B030D-6E8A-4147-A177-3AD203B41FA5}">
                      <a16:colId xmlns:a16="http://schemas.microsoft.com/office/drawing/2014/main" val="20004"/>
                    </a:ext>
                  </a:extLst>
                </a:gridCol>
                <a:gridCol w="1955213">
                  <a:extLst>
                    <a:ext uri="{9D8B030D-6E8A-4147-A177-3AD203B41FA5}">
                      <a16:colId xmlns:a16="http://schemas.microsoft.com/office/drawing/2014/main" val="20005"/>
                    </a:ext>
                  </a:extLst>
                </a:gridCol>
              </a:tblGrid>
              <a:tr h="390403">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90403">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040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pitchFamily="18" charset="0"/>
                          <a:ea typeface="宋体" panose="02010600030101010101" pitchFamily="2" charset="-122"/>
                        </a:rPr>
                        <a:t>人以下</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26-30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31-35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36-40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41-45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46-50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51-55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56-60</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61-65</a:t>
                      </a:r>
                      <a:r>
                        <a:rPr lang="zh-CN" sz="900" kern="0">
                          <a:effectLst/>
                          <a:latin typeface="Times New Roman" panose="02020603050405020304" pitchFamily="18" charset="0"/>
                          <a:ea typeface="宋体" panose="02010600030101010101" pitchFamily="2" charset="-122"/>
                          <a:cs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66</a:t>
                      </a:r>
                      <a:r>
                        <a:rPr lang="zh-CN" sz="900" kern="0">
                          <a:effectLst/>
                          <a:latin typeface="Times New Roman" panose="02020603050405020304" pitchFamily="18" charset="0"/>
                          <a:ea typeface="宋体" panose="02010600030101010101" pitchFamily="2" charset="-122"/>
                          <a:cs typeface="宋体" panose="02010600030101010101" pitchFamily="2" charset="-122"/>
                        </a:rPr>
                        <a:t>人以上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格 13"/>
          <p:cNvGraphicFramePr>
            <a:graphicFrameLocks noGrp="1"/>
          </p:cNvGraphicFramePr>
          <p:nvPr/>
        </p:nvGraphicFramePr>
        <p:xfrm>
          <a:off x="660395" y="5281069"/>
          <a:ext cx="10872792" cy="919706"/>
        </p:xfrm>
        <a:graphic>
          <a:graphicData uri="http://schemas.openxmlformats.org/drawingml/2006/table">
            <a:tbl>
              <a:tblPr firstRow="1" firstCol="1" bandRow="1"/>
              <a:tblGrid>
                <a:gridCol w="1465653">
                  <a:extLst>
                    <a:ext uri="{9D8B030D-6E8A-4147-A177-3AD203B41FA5}">
                      <a16:colId xmlns:a16="http://schemas.microsoft.com/office/drawing/2014/main" val="20000"/>
                    </a:ext>
                  </a:extLst>
                </a:gridCol>
                <a:gridCol w="1483048">
                  <a:extLst>
                    <a:ext uri="{9D8B030D-6E8A-4147-A177-3AD203B41FA5}">
                      <a16:colId xmlns:a16="http://schemas.microsoft.com/office/drawing/2014/main" val="20001"/>
                    </a:ext>
                  </a:extLst>
                </a:gridCol>
                <a:gridCol w="1483048">
                  <a:extLst>
                    <a:ext uri="{9D8B030D-6E8A-4147-A177-3AD203B41FA5}">
                      <a16:colId xmlns:a16="http://schemas.microsoft.com/office/drawing/2014/main" val="20002"/>
                    </a:ext>
                  </a:extLst>
                </a:gridCol>
                <a:gridCol w="1380845">
                  <a:extLst>
                    <a:ext uri="{9D8B030D-6E8A-4147-A177-3AD203B41FA5}">
                      <a16:colId xmlns:a16="http://schemas.microsoft.com/office/drawing/2014/main" val="20003"/>
                    </a:ext>
                  </a:extLst>
                </a:gridCol>
                <a:gridCol w="1685283">
                  <a:extLst>
                    <a:ext uri="{9D8B030D-6E8A-4147-A177-3AD203B41FA5}">
                      <a16:colId xmlns:a16="http://schemas.microsoft.com/office/drawing/2014/main" val="20004"/>
                    </a:ext>
                  </a:extLst>
                </a:gridCol>
                <a:gridCol w="1685283">
                  <a:extLst>
                    <a:ext uri="{9D8B030D-6E8A-4147-A177-3AD203B41FA5}">
                      <a16:colId xmlns:a16="http://schemas.microsoft.com/office/drawing/2014/main" val="20005"/>
                    </a:ext>
                  </a:extLst>
                </a:gridCol>
                <a:gridCol w="1689632">
                  <a:extLst>
                    <a:ext uri="{9D8B030D-6E8A-4147-A177-3AD203B41FA5}">
                      <a16:colId xmlns:a16="http://schemas.microsoft.com/office/drawing/2014/main" val="20006"/>
                    </a:ext>
                  </a:extLst>
                </a:gridCol>
              </a:tblGrid>
              <a:tr h="278756">
                <a:tc grid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初中阶段</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grid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64090">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三年级以上</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6860">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15</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9" name="矩形 8"/>
          <p:cNvSpPr/>
          <p:nvPr/>
        </p:nvSpPr>
        <p:spPr>
          <a:xfrm>
            <a:off x="4849505" y="287020"/>
            <a:ext cx="3005951" cy="400110"/>
          </a:xfrm>
          <a:prstGeom prst="rect">
            <a:avLst/>
          </a:prstGeom>
        </p:spPr>
        <p:txBody>
          <a:bodyPr wrap="none">
            <a:spAutoFit/>
          </a:bodyPr>
          <a:lstStyle/>
          <a:p>
            <a:r>
              <a:rPr lang="x-none" altLang="zh-CN" sz="2000" b="1" dirty="0">
                <a:solidFill>
                  <a:srgbClr val="304371"/>
                </a:solidFill>
                <a:cs typeface="+mn-ea"/>
                <a:sym typeface="+mn-lt"/>
              </a:rPr>
              <a:t>（</a:t>
            </a:r>
            <a:r>
              <a:rPr lang="zh-CN" altLang="zh-CN" sz="2000" b="1" dirty="0">
                <a:solidFill>
                  <a:srgbClr val="304371"/>
                </a:solidFill>
                <a:cs typeface="+mn-ea"/>
                <a:sym typeface="+mn-lt"/>
              </a:rPr>
              <a:t>九</a:t>
            </a:r>
            <a:r>
              <a:rPr lang="x-none" altLang="zh-CN" sz="2000" b="1" dirty="0">
                <a:solidFill>
                  <a:srgbClr val="304371"/>
                </a:solidFill>
                <a:cs typeface="+mn-ea"/>
                <a:sym typeface="+mn-lt"/>
              </a:rPr>
              <a:t>）特殊教育班数</a:t>
            </a:r>
            <a:r>
              <a:rPr lang="zh-CN" altLang="en-US" sz="2000" b="1" dirty="0">
                <a:solidFill>
                  <a:srgbClr val="304371"/>
                </a:solidFill>
                <a:cs typeface="+mn-ea"/>
                <a:sym typeface="+mn-lt"/>
              </a:rPr>
              <a:t>情况</a:t>
            </a:r>
            <a:endParaRPr lang="zh-CN" altLang="zh-CN" sz="2000" b="1" dirty="0">
              <a:solidFill>
                <a:srgbClr val="304371"/>
              </a:solidFill>
              <a:cs typeface="+mn-ea"/>
              <a:sym typeface="+mn-lt"/>
            </a:endParaRPr>
          </a:p>
        </p:txBody>
      </p:sp>
      <p:sp>
        <p:nvSpPr>
          <p:cNvPr id="6" name="矩形 5"/>
          <p:cNvSpPr/>
          <p:nvPr/>
        </p:nvSpPr>
        <p:spPr>
          <a:xfrm>
            <a:off x="660395" y="4950103"/>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pSp>
        <p:nvGrpSpPr>
          <p:cNvPr id="7" name="组合 6"/>
          <p:cNvGrpSpPr/>
          <p:nvPr/>
        </p:nvGrpSpPr>
        <p:grpSpPr>
          <a:xfrm>
            <a:off x="667041" y="5319435"/>
            <a:ext cx="10858500" cy="956137"/>
            <a:chOff x="660401" y="1177666"/>
            <a:chExt cx="10858500" cy="1062401"/>
          </a:xfrm>
        </p:grpSpPr>
        <p:grpSp>
          <p:nvGrpSpPr>
            <p:cNvPr id="8" name="组合 7"/>
            <p:cNvGrpSpPr/>
            <p:nvPr/>
          </p:nvGrpSpPr>
          <p:grpSpPr>
            <a:xfrm>
              <a:off x="660401" y="1613490"/>
              <a:ext cx="10858500" cy="626577"/>
              <a:chOff x="660401" y="650305"/>
              <a:chExt cx="10858500" cy="1071703"/>
            </a:xfrm>
          </p:grpSpPr>
          <p:sp>
            <p:nvSpPr>
              <p:cNvPr id="11" name="矩形 10"/>
              <p:cNvSpPr/>
              <p:nvPr/>
            </p:nvSpPr>
            <p:spPr>
              <a:xfrm>
                <a:off x="660401" y="650305"/>
                <a:ext cx="10858500" cy="107170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686019"/>
                <a:ext cx="10722611" cy="767721"/>
              </a:xfrm>
              <a:prstGeom prst="rect">
                <a:avLst/>
              </a:prstGeom>
            </p:spPr>
            <p:txBody>
              <a:bodyPr wrap="square">
                <a:spAutoFit/>
              </a:bodyPr>
              <a:lstStyle/>
              <a:p>
                <a:pPr algn="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高中阶段，含普通高中和中等职业教育</a:t>
                </a:r>
              </a:p>
            </p:txBody>
          </p:sp>
        </p:grpSp>
        <p:sp>
          <p:nvSpPr>
            <p:cNvPr id="10" name="矩形 9"/>
            <p:cNvSpPr/>
            <p:nvPr/>
          </p:nvSpPr>
          <p:spPr>
            <a:xfrm>
              <a:off x="7342495" y="1177666"/>
              <a:ext cx="2785179"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667042" y="1125538"/>
          <a:ext cx="10858499" cy="3773627"/>
        </p:xfrm>
        <a:graphic>
          <a:graphicData uri="http://schemas.openxmlformats.org/drawingml/2006/table">
            <a:tbl>
              <a:tblPr firstRow="1" firstCol="1" bandRow="1"/>
              <a:tblGrid>
                <a:gridCol w="1770869">
                  <a:extLst>
                    <a:ext uri="{9D8B030D-6E8A-4147-A177-3AD203B41FA5}">
                      <a16:colId xmlns:a16="http://schemas.microsoft.com/office/drawing/2014/main" val="20000"/>
                    </a:ext>
                  </a:extLst>
                </a:gridCol>
                <a:gridCol w="787777">
                  <a:extLst>
                    <a:ext uri="{9D8B030D-6E8A-4147-A177-3AD203B41FA5}">
                      <a16:colId xmlns:a16="http://schemas.microsoft.com/office/drawing/2014/main" val="20001"/>
                    </a:ext>
                  </a:extLst>
                </a:gridCol>
                <a:gridCol w="716161">
                  <a:extLst>
                    <a:ext uri="{9D8B030D-6E8A-4147-A177-3AD203B41FA5}">
                      <a16:colId xmlns:a16="http://schemas.microsoft.com/office/drawing/2014/main" val="20002"/>
                    </a:ext>
                  </a:extLst>
                </a:gridCol>
                <a:gridCol w="716161">
                  <a:extLst>
                    <a:ext uri="{9D8B030D-6E8A-4147-A177-3AD203B41FA5}">
                      <a16:colId xmlns:a16="http://schemas.microsoft.com/office/drawing/2014/main" val="20003"/>
                    </a:ext>
                  </a:extLst>
                </a:gridCol>
                <a:gridCol w="1137177">
                  <a:extLst>
                    <a:ext uri="{9D8B030D-6E8A-4147-A177-3AD203B41FA5}">
                      <a16:colId xmlns:a16="http://schemas.microsoft.com/office/drawing/2014/main" val="20004"/>
                    </a:ext>
                  </a:extLst>
                </a:gridCol>
                <a:gridCol w="1137177">
                  <a:extLst>
                    <a:ext uri="{9D8B030D-6E8A-4147-A177-3AD203B41FA5}">
                      <a16:colId xmlns:a16="http://schemas.microsoft.com/office/drawing/2014/main" val="20005"/>
                    </a:ext>
                  </a:extLst>
                </a:gridCol>
                <a:gridCol w="1137177">
                  <a:extLst>
                    <a:ext uri="{9D8B030D-6E8A-4147-A177-3AD203B41FA5}">
                      <a16:colId xmlns:a16="http://schemas.microsoft.com/office/drawing/2014/main" val="20006"/>
                    </a:ext>
                  </a:extLst>
                </a:gridCol>
                <a:gridCol w="1137177">
                  <a:extLst>
                    <a:ext uri="{9D8B030D-6E8A-4147-A177-3AD203B41FA5}">
                      <a16:colId xmlns:a16="http://schemas.microsoft.com/office/drawing/2014/main" val="20007"/>
                    </a:ext>
                  </a:extLst>
                </a:gridCol>
                <a:gridCol w="1137177">
                  <a:extLst>
                    <a:ext uri="{9D8B030D-6E8A-4147-A177-3AD203B41FA5}">
                      <a16:colId xmlns:a16="http://schemas.microsoft.com/office/drawing/2014/main" val="20008"/>
                    </a:ext>
                  </a:extLst>
                </a:gridCol>
                <a:gridCol w="1137177">
                  <a:extLst>
                    <a:ext uri="{9D8B030D-6E8A-4147-A177-3AD203B41FA5}">
                      <a16:colId xmlns:a16="http://schemas.microsoft.com/office/drawing/2014/main" val="20009"/>
                    </a:ext>
                  </a:extLst>
                </a:gridCol>
                <a:gridCol w="44469">
                  <a:extLst>
                    <a:ext uri="{9D8B030D-6E8A-4147-A177-3AD203B41FA5}">
                      <a16:colId xmlns:a16="http://schemas.microsoft.com/office/drawing/2014/main" val="20010"/>
                    </a:ext>
                  </a:extLst>
                </a:gridCol>
              </a:tblGrid>
              <a:tr h="309384">
                <a:tc rowSpan="2">
                  <a:txBody>
                    <a:bodyPr/>
                    <a:lstStyle/>
                    <a:p>
                      <a:pPr marR="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学前教育阶段</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小学阶段</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463021">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五年级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六年级</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1"/>
                  </a:ext>
                </a:extLst>
              </a:tr>
              <a:tr h="307278">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42" marR="190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2"/>
                  </a:ext>
                </a:extLst>
              </a:tr>
              <a:tr h="33674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3"/>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视力残疾班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4"/>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听力残疾班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5"/>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言语残疾班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6"/>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肢体残疾班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7"/>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智力残疾班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8"/>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精神残疾班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09"/>
                  </a:ext>
                </a:extLst>
              </a:tr>
              <a:tr h="336743">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多重残疾班</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dirty="0">
                          <a:effectLst/>
                          <a:latin typeface="Times New Roman" panose="02020603050405020304" pitchFamily="18" charset="0"/>
                          <a:ea typeface="宋体" panose="02010600030101010101" pitchFamily="2" charset="-122"/>
                        </a:rPr>
                        <a:t> </a:t>
                      </a:r>
                    </a:p>
                  </a:txBody>
                  <a:tcPr marL="0" marR="0" marT="0" marB="0" anchor="ctr">
                    <a:lnL>
                      <a:noFill/>
                    </a:lnL>
                    <a:lnR>
                      <a:noFill/>
                    </a:lnR>
                    <a:lnT>
                      <a:noFill/>
                    </a:lnT>
                    <a:lnB>
                      <a:noFill/>
                    </a:lnB>
                  </a:tcPr>
                </a:tc>
                <a:extLst>
                  <a:ext uri="{0D108BD9-81ED-4DB2-BD59-A6C34878D82A}">
                    <a16:rowId xmlns:a16="http://schemas.microsoft.com/office/drawing/2014/main" val="1001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146548367"/>
              </p:ext>
            </p:extLst>
          </p:nvPr>
        </p:nvGraphicFramePr>
        <p:xfrm>
          <a:off x="658813" y="1125537"/>
          <a:ext cx="10874376" cy="5311363"/>
        </p:xfrm>
        <a:graphic>
          <a:graphicData uri="http://schemas.openxmlformats.org/drawingml/2006/table">
            <a:tbl>
              <a:tblPr firstRow="1" firstCol="1" bandRow="1"/>
              <a:tblGrid>
                <a:gridCol w="3560981">
                  <a:extLst>
                    <a:ext uri="{9D8B030D-6E8A-4147-A177-3AD203B41FA5}">
                      <a16:colId xmlns:a16="http://schemas.microsoft.com/office/drawing/2014/main" val="20000"/>
                    </a:ext>
                  </a:extLst>
                </a:gridCol>
                <a:gridCol w="815743">
                  <a:extLst>
                    <a:ext uri="{9D8B030D-6E8A-4147-A177-3AD203B41FA5}">
                      <a16:colId xmlns:a16="http://schemas.microsoft.com/office/drawing/2014/main" val="20001"/>
                    </a:ext>
                  </a:extLst>
                </a:gridCol>
                <a:gridCol w="2164434">
                  <a:extLst>
                    <a:ext uri="{9D8B030D-6E8A-4147-A177-3AD203B41FA5}">
                      <a16:colId xmlns:a16="http://schemas.microsoft.com/office/drawing/2014/main" val="20002"/>
                    </a:ext>
                  </a:extLst>
                </a:gridCol>
                <a:gridCol w="2166609">
                  <a:extLst>
                    <a:ext uri="{9D8B030D-6E8A-4147-A177-3AD203B41FA5}">
                      <a16:colId xmlns:a16="http://schemas.microsoft.com/office/drawing/2014/main" val="20003"/>
                    </a:ext>
                  </a:extLst>
                </a:gridCol>
                <a:gridCol w="2166609">
                  <a:extLst>
                    <a:ext uri="{9D8B030D-6E8A-4147-A177-3AD203B41FA5}">
                      <a16:colId xmlns:a16="http://schemas.microsoft.com/office/drawing/2014/main" val="20004"/>
                    </a:ext>
                  </a:extLst>
                </a:gridCol>
              </a:tblGrid>
              <a:tr h="604701">
                <a:tc>
                  <a:txBody>
                    <a:bodyPr/>
                    <a:lstStyle/>
                    <a:p>
                      <a:pPr marR="228600" indent="228600"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公共基础课</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专业课</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744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143" marR="18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143" marR="18143"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541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05419">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高等职业</a:t>
                      </a:r>
                      <a:r>
                        <a:rPr lang="zh-CN" altLang="en-US" sz="900" kern="100" dirty="0">
                          <a:effectLst/>
                          <a:latin typeface="Times New Roman" panose="02020603050405020304" pitchFamily="18" charset="0"/>
                          <a:ea typeface="宋体" panose="02010600030101010101" pitchFamily="2" charset="-122"/>
                        </a:rPr>
                        <a:t>教育</a:t>
                      </a:r>
                      <a:r>
                        <a:rPr lang="zh-CN" sz="900" kern="100" dirty="0">
                          <a:effectLst/>
                          <a:latin typeface="Times New Roman" panose="02020603050405020304" pitchFamily="18" charset="0"/>
                          <a:ea typeface="宋体" panose="02010600030101010101" pitchFamily="2" charset="-122"/>
                        </a:rPr>
                        <a:t>专科</a:t>
                      </a:r>
                      <a:endParaRPr lang="zh-CN" sz="1000" kern="100" dirty="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3"/>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30</a:t>
                      </a:r>
                      <a:r>
                        <a:rPr lang="zh-CN" sz="900" kern="100">
                          <a:effectLst/>
                          <a:latin typeface="Times New Roman" panose="02020603050405020304" pitchFamily="18" charset="0"/>
                          <a:ea typeface="宋体" panose="02010600030101010101" pitchFamily="2" charset="-122"/>
                        </a:rPr>
                        <a:t>人以下</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4"/>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5"/>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51-100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6"/>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101-150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7"/>
                  </a:ext>
                </a:extLst>
              </a:tr>
              <a:tr h="205419">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151-200</a:t>
                      </a: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8"/>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pitchFamily="18" charset="0"/>
                          <a:ea typeface="宋体" panose="02010600030101010101" pitchFamily="2" charset="-122"/>
                        </a:rPr>
                        <a:t>人以上</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09"/>
                  </a:ext>
                </a:extLst>
              </a:tr>
              <a:tr h="20541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普通本科、高等职业教育本科</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0"/>
                  </a:ext>
                </a:extLst>
              </a:tr>
              <a:tr h="205419">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30</a:t>
                      </a:r>
                      <a:r>
                        <a:rPr lang="zh-CN" sz="900" kern="100" dirty="0">
                          <a:effectLst/>
                          <a:latin typeface="Times New Roman" panose="02020603050405020304" pitchFamily="18" charset="0"/>
                          <a:ea typeface="宋体" panose="02010600030101010101" pitchFamily="2" charset="-122"/>
                        </a:rPr>
                        <a:t>人以下</a:t>
                      </a:r>
                      <a:endParaRPr lang="zh-CN" sz="1000" kern="100" dirty="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1"/>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2"/>
                  </a:ext>
                </a:extLst>
              </a:tr>
              <a:tr h="205419">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51-100</a:t>
                      </a: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3"/>
                  </a:ext>
                </a:extLst>
              </a:tr>
              <a:tr h="205419">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101-150</a:t>
                      </a:r>
                      <a:r>
                        <a:rPr lang="zh-CN" sz="900" kern="100" dirty="0">
                          <a:effectLst/>
                          <a:latin typeface="Times New Roman" panose="02020603050405020304" pitchFamily="18" charset="0"/>
                          <a:ea typeface="宋体" panose="02010600030101010101" pitchFamily="2" charset="-122"/>
                        </a:rPr>
                        <a:t>人</a:t>
                      </a:r>
                      <a:endParaRPr lang="zh-CN" sz="1000" kern="100" dirty="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4"/>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151-200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5"/>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pitchFamily="18" charset="0"/>
                          <a:ea typeface="宋体" panose="02010600030101010101" pitchFamily="2" charset="-122"/>
                        </a:rPr>
                        <a:t>人以上</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6"/>
                  </a:ext>
                </a:extLst>
              </a:tr>
              <a:tr h="205419">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研究生</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7"/>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30</a:t>
                      </a:r>
                      <a:r>
                        <a:rPr lang="zh-CN" sz="900" kern="100">
                          <a:effectLst/>
                          <a:latin typeface="Times New Roman" panose="02020603050405020304" pitchFamily="18" charset="0"/>
                          <a:ea typeface="宋体" panose="02010600030101010101" pitchFamily="2" charset="-122"/>
                        </a:rPr>
                        <a:t>人以下</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8"/>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19"/>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51-100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20"/>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101-150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21"/>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151-200</a:t>
                      </a:r>
                      <a:r>
                        <a:rPr lang="zh-CN" sz="900" kern="100">
                          <a:effectLst/>
                          <a:latin typeface="Times New Roman" panose="02020603050405020304" pitchFamily="18" charset="0"/>
                          <a:ea typeface="宋体" panose="02010600030101010101" pitchFamily="2" charset="-122"/>
                        </a:rPr>
                        <a:t>人</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a:noFill/>
                    </a:lnB>
                  </a:tcPr>
                </a:tc>
                <a:extLst>
                  <a:ext uri="{0D108BD9-81ED-4DB2-BD59-A6C34878D82A}">
                    <a16:rowId xmlns:a16="http://schemas.microsoft.com/office/drawing/2014/main" val="10022"/>
                  </a:ext>
                </a:extLst>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pitchFamily="18" charset="0"/>
                          <a:ea typeface="宋体" panose="02010600030101010101" pitchFamily="2" charset="-122"/>
                        </a:rPr>
                        <a:t>人以上</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143" marR="18143"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9" name="矩形 8"/>
          <p:cNvSpPr/>
          <p:nvPr/>
        </p:nvSpPr>
        <p:spPr>
          <a:xfrm>
            <a:off x="4593028"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（十）高等教育班额情况</a:t>
            </a:r>
            <a:endParaRPr lang="zh-CN" altLang="zh-CN" sz="2000" b="1" dirty="0">
              <a:solidFill>
                <a:srgbClr val="304371"/>
              </a:solidFill>
              <a:cs typeface="+mn-ea"/>
              <a:sym typeface="+mn-lt"/>
            </a:endParaRPr>
          </a:p>
        </p:txBody>
      </p:sp>
      <p:grpSp>
        <p:nvGrpSpPr>
          <p:cNvPr id="4" name="组合 3"/>
          <p:cNvGrpSpPr/>
          <p:nvPr/>
        </p:nvGrpSpPr>
        <p:grpSpPr>
          <a:xfrm>
            <a:off x="667041" y="1274618"/>
            <a:ext cx="10858500" cy="1128187"/>
            <a:chOff x="660401" y="1240030"/>
            <a:chExt cx="10858500" cy="1253572"/>
          </a:xfrm>
        </p:grpSpPr>
        <p:grpSp>
          <p:nvGrpSpPr>
            <p:cNvPr id="5" name="组合 4"/>
            <p:cNvGrpSpPr/>
            <p:nvPr/>
          </p:nvGrpSpPr>
          <p:grpSpPr>
            <a:xfrm>
              <a:off x="660401" y="1613490"/>
              <a:ext cx="10858500" cy="880112"/>
              <a:chOff x="660401" y="650305"/>
              <a:chExt cx="10858500" cy="1505352"/>
            </a:xfrm>
          </p:grpSpPr>
          <p:sp>
            <p:nvSpPr>
              <p:cNvPr id="7" name="矩形 6"/>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公共基础课是指全部专业或部分同类专业的学生都必须学习的课程，如思政类、公共外语类、数学类、体育类、国防教育类等课程。</a:t>
                </a:r>
              </a:p>
            </p:txBody>
          </p:sp>
        </p:grpSp>
        <p:sp>
          <p:nvSpPr>
            <p:cNvPr id="6" name="矩形 5"/>
            <p:cNvSpPr/>
            <p:nvPr/>
          </p:nvSpPr>
          <p:spPr>
            <a:xfrm>
              <a:off x="7682632" y="1240030"/>
              <a:ext cx="1163783" cy="37346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7041" y="1293410"/>
            <a:ext cx="10858500" cy="1249259"/>
            <a:chOff x="660401" y="1084622"/>
            <a:chExt cx="10858500" cy="1388100"/>
          </a:xfrm>
        </p:grpSpPr>
        <p:grpSp>
          <p:nvGrpSpPr>
            <p:cNvPr id="11" name="组合 10"/>
            <p:cNvGrpSpPr/>
            <p:nvPr/>
          </p:nvGrpSpPr>
          <p:grpSpPr>
            <a:xfrm>
              <a:off x="660401" y="1613490"/>
              <a:ext cx="10858500" cy="859232"/>
              <a:chOff x="660401" y="650305"/>
              <a:chExt cx="10858500" cy="1469638"/>
            </a:xfrm>
          </p:grpSpPr>
          <p:sp>
            <p:nvSpPr>
              <p:cNvPr id="13" name="矩形 12"/>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686023"/>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专业课与公共基础课相对，是指根据培养目标所开设的专业知识和专门技能的课程</a:t>
                </a:r>
              </a:p>
            </p:txBody>
          </p:sp>
        </p:grpSp>
        <p:sp>
          <p:nvSpPr>
            <p:cNvPr id="12" name="矩形 11"/>
            <p:cNvSpPr/>
            <p:nvPr/>
          </p:nvSpPr>
          <p:spPr>
            <a:xfrm>
              <a:off x="9834676" y="1084622"/>
              <a:ext cx="1163783" cy="37346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667041" y="279909"/>
            <a:ext cx="10858500" cy="1349608"/>
            <a:chOff x="660401" y="994002"/>
            <a:chExt cx="10858500" cy="1499602"/>
          </a:xfrm>
        </p:grpSpPr>
        <p:grpSp>
          <p:nvGrpSpPr>
            <p:cNvPr id="16" name="组合 15"/>
            <p:cNvGrpSpPr/>
            <p:nvPr/>
          </p:nvGrpSpPr>
          <p:grpSpPr>
            <a:xfrm>
              <a:off x="660401" y="1613490"/>
              <a:ext cx="10858500" cy="880114"/>
              <a:chOff x="660401" y="650305"/>
              <a:chExt cx="10858500" cy="1505354"/>
            </a:xfrm>
          </p:grpSpPr>
          <p:sp>
            <p:nvSpPr>
              <p:cNvPr id="18" name="矩形 17"/>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686023"/>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填报说明：</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本表按本学年第一学期数据填报</a:t>
                </a:r>
              </a:p>
            </p:txBody>
          </p:sp>
        </p:grpSp>
        <p:sp>
          <p:nvSpPr>
            <p:cNvPr id="17" name="矩形 16"/>
            <p:cNvSpPr/>
            <p:nvPr/>
          </p:nvSpPr>
          <p:spPr>
            <a:xfrm>
              <a:off x="5327359" y="994002"/>
              <a:ext cx="2264979" cy="40627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74685" y="4434421"/>
          <a:ext cx="10858503" cy="919950"/>
        </p:xfrm>
        <a:graphic>
          <a:graphicData uri="http://schemas.openxmlformats.org/drawingml/2006/table">
            <a:tbl>
              <a:tblPr firstRow="1" firstCol="1" bandRow="1"/>
              <a:tblGrid>
                <a:gridCol w="1363828">
                  <a:extLst>
                    <a:ext uri="{9D8B030D-6E8A-4147-A177-3AD203B41FA5}">
                      <a16:colId xmlns:a16="http://schemas.microsoft.com/office/drawing/2014/main" val="20000"/>
                    </a:ext>
                  </a:extLst>
                </a:gridCol>
                <a:gridCol w="1363828">
                  <a:extLst>
                    <a:ext uri="{9D8B030D-6E8A-4147-A177-3AD203B41FA5}">
                      <a16:colId xmlns:a16="http://schemas.microsoft.com/office/drawing/2014/main" val="20001"/>
                    </a:ext>
                  </a:extLst>
                </a:gridCol>
                <a:gridCol w="1363828">
                  <a:extLst>
                    <a:ext uri="{9D8B030D-6E8A-4147-A177-3AD203B41FA5}">
                      <a16:colId xmlns:a16="http://schemas.microsoft.com/office/drawing/2014/main" val="20002"/>
                    </a:ext>
                  </a:extLst>
                </a:gridCol>
                <a:gridCol w="1363828">
                  <a:extLst>
                    <a:ext uri="{9D8B030D-6E8A-4147-A177-3AD203B41FA5}">
                      <a16:colId xmlns:a16="http://schemas.microsoft.com/office/drawing/2014/main" val="20003"/>
                    </a:ext>
                  </a:extLst>
                </a:gridCol>
                <a:gridCol w="1363828">
                  <a:extLst>
                    <a:ext uri="{9D8B030D-6E8A-4147-A177-3AD203B41FA5}">
                      <a16:colId xmlns:a16="http://schemas.microsoft.com/office/drawing/2014/main" val="20004"/>
                    </a:ext>
                  </a:extLst>
                </a:gridCol>
                <a:gridCol w="1363828">
                  <a:extLst>
                    <a:ext uri="{9D8B030D-6E8A-4147-A177-3AD203B41FA5}">
                      <a16:colId xmlns:a16="http://schemas.microsoft.com/office/drawing/2014/main" val="20005"/>
                    </a:ext>
                  </a:extLst>
                </a:gridCol>
                <a:gridCol w="1363828">
                  <a:extLst>
                    <a:ext uri="{9D8B030D-6E8A-4147-A177-3AD203B41FA5}">
                      <a16:colId xmlns:a16="http://schemas.microsoft.com/office/drawing/2014/main" val="20006"/>
                    </a:ext>
                  </a:extLst>
                </a:gridCol>
                <a:gridCol w="1311707">
                  <a:extLst>
                    <a:ext uri="{9D8B030D-6E8A-4147-A177-3AD203B41FA5}">
                      <a16:colId xmlns:a16="http://schemas.microsoft.com/office/drawing/2014/main" val="20007"/>
                    </a:ext>
                  </a:extLst>
                </a:gridCol>
              </a:tblGrid>
              <a:tr h="325646">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在园人数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离园人数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7152">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托班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大班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混合班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97152">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2" name="表格 1"/>
          <p:cNvGraphicFramePr>
            <a:graphicFrameLocks noGrp="1"/>
          </p:cNvGraphicFramePr>
          <p:nvPr/>
        </p:nvGraphicFramePr>
        <p:xfrm>
          <a:off x="673390" y="1118080"/>
          <a:ext cx="10715971" cy="2756158"/>
        </p:xfrm>
        <a:graphic>
          <a:graphicData uri="http://schemas.openxmlformats.org/drawingml/2006/table">
            <a:tbl>
              <a:tblPr firstRow="1" firstCol="1" bandRow="1"/>
              <a:tblGrid>
                <a:gridCol w="1988884">
                  <a:extLst>
                    <a:ext uri="{9D8B030D-6E8A-4147-A177-3AD203B41FA5}">
                      <a16:colId xmlns:a16="http://schemas.microsoft.com/office/drawing/2014/main" val="20000"/>
                    </a:ext>
                  </a:extLst>
                </a:gridCol>
                <a:gridCol w="799411">
                  <a:extLst>
                    <a:ext uri="{9D8B030D-6E8A-4147-A177-3AD203B41FA5}">
                      <a16:colId xmlns:a16="http://schemas.microsoft.com/office/drawing/2014/main" val="20001"/>
                    </a:ext>
                  </a:extLst>
                </a:gridCol>
                <a:gridCol w="1320208">
                  <a:extLst>
                    <a:ext uri="{9D8B030D-6E8A-4147-A177-3AD203B41FA5}">
                      <a16:colId xmlns:a16="http://schemas.microsoft.com/office/drawing/2014/main" val="20002"/>
                    </a:ext>
                  </a:extLst>
                </a:gridCol>
                <a:gridCol w="1322351">
                  <a:extLst>
                    <a:ext uri="{9D8B030D-6E8A-4147-A177-3AD203B41FA5}">
                      <a16:colId xmlns:a16="http://schemas.microsoft.com/office/drawing/2014/main" val="20003"/>
                    </a:ext>
                  </a:extLst>
                </a:gridCol>
                <a:gridCol w="1322351">
                  <a:extLst>
                    <a:ext uri="{9D8B030D-6E8A-4147-A177-3AD203B41FA5}">
                      <a16:colId xmlns:a16="http://schemas.microsoft.com/office/drawing/2014/main" val="20004"/>
                    </a:ext>
                  </a:extLst>
                </a:gridCol>
                <a:gridCol w="1322351">
                  <a:extLst>
                    <a:ext uri="{9D8B030D-6E8A-4147-A177-3AD203B41FA5}">
                      <a16:colId xmlns:a16="http://schemas.microsoft.com/office/drawing/2014/main" val="20005"/>
                    </a:ext>
                  </a:extLst>
                </a:gridCol>
                <a:gridCol w="1322351">
                  <a:extLst>
                    <a:ext uri="{9D8B030D-6E8A-4147-A177-3AD203B41FA5}">
                      <a16:colId xmlns:a16="http://schemas.microsoft.com/office/drawing/2014/main" val="20006"/>
                    </a:ext>
                  </a:extLst>
                </a:gridCol>
                <a:gridCol w="1318064">
                  <a:extLst>
                    <a:ext uri="{9D8B030D-6E8A-4147-A177-3AD203B41FA5}">
                      <a16:colId xmlns:a16="http://schemas.microsoft.com/office/drawing/2014/main" val="20007"/>
                    </a:ext>
                  </a:extLst>
                </a:gridCol>
              </a:tblGrid>
              <a:tr h="233079">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入园人数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12684">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托班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大班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混合班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268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307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3307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4"/>
                  </a:ext>
                </a:extLst>
              </a:tr>
              <a:tr h="233079">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5"/>
                  </a:ext>
                </a:extLst>
              </a:tr>
              <a:tr h="23307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残疾人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233079">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2</a:t>
                      </a:r>
                      <a:r>
                        <a:rPr lang="zh-CN" sz="900" kern="100" dirty="0">
                          <a:effectLst/>
                          <a:latin typeface="Times New Roman" panose="02020603050405020304" pitchFamily="18" charset="0"/>
                          <a:ea typeface="宋体" panose="02010600030101010101" pitchFamily="2" charset="-122"/>
                        </a:rPr>
                        <a:t>岁以下</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3</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4</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pitchFamily="18" charset="0"/>
                          <a:ea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pitchFamily="18" charset="0"/>
                          <a:ea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9" name="矩形 8"/>
          <p:cNvSpPr/>
          <p:nvPr/>
        </p:nvSpPr>
        <p:spPr>
          <a:xfrm>
            <a:off x="4068041" y="287020"/>
            <a:ext cx="405591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（十一）学前教育分年龄幼儿数</a:t>
            </a:r>
            <a:endParaRPr lang="zh-CN" altLang="en-US" sz="2000" b="1" dirty="0">
              <a:solidFill>
                <a:srgbClr val="304371"/>
              </a:solidFill>
              <a:cs typeface="+mn-ea"/>
              <a:sym typeface="+mn-lt"/>
            </a:endParaRPr>
          </a:p>
        </p:txBody>
      </p:sp>
      <p:sp>
        <p:nvSpPr>
          <p:cNvPr id="4" name="矩形 3"/>
          <p:cNvSpPr/>
          <p:nvPr/>
        </p:nvSpPr>
        <p:spPr>
          <a:xfrm>
            <a:off x="838200" y="3999026"/>
            <a:ext cx="646331" cy="281744"/>
          </a:xfrm>
          <a:prstGeom prst="rect">
            <a:avLst/>
          </a:prstGeom>
        </p:spPr>
        <p:txBody>
          <a:bodyPr wrap="none">
            <a:spAutoFit/>
          </a:bodyPr>
          <a:lstStyle/>
          <a:p>
            <a:pPr>
              <a:lnSpc>
                <a:spcPts val="1400"/>
              </a:lnSpc>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altLang="zh-CN" kern="100" dirty="0">
                <a:cs typeface="+mn-ea"/>
                <a:sym typeface="+mn-lt"/>
              </a:rPr>
              <a:t>续表</a:t>
            </a:r>
            <a:endParaRPr lang="zh-CN" altLang="zh-CN" sz="2400" kern="100" dirty="0">
              <a:cs typeface="+mn-ea"/>
              <a:sym typeface="+mn-lt"/>
            </a:endParaRPr>
          </a:p>
        </p:txBody>
      </p:sp>
      <p:grpSp>
        <p:nvGrpSpPr>
          <p:cNvPr id="7" name="组合 6"/>
          <p:cNvGrpSpPr/>
          <p:nvPr/>
        </p:nvGrpSpPr>
        <p:grpSpPr>
          <a:xfrm>
            <a:off x="667041" y="1149214"/>
            <a:ext cx="10858500" cy="956137"/>
            <a:chOff x="660401" y="1177666"/>
            <a:chExt cx="10858500" cy="1062401"/>
          </a:xfrm>
        </p:grpSpPr>
        <p:grpSp>
          <p:nvGrpSpPr>
            <p:cNvPr id="8" name="组合 7"/>
            <p:cNvGrpSpPr/>
            <p:nvPr/>
          </p:nvGrpSpPr>
          <p:grpSpPr>
            <a:xfrm>
              <a:off x="660401" y="1613490"/>
              <a:ext cx="10858500" cy="626577"/>
              <a:chOff x="660401" y="650305"/>
              <a:chExt cx="10858500" cy="1071703"/>
            </a:xfrm>
          </p:grpSpPr>
          <p:sp>
            <p:nvSpPr>
              <p:cNvPr id="11" name="矩形 10"/>
              <p:cNvSpPr/>
              <p:nvPr/>
            </p:nvSpPr>
            <p:spPr>
              <a:xfrm>
                <a:off x="660401" y="650305"/>
                <a:ext cx="10858500" cy="107170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686019"/>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入园人数是指首次接受学前教育的幼儿人数。不含从其它幼儿园转到本园的幼儿</a:t>
                </a:r>
              </a:p>
            </p:txBody>
          </p:sp>
        </p:grpSp>
        <p:sp>
          <p:nvSpPr>
            <p:cNvPr id="10" name="矩形 9"/>
            <p:cNvSpPr/>
            <p:nvPr/>
          </p:nvSpPr>
          <p:spPr>
            <a:xfrm>
              <a:off x="3747942" y="1177666"/>
              <a:ext cx="775854"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660400" y="4564658"/>
            <a:ext cx="10858500" cy="1175262"/>
            <a:chOff x="660401" y="1187723"/>
            <a:chExt cx="10858500" cy="1305879"/>
          </a:xfrm>
        </p:grpSpPr>
        <p:grpSp>
          <p:nvGrpSpPr>
            <p:cNvPr id="14" name="组合 13"/>
            <p:cNvGrpSpPr/>
            <p:nvPr/>
          </p:nvGrpSpPr>
          <p:grpSpPr>
            <a:xfrm>
              <a:off x="660401" y="1613490"/>
              <a:ext cx="10858500" cy="880112"/>
              <a:chOff x="660401" y="650305"/>
              <a:chExt cx="10858500" cy="1505352"/>
            </a:xfrm>
          </p:grpSpPr>
          <p:sp>
            <p:nvSpPr>
              <p:cNvPr id="16" name="矩形 15"/>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666750" y="686019"/>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离园人数是指完成学前教育即将接受小学教育，离开幼儿园（幼儿班）的幼儿人数。不含从本园转到其它幼儿园的幼儿</a:t>
                </a:r>
              </a:p>
            </p:txBody>
          </p:sp>
        </p:grpSp>
        <p:sp>
          <p:nvSpPr>
            <p:cNvPr id="15" name="矩形 14"/>
            <p:cNvSpPr/>
            <p:nvPr/>
          </p:nvSpPr>
          <p:spPr>
            <a:xfrm>
              <a:off x="10495106" y="1187723"/>
              <a:ext cx="775854"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8" name="组合 17"/>
          <p:cNvGrpSpPr/>
          <p:nvPr/>
        </p:nvGrpSpPr>
        <p:grpSpPr>
          <a:xfrm>
            <a:off x="659961" y="2749541"/>
            <a:ext cx="10858503" cy="1058182"/>
            <a:chOff x="660398" y="1317814"/>
            <a:chExt cx="10858503" cy="1175788"/>
          </a:xfrm>
        </p:grpSpPr>
        <p:grpSp>
          <p:nvGrpSpPr>
            <p:cNvPr id="19" name="组合 18"/>
            <p:cNvGrpSpPr/>
            <p:nvPr/>
          </p:nvGrpSpPr>
          <p:grpSpPr>
            <a:xfrm>
              <a:off x="660398" y="1613490"/>
              <a:ext cx="10858503" cy="880112"/>
              <a:chOff x="660398" y="650305"/>
              <a:chExt cx="10858503" cy="1505351"/>
            </a:xfrm>
          </p:grpSpPr>
          <p:sp>
            <p:nvSpPr>
              <p:cNvPr id="21" name="矩形 20"/>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666750" y="686019"/>
                <a:ext cx="10722611" cy="146963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周岁的幼儿；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周岁的幼儿；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周岁的幼儿；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周岁幼儿；</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周岁的幼儿。</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20" name="矩形 19"/>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8"/>
                                        </p:tgtEl>
                                      </p:cBhvr>
                                    </p:animEffect>
                                    <p:set>
                                      <p:cBhvr>
                                        <p:cTn id="32" dur="1" fill="hold">
                                          <p:stCondLst>
                                            <p:cond delay="24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86085" y="1143798"/>
          <a:ext cx="10858500" cy="3716952"/>
        </p:xfrm>
        <a:graphic>
          <a:graphicData uri="http://schemas.openxmlformats.org/drawingml/2006/table">
            <a:tbl>
              <a:tblPr firstRow="1" firstCol="1" bandRow="1"/>
              <a:tblGrid>
                <a:gridCol w="3029520">
                  <a:extLst>
                    <a:ext uri="{9D8B030D-6E8A-4147-A177-3AD203B41FA5}">
                      <a16:colId xmlns:a16="http://schemas.microsoft.com/office/drawing/2014/main" val="20000"/>
                    </a:ext>
                  </a:extLst>
                </a:gridCol>
                <a:gridCol w="779640">
                  <a:extLst>
                    <a:ext uri="{9D8B030D-6E8A-4147-A177-3AD203B41FA5}">
                      <a16:colId xmlns:a16="http://schemas.microsoft.com/office/drawing/2014/main" val="20001"/>
                    </a:ext>
                  </a:extLst>
                </a:gridCol>
                <a:gridCol w="883882">
                  <a:extLst>
                    <a:ext uri="{9D8B030D-6E8A-4147-A177-3AD203B41FA5}">
                      <a16:colId xmlns:a16="http://schemas.microsoft.com/office/drawing/2014/main" val="20002"/>
                    </a:ext>
                  </a:extLst>
                </a:gridCol>
                <a:gridCol w="883882">
                  <a:extLst>
                    <a:ext uri="{9D8B030D-6E8A-4147-A177-3AD203B41FA5}">
                      <a16:colId xmlns:a16="http://schemas.microsoft.com/office/drawing/2014/main" val="20003"/>
                    </a:ext>
                  </a:extLst>
                </a:gridCol>
                <a:gridCol w="1320394">
                  <a:extLst>
                    <a:ext uri="{9D8B030D-6E8A-4147-A177-3AD203B41FA5}">
                      <a16:colId xmlns:a16="http://schemas.microsoft.com/office/drawing/2014/main" val="20004"/>
                    </a:ext>
                  </a:extLst>
                </a:gridCol>
                <a:gridCol w="1320394">
                  <a:extLst>
                    <a:ext uri="{9D8B030D-6E8A-4147-A177-3AD203B41FA5}">
                      <a16:colId xmlns:a16="http://schemas.microsoft.com/office/drawing/2014/main" val="20005"/>
                    </a:ext>
                  </a:extLst>
                </a:gridCol>
                <a:gridCol w="1320394">
                  <a:extLst>
                    <a:ext uri="{9D8B030D-6E8A-4147-A177-3AD203B41FA5}">
                      <a16:colId xmlns:a16="http://schemas.microsoft.com/office/drawing/2014/main" val="20006"/>
                    </a:ext>
                  </a:extLst>
                </a:gridCol>
                <a:gridCol w="1320394">
                  <a:extLst>
                    <a:ext uri="{9D8B030D-6E8A-4147-A177-3AD203B41FA5}">
                      <a16:colId xmlns:a16="http://schemas.microsoft.com/office/drawing/2014/main" val="20007"/>
                    </a:ext>
                  </a:extLst>
                </a:gridCol>
              </a:tblGrid>
              <a:tr h="246640">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招生中接受学前教育</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4664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未接受过</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两年</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6640">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46640">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复式班</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寄宿生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7"/>
                  </a:ext>
                </a:extLst>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随迁子女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8"/>
                  </a:ext>
                </a:extLst>
              </a:tr>
              <a:tr h="248809">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外省迁入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9"/>
                  </a:ext>
                </a:extLst>
              </a:tr>
              <a:tr h="248809">
                <a:tc>
                  <a:txBody>
                    <a:bodyPr/>
                    <a:lstStyle/>
                    <a:p>
                      <a:pPr indent="2286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本省外县迁入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0"/>
                  </a:ext>
                </a:extLst>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进城务工人员随迁子女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1"/>
                  </a:ext>
                </a:extLst>
              </a:tr>
              <a:tr h="248809">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外省迁入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2"/>
                  </a:ext>
                </a:extLst>
              </a:tr>
              <a:tr h="248809">
                <a:tc>
                  <a:txBody>
                    <a:bodyPr/>
                    <a:lstStyle/>
                    <a:p>
                      <a:pPr indent="228600" algn="l">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本省外县迁入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3"/>
                  </a:ext>
                </a:extLst>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农村留守儿童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矩形 8"/>
          <p:cNvSpPr/>
          <p:nvPr/>
        </p:nvSpPr>
        <p:spPr>
          <a:xfrm>
            <a:off x="4464784" y="287020"/>
            <a:ext cx="3262432" cy="400110"/>
          </a:xfrm>
          <a:prstGeom prst="rect">
            <a:avLst/>
          </a:prstGeom>
        </p:spPr>
        <p:txBody>
          <a:bodyPr wrap="none">
            <a:spAutoFit/>
          </a:bodyPr>
          <a:lstStyle/>
          <a:p>
            <a:r>
              <a:rPr lang="x-none" altLang="zh-CN" sz="2000" b="1" dirty="0">
                <a:solidFill>
                  <a:srgbClr val="304371"/>
                </a:solidFill>
                <a:cs typeface="+mn-ea"/>
                <a:sym typeface="+mn-lt"/>
              </a:rPr>
              <a:t>（十</a:t>
            </a:r>
            <a:r>
              <a:rPr lang="zh-CN" altLang="zh-CN" sz="2000" b="1" dirty="0">
                <a:solidFill>
                  <a:srgbClr val="304371"/>
                </a:solidFill>
                <a:cs typeface="+mn-ea"/>
                <a:sym typeface="+mn-lt"/>
              </a:rPr>
              <a:t>二</a:t>
            </a:r>
            <a:r>
              <a:rPr lang="x-none" altLang="zh-CN" sz="2000" b="1" dirty="0">
                <a:solidFill>
                  <a:srgbClr val="304371"/>
                </a:solidFill>
                <a:cs typeface="+mn-ea"/>
                <a:sym typeface="+mn-lt"/>
              </a:rPr>
              <a:t>）小学分类型学生数</a:t>
            </a:r>
            <a:endParaRPr lang="zh-CN" altLang="zh-CN" sz="2000" b="1" dirty="0">
              <a:solidFill>
                <a:srgbClr val="304371"/>
              </a:solidFill>
              <a:cs typeface="+mn-ea"/>
              <a:sym typeface="+mn-lt"/>
            </a:endParaRPr>
          </a:p>
        </p:txBody>
      </p:sp>
      <p:sp>
        <p:nvSpPr>
          <p:cNvPr id="4" name="矩形 3"/>
          <p:cNvSpPr/>
          <p:nvPr/>
        </p:nvSpPr>
        <p:spPr>
          <a:xfrm>
            <a:off x="901699" y="5260506"/>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60399" y="3150610"/>
            <a:ext cx="10858500" cy="2048492"/>
            <a:chOff x="660401" y="627822"/>
            <a:chExt cx="10858500" cy="2276157"/>
          </a:xfrm>
        </p:grpSpPr>
        <p:grpSp>
          <p:nvGrpSpPr>
            <p:cNvPr id="7" name="组合 6"/>
            <p:cNvGrpSpPr/>
            <p:nvPr/>
          </p:nvGrpSpPr>
          <p:grpSpPr>
            <a:xfrm>
              <a:off x="660401" y="1613490"/>
              <a:ext cx="10858500" cy="1290489"/>
              <a:chOff x="660401" y="650305"/>
              <a:chExt cx="10858500" cy="2207265"/>
            </a:xfrm>
          </p:grpSpPr>
          <p:sp>
            <p:nvSpPr>
              <p:cNvPr id="11" name="矩形 10"/>
              <p:cNvSpPr/>
              <p:nvPr/>
            </p:nvSpPr>
            <p:spPr>
              <a:xfrm>
                <a:off x="660401" y="650305"/>
                <a:ext cx="10858500" cy="217155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686019"/>
                <a:ext cx="10722611" cy="217155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随迁子女指标只统计因为父母离开户籍所在地到异地工作，随同父母来到异地就读普通中小学的适龄儿童少年</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不包括跨区（县）招生或择校等原因到异地就读的学生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不包括在设区的市行政区域内区与区之间异地居住的人员。进城务工人员随迁子女为本指标的其中数。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0" name="矩形 9"/>
            <p:cNvSpPr/>
            <p:nvPr/>
          </p:nvSpPr>
          <p:spPr>
            <a:xfrm>
              <a:off x="686087" y="627822"/>
              <a:ext cx="1854892" cy="83382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686085" y="1143798"/>
            <a:ext cx="10858500" cy="1758804"/>
            <a:chOff x="660401" y="1082010"/>
            <a:chExt cx="10858500" cy="1954274"/>
          </a:xfrm>
        </p:grpSpPr>
        <p:grpSp>
          <p:nvGrpSpPr>
            <p:cNvPr id="14" name="组合 13"/>
            <p:cNvGrpSpPr/>
            <p:nvPr/>
          </p:nvGrpSpPr>
          <p:grpSpPr>
            <a:xfrm>
              <a:off x="660401" y="1356297"/>
              <a:ext cx="10858500" cy="1679987"/>
              <a:chOff x="660401" y="210400"/>
              <a:chExt cx="10858500" cy="2873463"/>
            </a:xfrm>
          </p:grpSpPr>
          <p:sp>
            <p:nvSpPr>
              <p:cNvPr id="16" name="矩形 15"/>
              <p:cNvSpPr/>
              <p:nvPr/>
            </p:nvSpPr>
            <p:spPr>
              <a:xfrm>
                <a:off x="660401" y="267369"/>
                <a:ext cx="10858500" cy="281649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660401" y="210400"/>
                <a:ext cx="10722611" cy="2873463"/>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招生中接受学前教育的情况统计小学新生入学前参与学前教育的情况，不包含托班教育。其中，一年是指只上过学前教育大班（接受过一年以下学前教育或只上过一年小班或大班）的幼儿；两年是指上过学前教育中班和大班（接受过两年以下一年以上学前教育）的幼儿；三年是指完整上完学前教育小班、中班和大班（接受过两年以上学前教育）的幼儿</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5" name="矩形 14"/>
            <p:cNvSpPr/>
            <p:nvPr/>
          </p:nvSpPr>
          <p:spPr>
            <a:xfrm>
              <a:off x="8222959" y="1082010"/>
              <a:ext cx="1433659" cy="27428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8" name="表格 7"/>
          <p:cNvGraphicFramePr>
            <a:graphicFrameLocks noGrp="1"/>
          </p:cNvGraphicFramePr>
          <p:nvPr/>
        </p:nvGraphicFramePr>
        <p:xfrm>
          <a:off x="686085" y="5658630"/>
          <a:ext cx="10858500" cy="673735"/>
        </p:xfrm>
        <a:graphic>
          <a:graphicData uri="http://schemas.openxmlformats.org/drawingml/2006/table">
            <a:tbl>
              <a:tblPr firstRow="1" firstCol="1" bandRow="1"/>
              <a:tblGrid>
                <a:gridCol w="1216152">
                  <a:extLst>
                    <a:ext uri="{9D8B030D-6E8A-4147-A177-3AD203B41FA5}">
                      <a16:colId xmlns:a16="http://schemas.microsoft.com/office/drawing/2014/main" val="20000"/>
                    </a:ext>
                  </a:extLst>
                </a:gridCol>
                <a:gridCol w="1216152">
                  <a:extLst>
                    <a:ext uri="{9D8B030D-6E8A-4147-A177-3AD203B41FA5}">
                      <a16:colId xmlns:a16="http://schemas.microsoft.com/office/drawing/2014/main" val="20001"/>
                    </a:ext>
                  </a:extLst>
                </a:gridCol>
                <a:gridCol w="1216152">
                  <a:extLst>
                    <a:ext uri="{9D8B030D-6E8A-4147-A177-3AD203B41FA5}">
                      <a16:colId xmlns:a16="http://schemas.microsoft.com/office/drawing/2014/main" val="20002"/>
                    </a:ext>
                  </a:extLst>
                </a:gridCol>
                <a:gridCol w="1216152">
                  <a:extLst>
                    <a:ext uri="{9D8B030D-6E8A-4147-A177-3AD203B41FA5}">
                      <a16:colId xmlns:a16="http://schemas.microsoft.com/office/drawing/2014/main" val="20003"/>
                    </a:ext>
                  </a:extLst>
                </a:gridCol>
                <a:gridCol w="1216152">
                  <a:extLst>
                    <a:ext uri="{9D8B030D-6E8A-4147-A177-3AD203B41FA5}">
                      <a16:colId xmlns:a16="http://schemas.microsoft.com/office/drawing/2014/main" val="20004"/>
                    </a:ext>
                  </a:extLst>
                </a:gridCol>
                <a:gridCol w="1216152">
                  <a:extLst>
                    <a:ext uri="{9D8B030D-6E8A-4147-A177-3AD203B41FA5}">
                      <a16:colId xmlns:a16="http://schemas.microsoft.com/office/drawing/2014/main" val="20005"/>
                    </a:ext>
                  </a:extLst>
                </a:gridCol>
                <a:gridCol w="1216152">
                  <a:extLst>
                    <a:ext uri="{9D8B030D-6E8A-4147-A177-3AD203B41FA5}">
                      <a16:colId xmlns:a16="http://schemas.microsoft.com/office/drawing/2014/main" val="20006"/>
                    </a:ext>
                  </a:extLst>
                </a:gridCol>
                <a:gridCol w="1222667">
                  <a:extLst>
                    <a:ext uri="{9D8B030D-6E8A-4147-A177-3AD203B41FA5}">
                      <a16:colId xmlns:a16="http://schemas.microsoft.com/office/drawing/2014/main" val="20007"/>
                    </a:ext>
                  </a:extLst>
                </a:gridCol>
                <a:gridCol w="1122769">
                  <a:extLst>
                    <a:ext uri="{9D8B030D-6E8A-4147-A177-3AD203B41FA5}">
                      <a16:colId xmlns:a16="http://schemas.microsoft.com/office/drawing/2014/main" val="20008"/>
                    </a:ext>
                  </a:extLst>
                </a:gridCol>
              </a:tblGrid>
              <a:tr h="144145">
                <a:tc gridSpan="8">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6235">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五年级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六年级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144145">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24522" y="287020"/>
            <a:ext cx="354295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（十三）小学分年龄学生数</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2" y="1125537"/>
          <a:ext cx="10874372" cy="5040313"/>
        </p:xfrm>
        <a:graphic>
          <a:graphicData uri="http://schemas.openxmlformats.org/drawingml/2006/table">
            <a:tbl>
              <a:tblPr firstRow="1" firstCol="1" bandRow="1"/>
              <a:tblGrid>
                <a:gridCol w="1444406">
                  <a:extLst>
                    <a:ext uri="{9D8B030D-6E8A-4147-A177-3AD203B41FA5}">
                      <a16:colId xmlns:a16="http://schemas.microsoft.com/office/drawing/2014/main" val="20000"/>
                    </a:ext>
                  </a:extLst>
                </a:gridCol>
                <a:gridCol w="757008">
                  <a:extLst>
                    <a:ext uri="{9D8B030D-6E8A-4147-A177-3AD203B41FA5}">
                      <a16:colId xmlns:a16="http://schemas.microsoft.com/office/drawing/2014/main" val="20001"/>
                    </a:ext>
                  </a:extLst>
                </a:gridCol>
                <a:gridCol w="963662">
                  <a:extLst>
                    <a:ext uri="{9D8B030D-6E8A-4147-A177-3AD203B41FA5}">
                      <a16:colId xmlns:a16="http://schemas.microsoft.com/office/drawing/2014/main" val="20002"/>
                    </a:ext>
                  </a:extLst>
                </a:gridCol>
                <a:gridCol w="963662">
                  <a:extLst>
                    <a:ext uri="{9D8B030D-6E8A-4147-A177-3AD203B41FA5}">
                      <a16:colId xmlns:a16="http://schemas.microsoft.com/office/drawing/2014/main" val="20003"/>
                    </a:ext>
                  </a:extLst>
                </a:gridCol>
                <a:gridCol w="963662">
                  <a:extLst>
                    <a:ext uri="{9D8B030D-6E8A-4147-A177-3AD203B41FA5}">
                      <a16:colId xmlns:a16="http://schemas.microsoft.com/office/drawing/2014/main" val="20004"/>
                    </a:ext>
                  </a:extLst>
                </a:gridCol>
                <a:gridCol w="963662">
                  <a:extLst>
                    <a:ext uri="{9D8B030D-6E8A-4147-A177-3AD203B41FA5}">
                      <a16:colId xmlns:a16="http://schemas.microsoft.com/office/drawing/2014/main" val="20005"/>
                    </a:ext>
                  </a:extLst>
                </a:gridCol>
                <a:gridCol w="963662">
                  <a:extLst>
                    <a:ext uri="{9D8B030D-6E8A-4147-A177-3AD203B41FA5}">
                      <a16:colId xmlns:a16="http://schemas.microsoft.com/office/drawing/2014/main" val="20006"/>
                    </a:ext>
                  </a:extLst>
                </a:gridCol>
                <a:gridCol w="963662">
                  <a:extLst>
                    <a:ext uri="{9D8B030D-6E8A-4147-A177-3AD203B41FA5}">
                      <a16:colId xmlns:a16="http://schemas.microsoft.com/office/drawing/2014/main" val="20007"/>
                    </a:ext>
                  </a:extLst>
                </a:gridCol>
                <a:gridCol w="963662">
                  <a:extLst>
                    <a:ext uri="{9D8B030D-6E8A-4147-A177-3AD203B41FA5}">
                      <a16:colId xmlns:a16="http://schemas.microsoft.com/office/drawing/2014/main" val="20008"/>
                    </a:ext>
                  </a:extLst>
                </a:gridCol>
                <a:gridCol w="963662">
                  <a:extLst>
                    <a:ext uri="{9D8B030D-6E8A-4147-A177-3AD203B41FA5}">
                      <a16:colId xmlns:a16="http://schemas.microsoft.com/office/drawing/2014/main" val="20009"/>
                    </a:ext>
                  </a:extLst>
                </a:gridCol>
                <a:gridCol w="963662">
                  <a:extLst>
                    <a:ext uri="{9D8B030D-6E8A-4147-A177-3AD203B41FA5}">
                      <a16:colId xmlns:a16="http://schemas.microsoft.com/office/drawing/2014/main" val="20010"/>
                    </a:ext>
                  </a:extLst>
                </a:gridCol>
              </a:tblGrid>
              <a:tr h="391471">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91471">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五年级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六年级</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20016">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20016">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28849">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5</a:t>
                      </a:r>
                      <a:r>
                        <a:rPr lang="zh-CN" sz="900" kern="100" dirty="0">
                          <a:effectLst/>
                          <a:latin typeface="Times New Roman" panose="02020603050405020304" pitchFamily="18" charset="0"/>
                          <a:ea typeface="宋体" panose="02010600030101010101" pitchFamily="2" charset="-122"/>
                        </a:rPr>
                        <a:t>岁以下</a:t>
                      </a:r>
                      <a:endParaRPr lang="zh-CN" sz="1000" kern="100" dirty="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4"/>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5"/>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6"/>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8</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7"/>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9</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8"/>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10</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09"/>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10"/>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11"/>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12"/>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pitchFamily="18" charset="0"/>
                          <a:ea typeface="宋体" panose="02010600030101010101" pitchFamily="2" charset="-122"/>
                        </a:rPr>
                        <a:t>岁</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a:noFill/>
                    </a:lnB>
                  </a:tcPr>
                </a:tc>
                <a:extLst>
                  <a:ext uri="{0D108BD9-81ED-4DB2-BD59-A6C34878D82A}">
                    <a16:rowId xmlns:a16="http://schemas.microsoft.com/office/drawing/2014/main" val="10013"/>
                  </a:ext>
                </a:extLst>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15</a:t>
                      </a:r>
                      <a:r>
                        <a:rPr lang="zh-CN" sz="900" kern="100">
                          <a:effectLst/>
                          <a:latin typeface="Times New Roman" panose="02020603050405020304" pitchFamily="18" charset="0"/>
                          <a:ea typeface="宋体" panose="02010600030101010101" pitchFamily="2" charset="-122"/>
                        </a:rPr>
                        <a:t>岁以上</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grpSp>
        <p:nvGrpSpPr>
          <p:cNvPr id="5" name="组合 4"/>
          <p:cNvGrpSpPr/>
          <p:nvPr/>
        </p:nvGrpSpPr>
        <p:grpSpPr>
          <a:xfrm>
            <a:off x="674681" y="2650480"/>
            <a:ext cx="10858503" cy="1058182"/>
            <a:chOff x="660398" y="1317814"/>
            <a:chExt cx="10858503" cy="1175788"/>
          </a:xfrm>
        </p:grpSpPr>
        <p:grpSp>
          <p:nvGrpSpPr>
            <p:cNvPr id="6" name="组合 5"/>
            <p:cNvGrpSpPr/>
            <p:nvPr/>
          </p:nvGrpSpPr>
          <p:grpSpPr>
            <a:xfrm>
              <a:off x="660398" y="1613490"/>
              <a:ext cx="10858503" cy="880112"/>
              <a:chOff x="660398" y="650305"/>
              <a:chExt cx="10858503" cy="1505351"/>
            </a:xfrm>
          </p:grpSpPr>
          <p:sp>
            <p:nvSpPr>
              <p:cNvPr id="8" name="矩形 7"/>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722611" cy="146963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周岁的学生；以此类推；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7" name="矩形 6"/>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3" y="287020"/>
            <a:ext cx="4801314" cy="400110"/>
          </a:xfrm>
          <a:prstGeom prst="rect">
            <a:avLst/>
          </a:prstGeom>
        </p:spPr>
        <p:txBody>
          <a:bodyPr wrap="none">
            <a:spAutoFit/>
          </a:bodyPr>
          <a:lstStyle/>
          <a:p>
            <a:pPr algn="ctr"/>
            <a:r>
              <a:rPr lang="x-none" altLang="zh-CN" sz="2000" b="1" dirty="0">
                <a:solidFill>
                  <a:srgbClr val="304371"/>
                </a:solidFill>
                <a:cs typeface="+mn-ea"/>
                <a:sym typeface="+mn-lt"/>
              </a:rPr>
              <a:t>（十四）小学随班就读、送教上门学生数</a:t>
            </a:r>
            <a:endParaRPr lang="zh-CN" altLang="zh-CN" sz="2000" b="1" dirty="0">
              <a:solidFill>
                <a:srgbClr val="304371"/>
              </a:solidFill>
              <a:cs typeface="+mn-ea"/>
              <a:sym typeface="+mn-lt"/>
            </a:endParaRPr>
          </a:p>
        </p:txBody>
      </p:sp>
      <p:graphicFrame>
        <p:nvGraphicFramePr>
          <p:cNvPr id="5" name="表格 4"/>
          <p:cNvGraphicFramePr>
            <a:graphicFrameLocks noGrp="1"/>
          </p:cNvGraphicFramePr>
          <p:nvPr>
            <p:extLst>
              <p:ext uri="{D42A27DB-BD31-4B8C-83A1-F6EECF244321}">
                <p14:modId xmlns:p14="http://schemas.microsoft.com/office/powerpoint/2010/main" val="1510090845"/>
              </p:ext>
            </p:extLst>
          </p:nvPr>
        </p:nvGraphicFramePr>
        <p:xfrm>
          <a:off x="658814" y="1125538"/>
          <a:ext cx="10874375" cy="5445438"/>
        </p:xfrm>
        <a:graphic>
          <a:graphicData uri="http://schemas.openxmlformats.org/drawingml/2006/table">
            <a:tbl>
              <a:tblPr firstRow="1" firstCol="1" bandRow="1"/>
              <a:tblGrid>
                <a:gridCol w="2921247">
                  <a:extLst>
                    <a:ext uri="{9D8B030D-6E8A-4147-A177-3AD203B41FA5}">
                      <a16:colId xmlns:a16="http://schemas.microsoft.com/office/drawing/2014/main" val="20000"/>
                    </a:ext>
                  </a:extLst>
                </a:gridCol>
                <a:gridCol w="966520">
                  <a:extLst>
                    <a:ext uri="{9D8B030D-6E8A-4147-A177-3AD203B41FA5}">
                      <a16:colId xmlns:a16="http://schemas.microsoft.com/office/drawing/2014/main" val="20001"/>
                    </a:ext>
                  </a:extLst>
                </a:gridCol>
                <a:gridCol w="436663">
                  <a:extLst>
                    <a:ext uri="{9D8B030D-6E8A-4147-A177-3AD203B41FA5}">
                      <a16:colId xmlns:a16="http://schemas.microsoft.com/office/drawing/2014/main" val="20002"/>
                    </a:ext>
                  </a:extLst>
                </a:gridCol>
                <a:gridCol w="436663">
                  <a:extLst>
                    <a:ext uri="{9D8B030D-6E8A-4147-A177-3AD203B41FA5}">
                      <a16:colId xmlns:a16="http://schemas.microsoft.com/office/drawing/2014/main" val="20003"/>
                    </a:ext>
                  </a:extLst>
                </a:gridCol>
                <a:gridCol w="436663">
                  <a:extLst>
                    <a:ext uri="{9D8B030D-6E8A-4147-A177-3AD203B41FA5}">
                      <a16:colId xmlns:a16="http://schemas.microsoft.com/office/drawing/2014/main" val="20004"/>
                    </a:ext>
                  </a:extLst>
                </a:gridCol>
                <a:gridCol w="436663">
                  <a:extLst>
                    <a:ext uri="{9D8B030D-6E8A-4147-A177-3AD203B41FA5}">
                      <a16:colId xmlns:a16="http://schemas.microsoft.com/office/drawing/2014/main" val="20005"/>
                    </a:ext>
                  </a:extLst>
                </a:gridCol>
                <a:gridCol w="436663">
                  <a:extLst>
                    <a:ext uri="{9D8B030D-6E8A-4147-A177-3AD203B41FA5}">
                      <a16:colId xmlns:a16="http://schemas.microsoft.com/office/drawing/2014/main" val="20006"/>
                    </a:ext>
                  </a:extLst>
                </a:gridCol>
                <a:gridCol w="436663">
                  <a:extLst>
                    <a:ext uri="{9D8B030D-6E8A-4147-A177-3AD203B41FA5}">
                      <a16:colId xmlns:a16="http://schemas.microsoft.com/office/drawing/2014/main" val="20007"/>
                    </a:ext>
                  </a:extLst>
                </a:gridCol>
                <a:gridCol w="436663">
                  <a:extLst>
                    <a:ext uri="{9D8B030D-6E8A-4147-A177-3AD203B41FA5}">
                      <a16:colId xmlns:a16="http://schemas.microsoft.com/office/drawing/2014/main" val="20008"/>
                    </a:ext>
                  </a:extLst>
                </a:gridCol>
                <a:gridCol w="436663">
                  <a:extLst>
                    <a:ext uri="{9D8B030D-6E8A-4147-A177-3AD203B41FA5}">
                      <a16:colId xmlns:a16="http://schemas.microsoft.com/office/drawing/2014/main" val="20009"/>
                    </a:ext>
                  </a:extLst>
                </a:gridCol>
                <a:gridCol w="436663">
                  <a:extLst>
                    <a:ext uri="{9D8B030D-6E8A-4147-A177-3AD203B41FA5}">
                      <a16:colId xmlns:a16="http://schemas.microsoft.com/office/drawing/2014/main" val="20010"/>
                    </a:ext>
                  </a:extLst>
                </a:gridCol>
                <a:gridCol w="436663">
                  <a:extLst>
                    <a:ext uri="{9D8B030D-6E8A-4147-A177-3AD203B41FA5}">
                      <a16:colId xmlns:a16="http://schemas.microsoft.com/office/drawing/2014/main" val="20011"/>
                    </a:ext>
                  </a:extLst>
                </a:gridCol>
                <a:gridCol w="436663">
                  <a:extLst>
                    <a:ext uri="{9D8B030D-6E8A-4147-A177-3AD203B41FA5}">
                      <a16:colId xmlns:a16="http://schemas.microsoft.com/office/drawing/2014/main" val="20012"/>
                    </a:ext>
                  </a:extLst>
                </a:gridCol>
                <a:gridCol w="436663">
                  <a:extLst>
                    <a:ext uri="{9D8B030D-6E8A-4147-A177-3AD203B41FA5}">
                      <a16:colId xmlns:a16="http://schemas.microsoft.com/office/drawing/2014/main" val="20013"/>
                    </a:ext>
                  </a:extLst>
                </a:gridCol>
                <a:gridCol w="436663">
                  <a:extLst>
                    <a:ext uri="{9D8B030D-6E8A-4147-A177-3AD203B41FA5}">
                      <a16:colId xmlns:a16="http://schemas.microsoft.com/office/drawing/2014/main" val="20014"/>
                    </a:ext>
                  </a:extLst>
                </a:gridCol>
                <a:gridCol w="436663">
                  <a:extLst>
                    <a:ext uri="{9D8B030D-6E8A-4147-A177-3AD203B41FA5}">
                      <a16:colId xmlns:a16="http://schemas.microsoft.com/office/drawing/2014/main" val="20015"/>
                    </a:ext>
                  </a:extLst>
                </a:gridCol>
                <a:gridCol w="436663">
                  <a:extLst>
                    <a:ext uri="{9D8B030D-6E8A-4147-A177-3AD203B41FA5}">
                      <a16:colId xmlns:a16="http://schemas.microsoft.com/office/drawing/2014/main" val="20016"/>
                    </a:ext>
                  </a:extLst>
                </a:gridCol>
                <a:gridCol w="436663">
                  <a:extLst>
                    <a:ext uri="{9D8B030D-6E8A-4147-A177-3AD203B41FA5}">
                      <a16:colId xmlns:a16="http://schemas.microsoft.com/office/drawing/2014/main" val="20017"/>
                    </a:ext>
                  </a:extLst>
                </a:gridCol>
              </a:tblGrid>
              <a:tr h="224164">
                <a:tc rowSpan="2">
                  <a:txBody>
                    <a:bodyPr/>
                    <a:lstStyle/>
                    <a:p>
                      <a:pPr algn="ctr">
                        <a:lnSpc>
                          <a:spcPts val="1400"/>
                        </a:lnSpc>
                        <a:spcAft>
                          <a:spcPts val="0"/>
                        </a:spcAft>
                      </a:pPr>
                      <a:r>
                        <a:rPr lang="zh-CN" sz="8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28579">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a:t>
                      </a:r>
                      <a:r>
                        <a:rPr lang="zh-CN" sz="800" kern="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五年级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800" kern="0" dirty="0">
                          <a:effectLst/>
                          <a:latin typeface="Times New Roman" panose="02020603050405020304" pitchFamily="18" charset="0"/>
                          <a:ea typeface="宋体" panose="02010600030101010101" pitchFamily="2" charset="-122"/>
                          <a:cs typeface="宋体" panose="02010600030101010101" pitchFamily="2" charset="-122"/>
                        </a:rPr>
                        <a:t>六年级</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extLst>
                  <a:ext uri="{0D108BD9-81ED-4DB2-BD59-A6C34878D82A}">
                    <a16:rowId xmlns:a16="http://schemas.microsoft.com/office/drawing/2014/main" val="10001"/>
                  </a:ext>
                </a:extLst>
              </a:tr>
              <a:tr h="191633">
                <a:tc>
                  <a:txBody>
                    <a:bodyPr/>
                    <a:lstStyle/>
                    <a:p>
                      <a:pPr algn="ctr">
                        <a:lnSpc>
                          <a:spcPts val="1400"/>
                        </a:lnSpc>
                        <a:spcAft>
                          <a:spcPts val="0"/>
                        </a:spcAft>
                      </a:pPr>
                      <a:r>
                        <a:rPr lang="zh-CN" sz="8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extLst>
                  <a:ext uri="{0D108BD9-81ED-4DB2-BD59-A6C34878D82A}">
                    <a16:rowId xmlns:a16="http://schemas.microsoft.com/office/drawing/2014/main" val="10002"/>
                  </a:ext>
                </a:extLst>
              </a:tr>
              <a:tr h="191633">
                <a:tc>
                  <a:txBody>
                    <a:bodyPr/>
                    <a:lstStyle/>
                    <a:p>
                      <a:pPr algn="just">
                        <a:lnSpc>
                          <a:spcPts val="1400"/>
                        </a:lnSpc>
                        <a:spcAft>
                          <a:spcPts val="0"/>
                        </a:spcAft>
                      </a:pPr>
                      <a:r>
                        <a:rPr lang="zh-CN" sz="800" kern="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extLst>
                  <a:ext uri="{0D108BD9-81ED-4DB2-BD59-A6C34878D82A}">
                    <a16:rowId xmlns:a16="http://schemas.microsoft.com/office/drawing/2014/main" val="10003"/>
                  </a:ext>
                </a:extLst>
              </a:tr>
              <a:tr h="200449">
                <a:tc>
                  <a:txBody>
                    <a:bodyPr/>
                    <a:lstStyle/>
                    <a:p>
                      <a:pPr indent="114300" algn="l">
                        <a:lnSpc>
                          <a:spcPts val="1400"/>
                        </a:lnSpc>
                        <a:spcAft>
                          <a:spcPts val="0"/>
                        </a:spcAft>
                      </a:pPr>
                      <a:r>
                        <a:rPr lang="zh-CN" sz="800" kern="100">
                          <a:effectLst/>
                          <a:latin typeface="Times New Roman" panose="02020603050405020304" pitchFamily="18" charset="0"/>
                          <a:ea typeface="宋体" panose="02010600030101010101" pitchFamily="2" charset="-122"/>
                        </a:rPr>
                        <a:t>随班就读</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4"/>
                  </a:ext>
                </a:extLst>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5"/>
                  </a:ext>
                </a:extLst>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6"/>
                  </a:ext>
                </a:extLst>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寄宿生</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7"/>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视力残疾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8"/>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听力残疾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09"/>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言语残疾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0"/>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肢体残疾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1"/>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智力残疾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2"/>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精神残疾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3"/>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多重残疾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4"/>
                  </a:ext>
                </a:extLst>
              </a:tr>
              <a:tr h="200449">
                <a:tc>
                  <a:txBody>
                    <a:bodyPr/>
                    <a:lstStyle/>
                    <a:p>
                      <a:pPr indent="114300" algn="l">
                        <a:lnSpc>
                          <a:spcPts val="1400"/>
                        </a:lnSpc>
                        <a:spcAft>
                          <a:spcPts val="0"/>
                        </a:spcAft>
                      </a:pPr>
                      <a:r>
                        <a:rPr lang="zh-CN" sz="800" kern="100">
                          <a:effectLst/>
                          <a:latin typeface="Times New Roman" panose="02020603050405020304" pitchFamily="18" charset="0"/>
                          <a:ea typeface="宋体" panose="02010600030101010101" pitchFamily="2" charset="-122"/>
                        </a:rPr>
                        <a:t>送教上门</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5"/>
                  </a:ext>
                </a:extLst>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6"/>
                  </a:ext>
                </a:extLst>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7"/>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视力残疾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8"/>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听力残疾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19"/>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言语残疾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20"/>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肢体残疾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21"/>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智力残疾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22"/>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精神残疾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a:noFill/>
                    </a:lnB>
                  </a:tcPr>
                </a:tc>
                <a:tc hMerge="1">
                  <a:txBody>
                    <a:bodyPr/>
                    <a:lstStyle/>
                    <a:p>
                      <a:endParaRPr lang="zh-CN"/>
                    </a:p>
                  </a:txBody>
                  <a:tcPr/>
                </a:tc>
                <a:extLst>
                  <a:ext uri="{0D108BD9-81ED-4DB2-BD59-A6C34878D82A}">
                    <a16:rowId xmlns:a16="http://schemas.microsoft.com/office/drawing/2014/main" val="10023"/>
                  </a:ext>
                </a:extLst>
              </a:tr>
              <a:tr h="200449">
                <a:tc>
                  <a:txBody>
                    <a:bodyPr/>
                    <a:lstStyle/>
                    <a:p>
                      <a:pPr indent="228600" algn="l">
                        <a:lnSpc>
                          <a:spcPts val="1400"/>
                        </a:lnSpc>
                        <a:spcAft>
                          <a:spcPts val="0"/>
                        </a:spcAft>
                      </a:pPr>
                      <a:r>
                        <a:rPr lang="zh-CN" sz="800" kern="100">
                          <a:effectLst/>
                          <a:latin typeface="Times New Roman" panose="02020603050405020304" pitchFamily="18" charset="0"/>
                          <a:ea typeface="宋体" panose="02010600030101010101" pitchFamily="2" charset="-122"/>
                        </a:rPr>
                        <a:t>多重残疾</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extLst>
                  <a:ext uri="{0D108BD9-81ED-4DB2-BD59-A6C34878D82A}">
                    <a16:rowId xmlns:a16="http://schemas.microsoft.com/office/drawing/2014/main" val="10024"/>
                  </a:ext>
                </a:extLst>
              </a:tr>
            </a:tbl>
          </a:graphicData>
        </a:graphic>
      </p:graphicFrame>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64784" y="287020"/>
            <a:ext cx="3262432" cy="400110"/>
          </a:xfrm>
          <a:prstGeom prst="rect">
            <a:avLst/>
          </a:prstGeom>
        </p:spPr>
        <p:txBody>
          <a:bodyPr wrap="none">
            <a:spAutoFit/>
          </a:bodyPr>
          <a:lstStyle/>
          <a:p>
            <a:r>
              <a:rPr lang="x-none" altLang="zh-CN" sz="2000" b="1" dirty="0">
                <a:solidFill>
                  <a:srgbClr val="304371"/>
                </a:solidFill>
                <a:cs typeface="+mn-ea"/>
                <a:sym typeface="+mn-lt"/>
              </a:rPr>
              <a:t>（十</a:t>
            </a:r>
            <a:r>
              <a:rPr lang="zh-CN" altLang="zh-CN" sz="2000" b="1" dirty="0">
                <a:solidFill>
                  <a:srgbClr val="304371"/>
                </a:solidFill>
                <a:cs typeface="+mn-ea"/>
                <a:sym typeface="+mn-lt"/>
              </a:rPr>
              <a:t>五</a:t>
            </a:r>
            <a:r>
              <a:rPr lang="x-none" altLang="zh-CN" sz="2000" b="1" dirty="0">
                <a:solidFill>
                  <a:srgbClr val="304371"/>
                </a:solidFill>
                <a:cs typeface="+mn-ea"/>
                <a:sym typeface="+mn-lt"/>
              </a:rPr>
              <a:t>）初中分类型学生数</a:t>
            </a:r>
            <a:endParaRPr lang="zh-CN" altLang="zh-CN"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4" y="1125539"/>
          <a:ext cx="10874375" cy="5040313"/>
        </p:xfrm>
        <a:graphic>
          <a:graphicData uri="http://schemas.openxmlformats.org/drawingml/2006/table">
            <a:tbl>
              <a:tblPr firstRow="1" firstCol="1" bandRow="1"/>
              <a:tblGrid>
                <a:gridCol w="2746867">
                  <a:extLst>
                    <a:ext uri="{9D8B030D-6E8A-4147-A177-3AD203B41FA5}">
                      <a16:colId xmlns:a16="http://schemas.microsoft.com/office/drawing/2014/main" val="20000"/>
                    </a:ext>
                  </a:extLst>
                </a:gridCol>
                <a:gridCol w="722059">
                  <a:extLst>
                    <a:ext uri="{9D8B030D-6E8A-4147-A177-3AD203B41FA5}">
                      <a16:colId xmlns:a16="http://schemas.microsoft.com/office/drawing/2014/main" val="20001"/>
                    </a:ext>
                  </a:extLst>
                </a:gridCol>
                <a:gridCol w="822103">
                  <a:extLst>
                    <a:ext uri="{9D8B030D-6E8A-4147-A177-3AD203B41FA5}">
                      <a16:colId xmlns:a16="http://schemas.microsoft.com/office/drawing/2014/main" val="20002"/>
                    </a:ext>
                  </a:extLst>
                </a:gridCol>
                <a:gridCol w="822103">
                  <a:extLst>
                    <a:ext uri="{9D8B030D-6E8A-4147-A177-3AD203B41FA5}">
                      <a16:colId xmlns:a16="http://schemas.microsoft.com/office/drawing/2014/main" val="20003"/>
                    </a:ext>
                  </a:extLst>
                </a:gridCol>
                <a:gridCol w="822103">
                  <a:extLst>
                    <a:ext uri="{9D8B030D-6E8A-4147-A177-3AD203B41FA5}">
                      <a16:colId xmlns:a16="http://schemas.microsoft.com/office/drawing/2014/main" val="20004"/>
                    </a:ext>
                  </a:extLst>
                </a:gridCol>
                <a:gridCol w="822103">
                  <a:extLst>
                    <a:ext uri="{9D8B030D-6E8A-4147-A177-3AD203B41FA5}">
                      <a16:colId xmlns:a16="http://schemas.microsoft.com/office/drawing/2014/main" val="20005"/>
                    </a:ext>
                  </a:extLst>
                </a:gridCol>
                <a:gridCol w="822103">
                  <a:extLst>
                    <a:ext uri="{9D8B030D-6E8A-4147-A177-3AD203B41FA5}">
                      <a16:colId xmlns:a16="http://schemas.microsoft.com/office/drawing/2014/main" val="20006"/>
                    </a:ext>
                  </a:extLst>
                </a:gridCol>
                <a:gridCol w="822103">
                  <a:extLst>
                    <a:ext uri="{9D8B030D-6E8A-4147-A177-3AD203B41FA5}">
                      <a16:colId xmlns:a16="http://schemas.microsoft.com/office/drawing/2014/main" val="20007"/>
                    </a:ext>
                  </a:extLst>
                </a:gridCol>
                <a:gridCol w="826452">
                  <a:extLst>
                    <a:ext uri="{9D8B030D-6E8A-4147-A177-3AD203B41FA5}">
                      <a16:colId xmlns:a16="http://schemas.microsoft.com/office/drawing/2014/main" val="20008"/>
                    </a:ext>
                  </a:extLst>
                </a:gridCol>
                <a:gridCol w="826452">
                  <a:extLst>
                    <a:ext uri="{9D8B030D-6E8A-4147-A177-3AD203B41FA5}">
                      <a16:colId xmlns:a16="http://schemas.microsoft.com/office/drawing/2014/main" val="20009"/>
                    </a:ext>
                  </a:extLst>
                </a:gridCol>
                <a:gridCol w="819927">
                  <a:extLst>
                    <a:ext uri="{9D8B030D-6E8A-4147-A177-3AD203B41FA5}">
                      <a16:colId xmlns:a16="http://schemas.microsoft.com/office/drawing/2014/main" val="20010"/>
                    </a:ext>
                  </a:extLst>
                </a:gridCol>
              </a:tblGrid>
              <a:tr h="433670">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预计毕业生数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367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34749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47493">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47493">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47493">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50550">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寄宿生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随迁子女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4749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外省迁入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47493">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本省外县迁入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进城务工人员随迁子女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4749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外省迁入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347493">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本省外县迁入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2"/>
                  </a:ext>
                </a:extLst>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农村留守儿童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9187130"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二、修订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同时使用国家通用语言文字和少数民族语言文字教学学生、专任教师情况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pic>
        <p:nvPicPr>
          <p:cNvPr id="12" name="图片 11"/>
          <p:cNvPicPr>
            <a:picLocks noChangeAspect="1"/>
          </p:cNvPicPr>
          <p:nvPr/>
        </p:nvPicPr>
        <p:blipFill>
          <a:blip r:embed="rId3"/>
          <a:stretch>
            <a:fillRect/>
          </a:stretch>
        </p:blipFill>
        <p:spPr>
          <a:xfrm>
            <a:off x="5699564" y="4092585"/>
            <a:ext cx="6000816" cy="2033315"/>
          </a:xfrm>
          <a:prstGeom prst="rect">
            <a:avLst/>
          </a:prstGeom>
        </p:spPr>
      </p:pic>
      <p:pic>
        <p:nvPicPr>
          <p:cNvPr id="3" name="图片 2">
            <a:extLst>
              <a:ext uri="{FF2B5EF4-FFF2-40B4-BE49-F238E27FC236}">
                <a16:creationId xmlns:a16="http://schemas.microsoft.com/office/drawing/2014/main" id="{6D432398-F48D-4E8F-BF2C-53C55AB666DD}"/>
              </a:ext>
            </a:extLst>
          </p:cNvPr>
          <p:cNvPicPr>
            <a:picLocks noChangeAspect="1"/>
          </p:cNvPicPr>
          <p:nvPr/>
        </p:nvPicPr>
        <p:blipFill>
          <a:blip r:embed="rId4"/>
          <a:stretch>
            <a:fillRect/>
          </a:stretch>
        </p:blipFill>
        <p:spPr>
          <a:xfrm>
            <a:off x="1232771" y="1310902"/>
            <a:ext cx="4232847" cy="5520509"/>
          </a:xfrm>
          <a:prstGeom prst="rect">
            <a:avLst/>
          </a:prstGeom>
          <a:ln>
            <a:solidFill>
              <a:schemeClr val="tx1"/>
            </a:solidFill>
          </a:ln>
        </p:spPr>
      </p:pic>
      <p:pic>
        <p:nvPicPr>
          <p:cNvPr id="4" name="图片 3">
            <a:extLst>
              <a:ext uri="{FF2B5EF4-FFF2-40B4-BE49-F238E27FC236}">
                <a16:creationId xmlns:a16="http://schemas.microsoft.com/office/drawing/2014/main" id="{992F0497-98C8-493C-B843-33EA4E4D2CB4}"/>
              </a:ext>
            </a:extLst>
          </p:cNvPr>
          <p:cNvPicPr>
            <a:picLocks noChangeAspect="1"/>
          </p:cNvPicPr>
          <p:nvPr/>
        </p:nvPicPr>
        <p:blipFill>
          <a:blip r:embed="rId5"/>
          <a:stretch>
            <a:fillRect/>
          </a:stretch>
        </p:blipFill>
        <p:spPr>
          <a:xfrm>
            <a:off x="5699564" y="1285209"/>
            <a:ext cx="6296025" cy="2162175"/>
          </a:xfrm>
          <a:prstGeom prst="rect">
            <a:avLst/>
          </a:prstGeom>
          <a:ln>
            <a:solidFill>
              <a:schemeClr val="tx1"/>
            </a:solid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64784" y="287020"/>
            <a:ext cx="3542958"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（十</a:t>
            </a:r>
            <a:r>
              <a:rPr lang="zh-CN" altLang="zh-CN" sz="2000" b="1" dirty="0">
                <a:solidFill>
                  <a:srgbClr val="304371"/>
                </a:solidFill>
                <a:cs typeface="+mn-ea"/>
                <a:sym typeface="+mn-lt"/>
              </a:rPr>
              <a:t>六</a:t>
            </a:r>
            <a:r>
              <a:rPr lang="x-none" altLang="zh-CN" sz="2000" b="1" dirty="0">
                <a:solidFill>
                  <a:srgbClr val="304371"/>
                </a:solidFill>
                <a:cs typeface="+mn-ea"/>
                <a:sym typeface="+mn-lt"/>
              </a:rPr>
              <a:t>）初中分年龄学生数</a:t>
            </a:r>
            <a:endParaRPr lang="zh-CN" altLang="zh-CN"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3" y="1125538"/>
          <a:ext cx="10874376" cy="5040311"/>
        </p:xfrm>
        <a:graphic>
          <a:graphicData uri="http://schemas.openxmlformats.org/drawingml/2006/table">
            <a:tbl>
              <a:tblPr firstRow="1" firstCol="1" bandRow="1"/>
              <a:tblGrid>
                <a:gridCol w="1483264">
                  <a:extLst>
                    <a:ext uri="{9D8B030D-6E8A-4147-A177-3AD203B41FA5}">
                      <a16:colId xmlns:a16="http://schemas.microsoft.com/office/drawing/2014/main" val="20000"/>
                    </a:ext>
                  </a:extLst>
                </a:gridCol>
                <a:gridCol w="922147">
                  <a:extLst>
                    <a:ext uri="{9D8B030D-6E8A-4147-A177-3AD203B41FA5}">
                      <a16:colId xmlns:a16="http://schemas.microsoft.com/office/drawing/2014/main" val="20001"/>
                    </a:ext>
                  </a:extLst>
                </a:gridCol>
                <a:gridCol w="1107012">
                  <a:extLst>
                    <a:ext uri="{9D8B030D-6E8A-4147-A177-3AD203B41FA5}">
                      <a16:colId xmlns:a16="http://schemas.microsoft.com/office/drawing/2014/main" val="20002"/>
                    </a:ext>
                  </a:extLst>
                </a:gridCol>
                <a:gridCol w="1117885">
                  <a:extLst>
                    <a:ext uri="{9D8B030D-6E8A-4147-A177-3AD203B41FA5}">
                      <a16:colId xmlns:a16="http://schemas.microsoft.com/office/drawing/2014/main" val="20003"/>
                    </a:ext>
                  </a:extLst>
                </a:gridCol>
                <a:gridCol w="1296226">
                  <a:extLst>
                    <a:ext uri="{9D8B030D-6E8A-4147-A177-3AD203B41FA5}">
                      <a16:colId xmlns:a16="http://schemas.microsoft.com/office/drawing/2014/main" val="20004"/>
                    </a:ext>
                  </a:extLst>
                </a:gridCol>
                <a:gridCol w="1296226">
                  <a:extLst>
                    <a:ext uri="{9D8B030D-6E8A-4147-A177-3AD203B41FA5}">
                      <a16:colId xmlns:a16="http://schemas.microsoft.com/office/drawing/2014/main" val="20005"/>
                    </a:ext>
                  </a:extLst>
                </a:gridCol>
                <a:gridCol w="1246204">
                  <a:extLst>
                    <a:ext uri="{9D8B030D-6E8A-4147-A177-3AD203B41FA5}">
                      <a16:colId xmlns:a16="http://schemas.microsoft.com/office/drawing/2014/main" val="20006"/>
                    </a:ext>
                  </a:extLst>
                </a:gridCol>
                <a:gridCol w="1257078">
                  <a:extLst>
                    <a:ext uri="{9D8B030D-6E8A-4147-A177-3AD203B41FA5}">
                      <a16:colId xmlns:a16="http://schemas.microsoft.com/office/drawing/2014/main" val="20007"/>
                    </a:ext>
                  </a:extLst>
                </a:gridCol>
                <a:gridCol w="1148334">
                  <a:extLst>
                    <a:ext uri="{9D8B030D-6E8A-4147-A177-3AD203B41FA5}">
                      <a16:colId xmlns:a16="http://schemas.microsoft.com/office/drawing/2014/main" val="20008"/>
                    </a:ext>
                  </a:extLst>
                </a:gridCol>
              </a:tblGrid>
              <a:tr h="466087">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66087">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3467">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3467">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10</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12</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grpSp>
        <p:nvGrpSpPr>
          <p:cNvPr id="4" name="组合 3"/>
          <p:cNvGrpSpPr/>
          <p:nvPr/>
        </p:nvGrpSpPr>
        <p:grpSpPr>
          <a:xfrm>
            <a:off x="666748" y="2899908"/>
            <a:ext cx="10858503" cy="1058182"/>
            <a:chOff x="660398" y="1317814"/>
            <a:chExt cx="10858503" cy="1175788"/>
          </a:xfrm>
        </p:grpSpPr>
        <p:grpSp>
          <p:nvGrpSpPr>
            <p:cNvPr id="5" name="组合 4"/>
            <p:cNvGrpSpPr/>
            <p:nvPr/>
          </p:nvGrpSpPr>
          <p:grpSpPr>
            <a:xfrm>
              <a:off x="660398" y="1613490"/>
              <a:ext cx="10858503" cy="880112"/>
              <a:chOff x="660398" y="650305"/>
              <a:chExt cx="10858503" cy="1505351"/>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146963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13</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周岁的学生；以此类推；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52038" y="287020"/>
            <a:ext cx="5087925" cy="400110"/>
          </a:xfrm>
          <a:prstGeom prst="rect">
            <a:avLst/>
          </a:prstGeom>
        </p:spPr>
        <p:txBody>
          <a:bodyPr wrap="square">
            <a:spAutoFit/>
          </a:bodyPr>
          <a:lstStyle/>
          <a:p>
            <a:pPr algn="ctr"/>
            <a:r>
              <a:rPr lang="zh-CN" altLang="zh-CN" sz="2000" b="1" dirty="0">
                <a:solidFill>
                  <a:srgbClr val="304371"/>
                </a:solidFill>
                <a:cs typeface="+mn-ea"/>
                <a:sym typeface="+mn-lt"/>
              </a:rPr>
              <a:t>（十七）初中随班就读、送教上门学生数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3" y="1125538"/>
          <a:ext cx="10874379" cy="5040305"/>
        </p:xfrm>
        <a:graphic>
          <a:graphicData uri="http://schemas.openxmlformats.org/drawingml/2006/table">
            <a:tbl>
              <a:tblPr firstRow="1" firstCol="1" bandRow="1"/>
              <a:tblGrid>
                <a:gridCol w="2214023">
                  <a:extLst>
                    <a:ext uri="{9D8B030D-6E8A-4147-A177-3AD203B41FA5}">
                      <a16:colId xmlns:a16="http://schemas.microsoft.com/office/drawing/2014/main" val="20000"/>
                    </a:ext>
                  </a:extLst>
                </a:gridCol>
                <a:gridCol w="935196">
                  <a:extLst>
                    <a:ext uri="{9D8B030D-6E8A-4147-A177-3AD203B41FA5}">
                      <a16:colId xmlns:a16="http://schemas.microsoft.com/office/drawing/2014/main" val="20001"/>
                    </a:ext>
                  </a:extLst>
                </a:gridCol>
                <a:gridCol w="965645">
                  <a:extLst>
                    <a:ext uri="{9D8B030D-6E8A-4147-A177-3AD203B41FA5}">
                      <a16:colId xmlns:a16="http://schemas.microsoft.com/office/drawing/2014/main" val="20002"/>
                    </a:ext>
                  </a:extLst>
                </a:gridCol>
                <a:gridCol w="965645">
                  <a:extLst>
                    <a:ext uri="{9D8B030D-6E8A-4147-A177-3AD203B41FA5}">
                      <a16:colId xmlns:a16="http://schemas.microsoft.com/office/drawing/2014/main" val="20003"/>
                    </a:ext>
                  </a:extLst>
                </a:gridCol>
                <a:gridCol w="965645">
                  <a:extLst>
                    <a:ext uri="{9D8B030D-6E8A-4147-A177-3AD203B41FA5}">
                      <a16:colId xmlns:a16="http://schemas.microsoft.com/office/drawing/2014/main" val="20004"/>
                    </a:ext>
                  </a:extLst>
                </a:gridCol>
                <a:gridCol w="965645">
                  <a:extLst>
                    <a:ext uri="{9D8B030D-6E8A-4147-A177-3AD203B41FA5}">
                      <a16:colId xmlns:a16="http://schemas.microsoft.com/office/drawing/2014/main" val="20005"/>
                    </a:ext>
                  </a:extLst>
                </a:gridCol>
                <a:gridCol w="965645">
                  <a:extLst>
                    <a:ext uri="{9D8B030D-6E8A-4147-A177-3AD203B41FA5}">
                      <a16:colId xmlns:a16="http://schemas.microsoft.com/office/drawing/2014/main" val="20006"/>
                    </a:ext>
                  </a:extLst>
                </a:gridCol>
                <a:gridCol w="965645">
                  <a:extLst>
                    <a:ext uri="{9D8B030D-6E8A-4147-A177-3AD203B41FA5}">
                      <a16:colId xmlns:a16="http://schemas.microsoft.com/office/drawing/2014/main" val="20007"/>
                    </a:ext>
                  </a:extLst>
                </a:gridCol>
                <a:gridCol w="965645">
                  <a:extLst>
                    <a:ext uri="{9D8B030D-6E8A-4147-A177-3AD203B41FA5}">
                      <a16:colId xmlns:a16="http://schemas.microsoft.com/office/drawing/2014/main" val="20008"/>
                    </a:ext>
                  </a:extLst>
                </a:gridCol>
                <a:gridCol w="965645">
                  <a:extLst>
                    <a:ext uri="{9D8B030D-6E8A-4147-A177-3AD203B41FA5}">
                      <a16:colId xmlns:a16="http://schemas.microsoft.com/office/drawing/2014/main" val="20009"/>
                    </a:ext>
                  </a:extLst>
                </a:gridCol>
              </a:tblGrid>
              <a:tr h="239460">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3946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875">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875">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9893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随班就读</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寄宿生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视力残疾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听力残疾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言语残疾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肢体残疾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智力残疾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精神残疾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多重残疾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198935">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送教上门</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7"/>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视力残疾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8"/>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听力残疾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9"/>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言语残疾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0"/>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肢体残疾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1"/>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智力残疾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2"/>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精神残疾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23"/>
                  </a:ext>
                </a:extLst>
              </a:tr>
              <a:tr h="19893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多重残疾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pitchFamily="18" charset="0"/>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dirty="0">
                          <a:effectLst/>
                          <a:latin typeface="Times New Roman" panose="02020603050405020304" pitchFamily="18" charset="0"/>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bl>
          </a:graphicData>
        </a:graphic>
      </p:graphicFrame>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（十八）普通高中分类型学生数</a:t>
            </a:r>
          </a:p>
        </p:txBody>
      </p:sp>
      <p:graphicFrame>
        <p:nvGraphicFramePr>
          <p:cNvPr id="4" name="表格 3"/>
          <p:cNvGraphicFramePr>
            <a:graphicFrameLocks noGrp="1"/>
          </p:cNvGraphicFramePr>
          <p:nvPr/>
        </p:nvGraphicFramePr>
        <p:xfrm>
          <a:off x="658812" y="1125538"/>
          <a:ext cx="10874375" cy="5040309"/>
        </p:xfrm>
        <a:graphic>
          <a:graphicData uri="http://schemas.openxmlformats.org/drawingml/2006/table">
            <a:tbl>
              <a:tblPr firstRow="1" firstCol="1" bandRow="1"/>
              <a:tblGrid>
                <a:gridCol w="2720227">
                  <a:extLst>
                    <a:ext uri="{9D8B030D-6E8A-4147-A177-3AD203B41FA5}">
                      <a16:colId xmlns:a16="http://schemas.microsoft.com/office/drawing/2014/main" val="20000"/>
                    </a:ext>
                  </a:extLst>
                </a:gridCol>
                <a:gridCol w="707826">
                  <a:extLst>
                    <a:ext uri="{9D8B030D-6E8A-4147-A177-3AD203B41FA5}">
                      <a16:colId xmlns:a16="http://schemas.microsoft.com/office/drawing/2014/main" val="20001"/>
                    </a:ext>
                  </a:extLst>
                </a:gridCol>
                <a:gridCol w="853746">
                  <a:extLst>
                    <a:ext uri="{9D8B030D-6E8A-4147-A177-3AD203B41FA5}">
                      <a16:colId xmlns:a16="http://schemas.microsoft.com/office/drawing/2014/main" val="20002"/>
                    </a:ext>
                  </a:extLst>
                </a:gridCol>
                <a:gridCol w="853746">
                  <a:extLst>
                    <a:ext uri="{9D8B030D-6E8A-4147-A177-3AD203B41FA5}">
                      <a16:colId xmlns:a16="http://schemas.microsoft.com/office/drawing/2014/main" val="20003"/>
                    </a:ext>
                  </a:extLst>
                </a:gridCol>
                <a:gridCol w="853746">
                  <a:extLst>
                    <a:ext uri="{9D8B030D-6E8A-4147-A177-3AD203B41FA5}">
                      <a16:colId xmlns:a16="http://schemas.microsoft.com/office/drawing/2014/main" val="20004"/>
                    </a:ext>
                  </a:extLst>
                </a:gridCol>
                <a:gridCol w="945219">
                  <a:extLst>
                    <a:ext uri="{9D8B030D-6E8A-4147-A177-3AD203B41FA5}">
                      <a16:colId xmlns:a16="http://schemas.microsoft.com/office/drawing/2014/main" val="20005"/>
                    </a:ext>
                  </a:extLst>
                </a:gridCol>
                <a:gridCol w="945219">
                  <a:extLst>
                    <a:ext uri="{9D8B030D-6E8A-4147-A177-3AD203B41FA5}">
                      <a16:colId xmlns:a16="http://schemas.microsoft.com/office/drawing/2014/main" val="20006"/>
                    </a:ext>
                  </a:extLst>
                </a:gridCol>
                <a:gridCol w="945219">
                  <a:extLst>
                    <a:ext uri="{9D8B030D-6E8A-4147-A177-3AD203B41FA5}">
                      <a16:colId xmlns:a16="http://schemas.microsoft.com/office/drawing/2014/main" val="20007"/>
                    </a:ext>
                  </a:extLst>
                </a:gridCol>
                <a:gridCol w="945219">
                  <a:extLst>
                    <a:ext uri="{9D8B030D-6E8A-4147-A177-3AD203B41FA5}">
                      <a16:colId xmlns:a16="http://schemas.microsoft.com/office/drawing/2014/main" val="20008"/>
                    </a:ext>
                  </a:extLst>
                </a:gridCol>
                <a:gridCol w="1104208">
                  <a:extLst>
                    <a:ext uri="{9D8B030D-6E8A-4147-A177-3AD203B41FA5}">
                      <a16:colId xmlns:a16="http://schemas.microsoft.com/office/drawing/2014/main" val="20009"/>
                    </a:ext>
                  </a:extLst>
                </a:gridCol>
              </a:tblGrid>
              <a:tr h="546755">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预计毕业生数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4675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43810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38105">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3810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43810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44195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寄宿生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4381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残疾人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4381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随迁子女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438105">
                <a:tc>
                  <a:txBody>
                    <a:bodyPr/>
                    <a:lstStyle/>
                    <a:p>
                      <a:pPr indent="2286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外省迁入</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438105">
                <a:tc>
                  <a:txBody>
                    <a:bodyPr/>
                    <a:lstStyle/>
                    <a:p>
                      <a:pPr indent="228600" algn="l">
                        <a:lnSpc>
                          <a:spcPts val="1400"/>
                        </a:lnSpc>
                        <a:spcAft>
                          <a:spcPts val="0"/>
                        </a:spcAft>
                      </a:pPr>
                      <a:r>
                        <a:rPr lang="zh-CN" sz="900" kern="100">
                          <a:effectLst/>
                          <a:latin typeface="Times New Roman" panose="02020603050405020304" pitchFamily="18" charset="0"/>
                          <a:ea typeface="宋体" panose="02010600030101010101" pitchFamily="2" charset="-122"/>
                        </a:rPr>
                        <a:t>本省外县迁入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68041" y="287020"/>
            <a:ext cx="405591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（十九）普通高中分年龄学生数</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8"/>
          <a:ext cx="10874373" cy="5040311"/>
        </p:xfrm>
        <a:graphic>
          <a:graphicData uri="http://schemas.openxmlformats.org/drawingml/2006/table">
            <a:tbl>
              <a:tblPr firstRow="1" firstCol="1" bandRow="1"/>
              <a:tblGrid>
                <a:gridCol w="1464277">
                  <a:extLst>
                    <a:ext uri="{9D8B030D-6E8A-4147-A177-3AD203B41FA5}">
                      <a16:colId xmlns:a16="http://schemas.microsoft.com/office/drawing/2014/main" val="20000"/>
                    </a:ext>
                  </a:extLst>
                </a:gridCol>
                <a:gridCol w="828959">
                  <a:extLst>
                    <a:ext uri="{9D8B030D-6E8A-4147-A177-3AD203B41FA5}">
                      <a16:colId xmlns:a16="http://schemas.microsoft.com/office/drawing/2014/main" val="20001"/>
                    </a:ext>
                  </a:extLst>
                </a:gridCol>
                <a:gridCol w="1431640">
                  <a:extLst>
                    <a:ext uri="{9D8B030D-6E8A-4147-A177-3AD203B41FA5}">
                      <a16:colId xmlns:a16="http://schemas.microsoft.com/office/drawing/2014/main" val="20002"/>
                    </a:ext>
                  </a:extLst>
                </a:gridCol>
                <a:gridCol w="1431640">
                  <a:extLst>
                    <a:ext uri="{9D8B030D-6E8A-4147-A177-3AD203B41FA5}">
                      <a16:colId xmlns:a16="http://schemas.microsoft.com/office/drawing/2014/main" val="20003"/>
                    </a:ext>
                  </a:extLst>
                </a:gridCol>
                <a:gridCol w="1431640">
                  <a:extLst>
                    <a:ext uri="{9D8B030D-6E8A-4147-A177-3AD203B41FA5}">
                      <a16:colId xmlns:a16="http://schemas.microsoft.com/office/drawing/2014/main" val="20004"/>
                    </a:ext>
                  </a:extLst>
                </a:gridCol>
                <a:gridCol w="1431640">
                  <a:extLst>
                    <a:ext uri="{9D8B030D-6E8A-4147-A177-3AD203B41FA5}">
                      <a16:colId xmlns:a16="http://schemas.microsoft.com/office/drawing/2014/main" val="20005"/>
                    </a:ext>
                  </a:extLst>
                </a:gridCol>
                <a:gridCol w="1431640">
                  <a:extLst>
                    <a:ext uri="{9D8B030D-6E8A-4147-A177-3AD203B41FA5}">
                      <a16:colId xmlns:a16="http://schemas.microsoft.com/office/drawing/2014/main" val="20006"/>
                    </a:ext>
                  </a:extLst>
                </a:gridCol>
                <a:gridCol w="1422937">
                  <a:extLst>
                    <a:ext uri="{9D8B030D-6E8A-4147-A177-3AD203B41FA5}">
                      <a16:colId xmlns:a16="http://schemas.microsoft.com/office/drawing/2014/main" val="20007"/>
                    </a:ext>
                  </a:extLst>
                </a:gridCol>
              </a:tblGrid>
              <a:tr h="466087">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66087">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3467">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3467">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4"/>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5"/>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19</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r>
                        <a:rPr lang="zh-CN" sz="900" kern="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grpSp>
        <p:nvGrpSpPr>
          <p:cNvPr id="4" name="组合 3"/>
          <p:cNvGrpSpPr/>
          <p:nvPr/>
        </p:nvGrpSpPr>
        <p:grpSpPr>
          <a:xfrm>
            <a:off x="658813" y="2899909"/>
            <a:ext cx="10858503" cy="1058184"/>
            <a:chOff x="660398" y="1317814"/>
            <a:chExt cx="10858503" cy="1175790"/>
          </a:xfrm>
        </p:grpSpPr>
        <p:grpSp>
          <p:nvGrpSpPr>
            <p:cNvPr id="5" name="组合 4"/>
            <p:cNvGrpSpPr/>
            <p:nvPr/>
          </p:nvGrpSpPr>
          <p:grpSpPr>
            <a:xfrm>
              <a:off x="660398" y="1613490"/>
              <a:ext cx="10858503" cy="880114"/>
              <a:chOff x="660398" y="650305"/>
              <a:chExt cx="10858503" cy="1505355"/>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1"/>
                <a:ext cx="10722611" cy="1469639"/>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周岁的学生；以此类推；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0" y="1125538"/>
          <a:ext cx="10872788" cy="4351860"/>
        </p:xfrm>
        <a:graphic>
          <a:graphicData uri="http://schemas.openxmlformats.org/drawingml/2006/table">
            <a:tbl>
              <a:tblPr firstRow="1" firstCol="1" bandRow="1"/>
              <a:tblGrid>
                <a:gridCol w="2559454">
                  <a:extLst>
                    <a:ext uri="{9D8B030D-6E8A-4147-A177-3AD203B41FA5}">
                      <a16:colId xmlns:a16="http://schemas.microsoft.com/office/drawing/2014/main" val="20000"/>
                    </a:ext>
                  </a:extLst>
                </a:gridCol>
                <a:gridCol w="1078581">
                  <a:extLst>
                    <a:ext uri="{9D8B030D-6E8A-4147-A177-3AD203B41FA5}">
                      <a16:colId xmlns:a16="http://schemas.microsoft.com/office/drawing/2014/main" val="20001"/>
                    </a:ext>
                  </a:extLst>
                </a:gridCol>
                <a:gridCol w="3792429">
                  <a:extLst>
                    <a:ext uri="{9D8B030D-6E8A-4147-A177-3AD203B41FA5}">
                      <a16:colId xmlns:a16="http://schemas.microsoft.com/office/drawing/2014/main" val="20002"/>
                    </a:ext>
                  </a:extLst>
                </a:gridCol>
                <a:gridCol w="3442324">
                  <a:extLst>
                    <a:ext uri="{9D8B030D-6E8A-4147-A177-3AD203B41FA5}">
                      <a16:colId xmlns:a16="http://schemas.microsoft.com/office/drawing/2014/main" val="20003"/>
                    </a:ext>
                  </a:extLst>
                </a:gridCol>
              </a:tblGrid>
              <a:tr h="155715">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1876">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9316">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9433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19433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19433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寄宿生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视力残疾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听力残疾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言语残疾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肢体残疾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智力残疾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精神残疾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194333">
                <a:tc>
                  <a:txBody>
                    <a:bodyPr/>
                    <a:lstStyle/>
                    <a:p>
                      <a:pPr indent="228600" algn="just">
                        <a:lnSpc>
                          <a:spcPts val="1400"/>
                        </a:lnSpc>
                        <a:spcAft>
                          <a:spcPts val="0"/>
                        </a:spcAft>
                      </a:pPr>
                      <a:r>
                        <a:rPr lang="zh-CN" sz="900" kern="100">
                          <a:effectLst/>
                          <a:latin typeface="Times New Roman" panose="02020603050405020304" pitchFamily="18" charset="0"/>
                          <a:ea typeface="宋体" panose="02010600030101010101" pitchFamily="2" charset="-122"/>
                        </a:rPr>
                        <a:t>多重残疾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2"/>
                  </a:ext>
                </a:extLst>
              </a:tr>
              <a:tr h="19433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总计中：送教上门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3"/>
                  </a:ext>
                </a:extLst>
              </a:tr>
              <a:tr h="194333">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4"/>
                  </a:ext>
                </a:extLst>
              </a:tr>
              <a:tr h="194333">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5"/>
                  </a:ext>
                </a:extLst>
              </a:tr>
              <a:tr h="194333">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视力残疾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6"/>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听力残疾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7"/>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言语残疾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8"/>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肢体残疾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9"/>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智力残疾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20"/>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精神残疾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21"/>
                  </a:ext>
                </a:extLst>
              </a:tr>
              <a:tr h="181876">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多重残疾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bl>
          </a:graphicData>
        </a:graphic>
      </p:graphicFrame>
      <p:sp>
        <p:nvSpPr>
          <p:cNvPr id="9" name="矩形 8"/>
          <p:cNvSpPr/>
          <p:nvPr/>
        </p:nvSpPr>
        <p:spPr>
          <a:xfrm>
            <a:off x="4593025" y="287020"/>
            <a:ext cx="3005951" cy="400110"/>
          </a:xfrm>
          <a:prstGeom prst="rect">
            <a:avLst/>
          </a:prstGeom>
        </p:spPr>
        <p:txBody>
          <a:bodyPr wrap="none">
            <a:spAutoFit/>
          </a:bodyPr>
          <a:lstStyle/>
          <a:p>
            <a:pPr algn="ctr"/>
            <a:r>
              <a:rPr lang="zh-CN" altLang="zh-CN" sz="2000" b="1" dirty="0">
                <a:solidFill>
                  <a:srgbClr val="304371"/>
                </a:solidFill>
                <a:cs typeface="+mn-ea"/>
                <a:sym typeface="+mn-lt"/>
              </a:rPr>
              <a:t>（二十）特殊教育学生数</a:t>
            </a:r>
            <a:endParaRPr lang="zh-CN" altLang="en-US" sz="2000" b="1" dirty="0">
              <a:solidFill>
                <a:srgbClr val="304371"/>
              </a:solidFill>
              <a:cs typeface="+mn-ea"/>
              <a:sym typeface="+mn-lt"/>
            </a:endParaRPr>
          </a:p>
        </p:txBody>
      </p:sp>
      <p:sp>
        <p:nvSpPr>
          <p:cNvPr id="4" name="矩形 3"/>
          <p:cNvSpPr/>
          <p:nvPr/>
        </p:nvSpPr>
        <p:spPr>
          <a:xfrm>
            <a:off x="660400" y="5559719"/>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66751" y="262631"/>
            <a:ext cx="10858500" cy="2080443"/>
            <a:chOff x="660401" y="1002698"/>
            <a:chExt cx="10858500" cy="2311661"/>
          </a:xfrm>
        </p:grpSpPr>
        <p:grpSp>
          <p:nvGrpSpPr>
            <p:cNvPr id="7" name="组合 6"/>
            <p:cNvGrpSpPr/>
            <p:nvPr/>
          </p:nvGrpSpPr>
          <p:grpSpPr>
            <a:xfrm>
              <a:off x="660401" y="1613490"/>
              <a:ext cx="10858500" cy="1700869"/>
              <a:chOff x="660401" y="650305"/>
              <a:chExt cx="10858500" cy="2909180"/>
            </a:xfrm>
          </p:grpSpPr>
          <p:sp>
            <p:nvSpPr>
              <p:cNvPr id="10" name="矩形 9"/>
              <p:cNvSpPr/>
              <p:nvPr/>
            </p:nvSpPr>
            <p:spPr>
              <a:xfrm>
                <a:off x="660401" y="650305"/>
                <a:ext cx="10858500" cy="29091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686019"/>
                <a:ext cx="10722611" cy="287346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填报范围：</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本表由</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中等职业学校（包括调整后中等职业学校、中等技术学校、中等师范学校、成人中等专业学校、职业高中学校、其他中职机构）、特殊教育学校（包括盲人学校、聋人学校、培智学校、其他特教学校）、附设特教班填报（含撤销学校、办学类型调整学校）</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8" name="矩形 7"/>
            <p:cNvSpPr/>
            <p:nvPr/>
          </p:nvSpPr>
          <p:spPr>
            <a:xfrm>
              <a:off x="4791825" y="1002698"/>
              <a:ext cx="2800801"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58813" y="5923784"/>
          <a:ext cx="10866432" cy="718072"/>
        </p:xfrm>
        <a:graphic>
          <a:graphicData uri="http://schemas.openxmlformats.org/drawingml/2006/table">
            <a:tbl>
              <a:tblPr firstRow="1" firstCol="1" bandRow="1"/>
              <a:tblGrid>
                <a:gridCol w="679152">
                  <a:extLst>
                    <a:ext uri="{9D8B030D-6E8A-4147-A177-3AD203B41FA5}">
                      <a16:colId xmlns:a16="http://schemas.microsoft.com/office/drawing/2014/main" val="20000"/>
                    </a:ext>
                  </a:extLst>
                </a:gridCol>
                <a:gridCol w="679152">
                  <a:extLst>
                    <a:ext uri="{9D8B030D-6E8A-4147-A177-3AD203B41FA5}">
                      <a16:colId xmlns:a16="http://schemas.microsoft.com/office/drawing/2014/main" val="20001"/>
                    </a:ext>
                  </a:extLst>
                </a:gridCol>
                <a:gridCol w="679152">
                  <a:extLst>
                    <a:ext uri="{9D8B030D-6E8A-4147-A177-3AD203B41FA5}">
                      <a16:colId xmlns:a16="http://schemas.microsoft.com/office/drawing/2014/main" val="20002"/>
                    </a:ext>
                  </a:extLst>
                </a:gridCol>
                <a:gridCol w="679152">
                  <a:extLst>
                    <a:ext uri="{9D8B030D-6E8A-4147-A177-3AD203B41FA5}">
                      <a16:colId xmlns:a16="http://schemas.microsoft.com/office/drawing/2014/main" val="20003"/>
                    </a:ext>
                  </a:extLst>
                </a:gridCol>
                <a:gridCol w="679152">
                  <a:extLst>
                    <a:ext uri="{9D8B030D-6E8A-4147-A177-3AD203B41FA5}">
                      <a16:colId xmlns:a16="http://schemas.microsoft.com/office/drawing/2014/main" val="20004"/>
                    </a:ext>
                  </a:extLst>
                </a:gridCol>
                <a:gridCol w="679152">
                  <a:extLst>
                    <a:ext uri="{9D8B030D-6E8A-4147-A177-3AD203B41FA5}">
                      <a16:colId xmlns:a16="http://schemas.microsoft.com/office/drawing/2014/main" val="20005"/>
                    </a:ext>
                  </a:extLst>
                </a:gridCol>
                <a:gridCol w="679152">
                  <a:extLst>
                    <a:ext uri="{9D8B030D-6E8A-4147-A177-3AD203B41FA5}">
                      <a16:colId xmlns:a16="http://schemas.microsoft.com/office/drawing/2014/main" val="20006"/>
                    </a:ext>
                  </a:extLst>
                </a:gridCol>
                <a:gridCol w="679152">
                  <a:extLst>
                    <a:ext uri="{9D8B030D-6E8A-4147-A177-3AD203B41FA5}">
                      <a16:colId xmlns:a16="http://schemas.microsoft.com/office/drawing/2014/main" val="20007"/>
                    </a:ext>
                  </a:extLst>
                </a:gridCol>
                <a:gridCol w="679152">
                  <a:extLst>
                    <a:ext uri="{9D8B030D-6E8A-4147-A177-3AD203B41FA5}">
                      <a16:colId xmlns:a16="http://schemas.microsoft.com/office/drawing/2014/main" val="20008"/>
                    </a:ext>
                  </a:extLst>
                </a:gridCol>
                <a:gridCol w="679152">
                  <a:extLst>
                    <a:ext uri="{9D8B030D-6E8A-4147-A177-3AD203B41FA5}">
                      <a16:colId xmlns:a16="http://schemas.microsoft.com/office/drawing/2014/main" val="20009"/>
                    </a:ext>
                  </a:extLst>
                </a:gridCol>
                <a:gridCol w="679152">
                  <a:extLst>
                    <a:ext uri="{9D8B030D-6E8A-4147-A177-3AD203B41FA5}">
                      <a16:colId xmlns:a16="http://schemas.microsoft.com/office/drawing/2014/main" val="20010"/>
                    </a:ext>
                  </a:extLst>
                </a:gridCol>
                <a:gridCol w="679152">
                  <a:extLst>
                    <a:ext uri="{9D8B030D-6E8A-4147-A177-3AD203B41FA5}">
                      <a16:colId xmlns:a16="http://schemas.microsoft.com/office/drawing/2014/main" val="20011"/>
                    </a:ext>
                  </a:extLst>
                </a:gridCol>
                <a:gridCol w="679152">
                  <a:extLst>
                    <a:ext uri="{9D8B030D-6E8A-4147-A177-3AD203B41FA5}">
                      <a16:colId xmlns:a16="http://schemas.microsoft.com/office/drawing/2014/main" val="20012"/>
                    </a:ext>
                  </a:extLst>
                </a:gridCol>
                <a:gridCol w="679152">
                  <a:extLst>
                    <a:ext uri="{9D8B030D-6E8A-4147-A177-3AD203B41FA5}">
                      <a16:colId xmlns:a16="http://schemas.microsoft.com/office/drawing/2014/main" val="20013"/>
                    </a:ext>
                  </a:extLst>
                </a:gridCol>
                <a:gridCol w="679152">
                  <a:extLst>
                    <a:ext uri="{9D8B030D-6E8A-4147-A177-3AD203B41FA5}">
                      <a16:colId xmlns:a16="http://schemas.microsoft.com/office/drawing/2014/main" val="20014"/>
                    </a:ext>
                  </a:extLst>
                </a:gridCol>
                <a:gridCol w="679152">
                  <a:extLst>
                    <a:ext uri="{9D8B030D-6E8A-4147-A177-3AD203B41FA5}">
                      <a16:colId xmlns:a16="http://schemas.microsoft.com/office/drawing/2014/main" val="20015"/>
                    </a:ext>
                  </a:extLst>
                </a:gridCol>
              </a:tblGrid>
              <a:tr h="143254">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43254">
                <a:tc vMerge="1">
                  <a:txBody>
                    <a:bodyPr/>
                    <a:lstStyle/>
                    <a:p>
                      <a:endParaRPr lang="zh-CN"/>
                    </a:p>
                  </a:txBody>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学前教育阶段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小学阶段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grid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初中阶段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grid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高中阶段</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1"/>
                  </a:ext>
                </a:extLst>
              </a:tr>
              <a:tr h="241822">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五年级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六年级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325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18</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79449" y="4360063"/>
          <a:ext cx="10852142" cy="792081"/>
        </p:xfrm>
        <a:graphic>
          <a:graphicData uri="http://schemas.openxmlformats.org/drawingml/2006/table">
            <a:tbl>
              <a:tblPr firstRow="1" firstCol="1" bandRow="1"/>
              <a:tblGrid>
                <a:gridCol w="1550306">
                  <a:extLst>
                    <a:ext uri="{9D8B030D-6E8A-4147-A177-3AD203B41FA5}">
                      <a16:colId xmlns:a16="http://schemas.microsoft.com/office/drawing/2014/main" val="20000"/>
                    </a:ext>
                  </a:extLst>
                </a:gridCol>
                <a:gridCol w="1550306">
                  <a:extLst>
                    <a:ext uri="{9D8B030D-6E8A-4147-A177-3AD203B41FA5}">
                      <a16:colId xmlns:a16="http://schemas.microsoft.com/office/drawing/2014/main" val="20001"/>
                    </a:ext>
                  </a:extLst>
                </a:gridCol>
                <a:gridCol w="1550306">
                  <a:extLst>
                    <a:ext uri="{9D8B030D-6E8A-4147-A177-3AD203B41FA5}">
                      <a16:colId xmlns:a16="http://schemas.microsoft.com/office/drawing/2014/main" val="20002"/>
                    </a:ext>
                  </a:extLst>
                </a:gridCol>
                <a:gridCol w="1550306">
                  <a:extLst>
                    <a:ext uri="{9D8B030D-6E8A-4147-A177-3AD203B41FA5}">
                      <a16:colId xmlns:a16="http://schemas.microsoft.com/office/drawing/2014/main" val="20003"/>
                    </a:ext>
                  </a:extLst>
                </a:gridCol>
                <a:gridCol w="1550306">
                  <a:extLst>
                    <a:ext uri="{9D8B030D-6E8A-4147-A177-3AD203B41FA5}">
                      <a16:colId xmlns:a16="http://schemas.microsoft.com/office/drawing/2014/main" val="20004"/>
                    </a:ext>
                  </a:extLst>
                </a:gridCol>
                <a:gridCol w="1550306">
                  <a:extLst>
                    <a:ext uri="{9D8B030D-6E8A-4147-A177-3AD203B41FA5}">
                      <a16:colId xmlns:a16="http://schemas.microsoft.com/office/drawing/2014/main" val="20005"/>
                    </a:ext>
                  </a:extLst>
                </a:gridCol>
                <a:gridCol w="1550306">
                  <a:extLst>
                    <a:ext uri="{9D8B030D-6E8A-4147-A177-3AD203B41FA5}">
                      <a16:colId xmlns:a16="http://schemas.microsoft.com/office/drawing/2014/main" val="20006"/>
                    </a:ext>
                  </a:extLst>
                </a:gridCol>
              </a:tblGrid>
              <a:tr h="274705">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预计毕业生数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2671">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现代学徒制</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lnSpc>
                          <a:spcPts val="1400"/>
                        </a:lnSpc>
                        <a:spcAft>
                          <a:spcPts val="0"/>
                        </a:spcAft>
                      </a:pPr>
                      <a:r>
                        <a:rPr lang="zh-CN" sz="900" kern="100">
                          <a:effectLst/>
                          <a:latin typeface="Times New Roman" panose="02020603050405020304" pitchFamily="18" charset="0"/>
                          <a:ea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四年级以上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74705">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5</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2" name="表格 1"/>
          <p:cNvGraphicFramePr>
            <a:graphicFrameLocks noGrp="1"/>
          </p:cNvGraphicFramePr>
          <p:nvPr/>
        </p:nvGraphicFramePr>
        <p:xfrm>
          <a:off x="660392" y="1125539"/>
          <a:ext cx="10841203" cy="2711027"/>
        </p:xfrm>
        <a:graphic>
          <a:graphicData uri="http://schemas.openxmlformats.org/drawingml/2006/table">
            <a:tbl>
              <a:tblPr firstRow="1" firstCol="1" bandRow="1"/>
              <a:tblGrid>
                <a:gridCol w="2447943">
                  <a:extLst>
                    <a:ext uri="{9D8B030D-6E8A-4147-A177-3AD203B41FA5}">
                      <a16:colId xmlns:a16="http://schemas.microsoft.com/office/drawing/2014/main" val="20000"/>
                    </a:ext>
                  </a:extLst>
                </a:gridCol>
                <a:gridCol w="941017">
                  <a:extLst>
                    <a:ext uri="{9D8B030D-6E8A-4147-A177-3AD203B41FA5}">
                      <a16:colId xmlns:a16="http://schemas.microsoft.com/office/drawing/2014/main" val="20001"/>
                    </a:ext>
                  </a:extLst>
                </a:gridCol>
                <a:gridCol w="1578479">
                  <a:extLst>
                    <a:ext uri="{9D8B030D-6E8A-4147-A177-3AD203B41FA5}">
                      <a16:colId xmlns:a16="http://schemas.microsoft.com/office/drawing/2014/main" val="20002"/>
                    </a:ext>
                  </a:extLst>
                </a:gridCol>
                <a:gridCol w="1133990">
                  <a:extLst>
                    <a:ext uri="{9D8B030D-6E8A-4147-A177-3AD203B41FA5}">
                      <a16:colId xmlns:a16="http://schemas.microsoft.com/office/drawing/2014/main" val="20003"/>
                    </a:ext>
                  </a:extLst>
                </a:gridCol>
                <a:gridCol w="735033">
                  <a:extLst>
                    <a:ext uri="{9D8B030D-6E8A-4147-A177-3AD203B41FA5}">
                      <a16:colId xmlns:a16="http://schemas.microsoft.com/office/drawing/2014/main" val="20004"/>
                    </a:ext>
                  </a:extLst>
                </a:gridCol>
                <a:gridCol w="930175">
                  <a:extLst>
                    <a:ext uri="{9D8B030D-6E8A-4147-A177-3AD203B41FA5}">
                      <a16:colId xmlns:a16="http://schemas.microsoft.com/office/drawing/2014/main" val="20005"/>
                    </a:ext>
                  </a:extLst>
                </a:gridCol>
                <a:gridCol w="1166514">
                  <a:extLst>
                    <a:ext uri="{9D8B030D-6E8A-4147-A177-3AD203B41FA5}">
                      <a16:colId xmlns:a16="http://schemas.microsoft.com/office/drawing/2014/main" val="20006"/>
                    </a:ext>
                  </a:extLst>
                </a:gridCol>
                <a:gridCol w="954026">
                  <a:extLst>
                    <a:ext uri="{9D8B030D-6E8A-4147-A177-3AD203B41FA5}">
                      <a16:colId xmlns:a16="http://schemas.microsoft.com/office/drawing/2014/main" val="20007"/>
                    </a:ext>
                  </a:extLst>
                </a:gridCol>
                <a:gridCol w="954026">
                  <a:extLst>
                    <a:ext uri="{9D8B030D-6E8A-4147-A177-3AD203B41FA5}">
                      <a16:colId xmlns:a16="http://schemas.microsoft.com/office/drawing/2014/main" val="20008"/>
                    </a:ext>
                  </a:extLst>
                </a:gridCol>
              </a:tblGrid>
              <a:tr h="190851">
                <a:tc rowSpan="3">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0851">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职业类证书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42081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职业技能等级证书</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190851">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0851">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中职学生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190851">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五年制高职中职段</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190851">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全日制</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190851">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190851">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非全日制</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190851">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4" name="矩形 3"/>
          <p:cNvSpPr/>
          <p:nvPr/>
        </p:nvSpPr>
        <p:spPr>
          <a:xfrm>
            <a:off x="838199" y="4018536"/>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sp>
        <p:nvSpPr>
          <p:cNvPr id="9" name="矩形 8"/>
          <p:cNvSpPr/>
          <p:nvPr/>
        </p:nvSpPr>
        <p:spPr>
          <a:xfrm>
            <a:off x="3823583" y="287020"/>
            <a:ext cx="4544834" cy="400110"/>
          </a:xfrm>
          <a:prstGeom prst="rect">
            <a:avLst/>
          </a:prstGeom>
        </p:spPr>
        <p:txBody>
          <a:bodyPr wrap="none">
            <a:spAutoFit/>
          </a:bodyPr>
          <a:lstStyle/>
          <a:p>
            <a:r>
              <a:rPr lang="x-none" altLang="zh-CN" sz="2000" b="1" dirty="0">
                <a:solidFill>
                  <a:srgbClr val="304371"/>
                </a:solidFill>
                <a:cs typeface="+mn-ea"/>
                <a:sym typeface="+mn-lt"/>
              </a:rPr>
              <a:t>（二十</a:t>
            </a:r>
            <a:r>
              <a:rPr lang="zh-CN" altLang="zh-CN" sz="2000" b="1" dirty="0">
                <a:solidFill>
                  <a:srgbClr val="304371"/>
                </a:solidFill>
                <a:cs typeface="+mn-ea"/>
                <a:sym typeface="+mn-lt"/>
              </a:rPr>
              <a:t>一</a:t>
            </a:r>
            <a:r>
              <a:rPr lang="x-none" altLang="zh-CN" sz="2000" b="1" dirty="0">
                <a:solidFill>
                  <a:srgbClr val="304371"/>
                </a:solidFill>
                <a:cs typeface="+mn-ea"/>
                <a:sym typeface="+mn-lt"/>
              </a:rPr>
              <a:t>）中等职业教育分专业学生数</a:t>
            </a:r>
            <a:endParaRPr lang="zh-CN" altLang="zh-CN" sz="2000" b="1" dirty="0">
              <a:solidFill>
                <a:srgbClr val="304371"/>
              </a:solidFill>
              <a:cs typeface="+mn-ea"/>
              <a:sym typeface="+mn-lt"/>
            </a:endParaRPr>
          </a:p>
        </p:txBody>
      </p:sp>
      <p:grpSp>
        <p:nvGrpSpPr>
          <p:cNvPr id="6" name="组合 5"/>
          <p:cNvGrpSpPr/>
          <p:nvPr/>
        </p:nvGrpSpPr>
        <p:grpSpPr>
          <a:xfrm>
            <a:off x="660398" y="1508270"/>
            <a:ext cx="10858500" cy="1062094"/>
            <a:chOff x="660401" y="1313469"/>
            <a:chExt cx="10858500" cy="1180133"/>
          </a:xfrm>
        </p:grpSpPr>
        <p:grpSp>
          <p:nvGrpSpPr>
            <p:cNvPr id="7" name="组合 6"/>
            <p:cNvGrpSpPr/>
            <p:nvPr/>
          </p:nvGrpSpPr>
          <p:grpSpPr>
            <a:xfrm>
              <a:off x="660401" y="1613491"/>
              <a:ext cx="10858500" cy="880111"/>
              <a:chOff x="660401" y="650307"/>
              <a:chExt cx="10858500" cy="1505349"/>
            </a:xfrm>
          </p:grpSpPr>
          <p:sp>
            <p:nvSpPr>
              <p:cNvPr id="10" name="矩形 9"/>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职业类证书是指毕业生中按规定取得职业资格证书、职业技能等级证书（</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X</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证书）、执业资格证书，以及教育部发布的学生所学专业的专业教学标准中列举的其他职业类证书的人数</a:t>
                </a:r>
              </a:p>
            </p:txBody>
          </p:sp>
        </p:grpSp>
        <p:sp>
          <p:nvSpPr>
            <p:cNvPr id="8" name="矩形 7"/>
            <p:cNvSpPr/>
            <p:nvPr/>
          </p:nvSpPr>
          <p:spPr>
            <a:xfrm>
              <a:off x="8355718" y="1313469"/>
              <a:ext cx="1163510" cy="21604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2" name="组合 11"/>
          <p:cNvGrpSpPr/>
          <p:nvPr/>
        </p:nvGrpSpPr>
        <p:grpSpPr>
          <a:xfrm>
            <a:off x="660399" y="1407861"/>
            <a:ext cx="10858500" cy="1296793"/>
            <a:chOff x="660401" y="1052687"/>
            <a:chExt cx="10858500" cy="1440915"/>
          </a:xfrm>
        </p:grpSpPr>
        <p:grpSp>
          <p:nvGrpSpPr>
            <p:cNvPr id="13" name="组合 12"/>
            <p:cNvGrpSpPr/>
            <p:nvPr/>
          </p:nvGrpSpPr>
          <p:grpSpPr>
            <a:xfrm>
              <a:off x="660401" y="1613491"/>
              <a:ext cx="10858500" cy="880111"/>
              <a:chOff x="660401" y="650307"/>
              <a:chExt cx="10858500" cy="1505349"/>
            </a:xfrm>
          </p:grpSpPr>
          <p:sp>
            <p:nvSpPr>
              <p:cNvPr id="15" name="矩形 14"/>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6" name="矩形 15"/>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职业技能等级证书，即“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1+X”</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证书中的</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X</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证书，是指根据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国家职业教育改革实施方案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等规定，毕业生中获得职业技能等级证书的人数。其中，填报范围为经省级教育行政部门批准开展</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1+X</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试点工作的专业</a:t>
                </a:r>
              </a:p>
            </p:txBody>
          </p:sp>
        </p:grpSp>
        <p:sp>
          <p:nvSpPr>
            <p:cNvPr id="14" name="矩形 13"/>
            <p:cNvSpPr/>
            <p:nvPr/>
          </p:nvSpPr>
          <p:spPr>
            <a:xfrm>
              <a:off x="9531929" y="1052687"/>
              <a:ext cx="1163510" cy="56080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7" name="组合 16"/>
          <p:cNvGrpSpPr/>
          <p:nvPr/>
        </p:nvGrpSpPr>
        <p:grpSpPr>
          <a:xfrm>
            <a:off x="673100" y="4624664"/>
            <a:ext cx="10858500" cy="1103036"/>
            <a:chOff x="660401" y="1267977"/>
            <a:chExt cx="10858500" cy="1225625"/>
          </a:xfrm>
        </p:grpSpPr>
        <p:grpSp>
          <p:nvGrpSpPr>
            <p:cNvPr id="18" name="组合 17"/>
            <p:cNvGrpSpPr/>
            <p:nvPr/>
          </p:nvGrpSpPr>
          <p:grpSpPr>
            <a:xfrm>
              <a:off x="660401" y="1613491"/>
              <a:ext cx="10858500" cy="880111"/>
              <a:chOff x="660401" y="650307"/>
              <a:chExt cx="10858500" cy="1505349"/>
            </a:xfrm>
          </p:grpSpPr>
          <p:sp>
            <p:nvSpPr>
              <p:cNvPr id="20" name="矩形 19"/>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1" name="矩形 20"/>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现代学徒制是指根据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国家职业教育改革实施方案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等规定，经省级教育行政部门按规定认定的参与现代学徒制培养的在校生</a:t>
                </a:r>
              </a:p>
            </p:txBody>
          </p:sp>
        </p:grpSp>
        <p:sp>
          <p:nvSpPr>
            <p:cNvPr id="19" name="矩形 18"/>
            <p:cNvSpPr/>
            <p:nvPr/>
          </p:nvSpPr>
          <p:spPr>
            <a:xfrm>
              <a:off x="2313711" y="1267977"/>
              <a:ext cx="1163510" cy="30631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2" name="组合 21"/>
          <p:cNvGrpSpPr/>
          <p:nvPr/>
        </p:nvGrpSpPr>
        <p:grpSpPr>
          <a:xfrm>
            <a:off x="666746" y="284089"/>
            <a:ext cx="10858500" cy="5649987"/>
            <a:chOff x="660401" y="835602"/>
            <a:chExt cx="10858500" cy="4767528"/>
          </a:xfrm>
        </p:grpSpPr>
        <p:grpSp>
          <p:nvGrpSpPr>
            <p:cNvPr id="23" name="组合 22"/>
            <p:cNvGrpSpPr/>
            <p:nvPr/>
          </p:nvGrpSpPr>
          <p:grpSpPr>
            <a:xfrm>
              <a:off x="660401" y="1613492"/>
              <a:ext cx="10858500" cy="3989638"/>
              <a:chOff x="660401" y="650308"/>
              <a:chExt cx="10858500" cy="6823906"/>
            </a:xfrm>
          </p:grpSpPr>
          <p:sp>
            <p:nvSpPr>
              <p:cNvPr id="25" name="矩形 24"/>
              <p:cNvSpPr/>
              <p:nvPr/>
            </p:nvSpPr>
            <p:spPr>
              <a:xfrm>
                <a:off x="660401" y="650308"/>
                <a:ext cx="10858500" cy="682390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6" name="矩形 25"/>
              <p:cNvSpPr/>
              <p:nvPr/>
            </p:nvSpPr>
            <p:spPr>
              <a:xfrm>
                <a:off x="666750" y="686019"/>
                <a:ext cx="10722611" cy="6590206"/>
              </a:xfrm>
              <a:prstGeom prst="rect">
                <a:avLst/>
              </a:prstGeom>
            </p:spPr>
            <p:txBody>
              <a:bodyPr wrap="square">
                <a:spAutoFit/>
              </a:bodyPr>
              <a:lstStyle/>
              <a:p>
                <a:pPr>
                  <a:lnSpc>
                    <a:spcPct val="150000"/>
                  </a:lnSpc>
                </a:pP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填报说明：</a:t>
                </a:r>
              </a:p>
              <a:p>
                <a:pPr>
                  <a:lnSpc>
                    <a:spcPct val="150000"/>
                  </a:lnSpc>
                </a:pP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）本调查表只统计占用本校招生计划，招收的各类中等职业教育学生。</a:t>
                </a:r>
              </a:p>
              <a:p>
                <a:pPr>
                  <a:lnSpc>
                    <a:spcPct val="150000"/>
                  </a:lnSpc>
                </a:pP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）中职各类学生类型分为全日制学生和非全日制学生。如省级教育行政部门需按照普通中专、成人中专和职业高中等类型进行分类统计，可报教育部备案后自行组织实施。</a:t>
                </a:r>
              </a:p>
              <a:p>
                <a:pPr>
                  <a:lnSpc>
                    <a:spcPct val="150000"/>
                  </a:lnSpc>
                </a:pP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按专业招生培养的学生，按《中等职业教育专业目录（统计用）》专业代码、专业名称填报；自主专业名称的专业，按其培养方案、培养方向、课程安排归类到专业目录中的专业代码，自主专业名称栏按实际专业名称填报。按专业类招生培养的学生，在未分具体专业年级时，按《中等职业教育专业目录（统计用）》专业类专业代码、专业类名称填报，即专业代码第</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位填</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‘TP’</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。如，当按农业类（</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610100</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）招生时，专业代码按</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6101TP</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填报</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p>
              <a:p>
                <a:pPr>
                  <a:lnSpc>
                    <a:spcPct val="150000"/>
                  </a:lnSpc>
                </a:pP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年制，填写分专业学生数时必须填写年制，年制按整数填报。秋季（</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月）入学的学生，若修业年限为</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年时，按</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x+1</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年的“年制”填报，第“</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x+1</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年级”的“在校生数”计入“预计毕业生数”；如：若填写秋季（</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月）入学修业年限为</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年的学生时，年制按“</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”填报，第“三年级”的“在校生数”计入“预计毕业生数”；春季（</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月）入学的学生，若修业年限为</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年时，按</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年的年制填报，第“</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x</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年级”的“在校生数”计入“预计毕业生数”。如：若填写春季（</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3</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月）入学修业年限为</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年的学生时，年制按“</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”填报，第“二年级”的“在校学数”计入“预计毕业生数”；专业相同年制不同应分别填报</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endParaRPr lang="en-US" altLang="zh-CN" sz="1400"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400"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400" dirty="0">
                    <a:solidFill>
                      <a:schemeClr val="accent5">
                        <a:lumMod val="20000"/>
                        <a:lumOff val="80000"/>
                      </a:schemeClr>
                    </a:solidFill>
                    <a:latin typeface="黑体" panose="02010609060101010101" pitchFamily="49" charset="-122"/>
                    <a:ea typeface="黑体" panose="02010609060101010101" pitchFamily="49" charset="-122"/>
                  </a:rPr>
                  <a:t>）本表不包含国际学生</a:t>
                </a:r>
                <a:r>
                  <a:rPr lang="zh-CN" altLang="en-US" sz="1400" dirty="0">
                    <a:solidFill>
                      <a:schemeClr val="accent5">
                        <a:lumMod val="20000"/>
                        <a:lumOff val="80000"/>
                      </a:schemeClr>
                    </a:solidFill>
                    <a:latin typeface="黑体" panose="02010609060101010101" pitchFamily="49" charset="-122"/>
                    <a:ea typeface="黑体" panose="02010609060101010101" pitchFamily="49" charset="-122"/>
                  </a:rPr>
                  <a:t>。</a:t>
                </a:r>
              </a:p>
            </p:txBody>
          </p:sp>
        </p:grpSp>
        <p:sp>
          <p:nvSpPr>
            <p:cNvPr id="24" name="矩形 23"/>
            <p:cNvSpPr/>
            <p:nvPr/>
          </p:nvSpPr>
          <p:spPr>
            <a:xfrm>
              <a:off x="3810883" y="835602"/>
              <a:ext cx="4544833" cy="40317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2"/>
                                        </p:tgtEl>
                                      </p:cBhvr>
                                    </p:animEffect>
                                    <p:set>
                                      <p:cBhvr>
                                        <p:cTn id="22" dur="1" fill="hold">
                                          <p:stCondLst>
                                            <p:cond delay="249"/>
                                          </p:stCondLst>
                                        </p:cTn>
                                        <p:tgtEl>
                                          <p:spTgt spid="1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7"/>
                                        </p:tgtEl>
                                      </p:cBhvr>
                                    </p:animEffect>
                                    <p:set>
                                      <p:cBhvr>
                                        <p:cTn id="32" dur="1" fill="hold">
                                          <p:stCondLst>
                                            <p:cond delay="249"/>
                                          </p:stCondLst>
                                        </p:cTn>
                                        <p:tgtEl>
                                          <p:spTgt spid="1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2"/>
                                        </p:tgtEl>
                                      </p:cBhvr>
                                    </p:animEffect>
                                    <p:set>
                                      <p:cBhvr>
                                        <p:cTn id="42" dur="1" fill="hold">
                                          <p:stCondLst>
                                            <p:cond delay="24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83321" y="287020"/>
            <a:ext cx="482536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（二十二）中等职业教育分年龄学生数</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2" y="1125538"/>
          <a:ext cx="10874375" cy="5040316"/>
        </p:xfrm>
        <a:graphic>
          <a:graphicData uri="http://schemas.openxmlformats.org/drawingml/2006/table">
            <a:tbl>
              <a:tblPr firstRow="1" firstCol="1" bandRow="1"/>
              <a:tblGrid>
                <a:gridCol w="1465866">
                  <a:extLst>
                    <a:ext uri="{9D8B030D-6E8A-4147-A177-3AD203B41FA5}">
                      <a16:colId xmlns:a16="http://schemas.microsoft.com/office/drawing/2014/main" val="20000"/>
                    </a:ext>
                  </a:extLst>
                </a:gridCol>
                <a:gridCol w="832977">
                  <a:extLst>
                    <a:ext uri="{9D8B030D-6E8A-4147-A177-3AD203B41FA5}">
                      <a16:colId xmlns:a16="http://schemas.microsoft.com/office/drawing/2014/main" val="20001"/>
                    </a:ext>
                  </a:extLst>
                </a:gridCol>
                <a:gridCol w="1428893">
                  <a:extLst>
                    <a:ext uri="{9D8B030D-6E8A-4147-A177-3AD203B41FA5}">
                      <a16:colId xmlns:a16="http://schemas.microsoft.com/office/drawing/2014/main" val="20002"/>
                    </a:ext>
                  </a:extLst>
                </a:gridCol>
                <a:gridCol w="1428893">
                  <a:extLst>
                    <a:ext uri="{9D8B030D-6E8A-4147-A177-3AD203B41FA5}">
                      <a16:colId xmlns:a16="http://schemas.microsoft.com/office/drawing/2014/main" val="20003"/>
                    </a:ext>
                  </a:extLst>
                </a:gridCol>
                <a:gridCol w="1431068">
                  <a:extLst>
                    <a:ext uri="{9D8B030D-6E8A-4147-A177-3AD203B41FA5}">
                      <a16:colId xmlns:a16="http://schemas.microsoft.com/office/drawing/2014/main" val="20004"/>
                    </a:ext>
                  </a:extLst>
                </a:gridCol>
                <a:gridCol w="1431068">
                  <a:extLst>
                    <a:ext uri="{9D8B030D-6E8A-4147-A177-3AD203B41FA5}">
                      <a16:colId xmlns:a16="http://schemas.microsoft.com/office/drawing/2014/main" val="20005"/>
                    </a:ext>
                  </a:extLst>
                </a:gridCol>
                <a:gridCol w="1431068">
                  <a:extLst>
                    <a:ext uri="{9D8B030D-6E8A-4147-A177-3AD203B41FA5}">
                      <a16:colId xmlns:a16="http://schemas.microsoft.com/office/drawing/2014/main" val="20006"/>
                    </a:ext>
                  </a:extLst>
                </a:gridCol>
                <a:gridCol w="1424542">
                  <a:extLst>
                    <a:ext uri="{9D8B030D-6E8A-4147-A177-3AD203B41FA5}">
                      <a16:colId xmlns:a16="http://schemas.microsoft.com/office/drawing/2014/main" val="20007"/>
                    </a:ext>
                  </a:extLst>
                </a:gridCol>
              </a:tblGrid>
              <a:tr h="433934">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3934">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全日制学生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非全日制学生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47704">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4770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47704">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r>
                        <a:rPr lang="zh-CN" sz="900" kern="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5"/>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2"/>
                  </a:ext>
                </a:extLst>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r>
                        <a:rPr lang="zh-CN" sz="900" kern="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grpSp>
        <p:nvGrpSpPr>
          <p:cNvPr id="4" name="组合 3"/>
          <p:cNvGrpSpPr/>
          <p:nvPr/>
        </p:nvGrpSpPr>
        <p:grpSpPr>
          <a:xfrm>
            <a:off x="658812" y="3116604"/>
            <a:ext cx="10858503" cy="1058184"/>
            <a:chOff x="660398" y="1317814"/>
            <a:chExt cx="10858503" cy="1175790"/>
          </a:xfrm>
        </p:grpSpPr>
        <p:grpSp>
          <p:nvGrpSpPr>
            <p:cNvPr id="5" name="组合 4"/>
            <p:cNvGrpSpPr/>
            <p:nvPr/>
          </p:nvGrpSpPr>
          <p:grpSpPr>
            <a:xfrm>
              <a:off x="660398" y="1613490"/>
              <a:ext cx="10858503" cy="880114"/>
              <a:chOff x="660398" y="650305"/>
              <a:chExt cx="10858503" cy="1505355"/>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1"/>
                <a:ext cx="10722611" cy="1469639"/>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周岁的学生；以此类推；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22</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extLst>
              <p:ext uri="{D42A27DB-BD31-4B8C-83A1-F6EECF244321}">
                <p14:modId xmlns:p14="http://schemas.microsoft.com/office/powerpoint/2010/main" val="1356765266"/>
              </p:ext>
            </p:extLst>
          </p:nvPr>
        </p:nvGraphicFramePr>
        <p:xfrm>
          <a:off x="658813" y="1125538"/>
          <a:ext cx="10858502" cy="5040312"/>
        </p:xfrm>
        <a:graphic>
          <a:graphicData uri="http://schemas.openxmlformats.org/drawingml/2006/table">
            <a:tbl>
              <a:tblPr firstRow="1" firstCol="1" bandRow="1"/>
              <a:tblGrid>
                <a:gridCol w="1244384">
                  <a:extLst>
                    <a:ext uri="{9D8B030D-6E8A-4147-A177-3AD203B41FA5}">
                      <a16:colId xmlns:a16="http://schemas.microsoft.com/office/drawing/2014/main" val="20000"/>
                    </a:ext>
                  </a:extLst>
                </a:gridCol>
                <a:gridCol w="736206">
                  <a:extLst>
                    <a:ext uri="{9D8B030D-6E8A-4147-A177-3AD203B41FA5}">
                      <a16:colId xmlns:a16="http://schemas.microsoft.com/office/drawing/2014/main" val="20001"/>
                    </a:ext>
                  </a:extLst>
                </a:gridCol>
                <a:gridCol w="1109739">
                  <a:extLst>
                    <a:ext uri="{9D8B030D-6E8A-4147-A177-3AD203B41FA5}">
                      <a16:colId xmlns:a16="http://schemas.microsoft.com/office/drawing/2014/main" val="20002"/>
                    </a:ext>
                  </a:extLst>
                </a:gridCol>
                <a:gridCol w="1109739">
                  <a:extLst>
                    <a:ext uri="{9D8B030D-6E8A-4147-A177-3AD203B41FA5}">
                      <a16:colId xmlns:a16="http://schemas.microsoft.com/office/drawing/2014/main" val="20003"/>
                    </a:ext>
                  </a:extLst>
                </a:gridCol>
                <a:gridCol w="1109739">
                  <a:extLst>
                    <a:ext uri="{9D8B030D-6E8A-4147-A177-3AD203B41FA5}">
                      <a16:colId xmlns:a16="http://schemas.microsoft.com/office/drawing/2014/main" val="20004"/>
                    </a:ext>
                  </a:extLst>
                </a:gridCol>
                <a:gridCol w="1109739">
                  <a:extLst>
                    <a:ext uri="{9D8B030D-6E8A-4147-A177-3AD203B41FA5}">
                      <a16:colId xmlns:a16="http://schemas.microsoft.com/office/drawing/2014/main" val="20005"/>
                    </a:ext>
                  </a:extLst>
                </a:gridCol>
                <a:gridCol w="1109739">
                  <a:extLst>
                    <a:ext uri="{9D8B030D-6E8A-4147-A177-3AD203B41FA5}">
                      <a16:colId xmlns:a16="http://schemas.microsoft.com/office/drawing/2014/main" val="20006"/>
                    </a:ext>
                  </a:extLst>
                </a:gridCol>
                <a:gridCol w="1109739">
                  <a:extLst>
                    <a:ext uri="{9D8B030D-6E8A-4147-A177-3AD203B41FA5}">
                      <a16:colId xmlns:a16="http://schemas.microsoft.com/office/drawing/2014/main" val="20007"/>
                    </a:ext>
                  </a:extLst>
                </a:gridCol>
                <a:gridCol w="1109739">
                  <a:extLst>
                    <a:ext uri="{9D8B030D-6E8A-4147-A177-3AD203B41FA5}">
                      <a16:colId xmlns:a16="http://schemas.microsoft.com/office/drawing/2014/main" val="20008"/>
                    </a:ext>
                  </a:extLst>
                </a:gridCol>
                <a:gridCol w="1109739">
                  <a:extLst>
                    <a:ext uri="{9D8B030D-6E8A-4147-A177-3AD203B41FA5}">
                      <a16:colId xmlns:a16="http://schemas.microsoft.com/office/drawing/2014/main" val="20009"/>
                    </a:ext>
                  </a:extLst>
                </a:gridCol>
              </a:tblGrid>
              <a:tr h="296409">
                <a:tc rowSpan="3">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指标名称　</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7576">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全日制学生</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非全日制</a:t>
                      </a:r>
                      <a:endParaRPr lang="zh-CN" sz="1000" kern="100" dirty="0">
                        <a:effectLst/>
                        <a:latin typeface="Times New Roman" panose="02020603050405020304" pitchFamily="18" charset="0"/>
                        <a:ea typeface="宋体" panose="02010600030101010101" pitchFamily="2" charset="-122"/>
                      </a:endParaRPr>
                    </a:p>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学生</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应届毕业生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全日制学生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非全日制学生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36203">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初中毕业生</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296409">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5</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6</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43065">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北京</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天津</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343065">
                <a:tc>
                  <a:txBody>
                    <a:bodyPr/>
                    <a:lstStyle/>
                    <a:p>
                      <a:pPr indent="114300" algn="just">
                        <a:lnSpc>
                          <a:spcPts val="14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河北</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34306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宁夏</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新疆</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香港</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33</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澳门</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台湾</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343065">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华侨</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矩形 8"/>
          <p:cNvSpPr/>
          <p:nvPr/>
        </p:nvSpPr>
        <p:spPr>
          <a:xfrm>
            <a:off x="3310622" y="287020"/>
            <a:ext cx="5570757" cy="400110"/>
          </a:xfrm>
          <a:prstGeom prst="rect">
            <a:avLst/>
          </a:prstGeom>
        </p:spPr>
        <p:txBody>
          <a:bodyPr wrap="none">
            <a:spAutoFit/>
          </a:bodyPr>
          <a:lstStyle/>
          <a:p>
            <a:pPr algn="ctr"/>
            <a:r>
              <a:rPr lang="zh-CN" altLang="zh-CN" sz="2000" b="1" dirty="0">
                <a:solidFill>
                  <a:srgbClr val="304371"/>
                </a:solidFill>
                <a:cs typeface="+mn-ea"/>
                <a:sym typeface="+mn-lt"/>
              </a:rPr>
              <a:t>（二十三）中等职业教育招生、在校生来源情况</a:t>
            </a:r>
            <a:endParaRPr lang="zh-CN" altLang="en-US" sz="2000" b="1" dirty="0">
              <a:solidFill>
                <a:srgbClr val="304371"/>
              </a:solidFill>
              <a:cs typeface="+mn-ea"/>
              <a:sym typeface="+mn-lt"/>
            </a:endParaRPr>
          </a:p>
        </p:txBody>
      </p:sp>
      <p:grpSp>
        <p:nvGrpSpPr>
          <p:cNvPr id="4" name="组合 3"/>
          <p:cNvGrpSpPr/>
          <p:nvPr/>
        </p:nvGrpSpPr>
        <p:grpSpPr>
          <a:xfrm>
            <a:off x="666751" y="262632"/>
            <a:ext cx="10858500" cy="1081259"/>
            <a:chOff x="660401" y="1002699"/>
            <a:chExt cx="10858500" cy="1201429"/>
          </a:xfrm>
        </p:grpSpPr>
        <p:grpSp>
          <p:nvGrpSpPr>
            <p:cNvPr id="5" name="组合 4"/>
            <p:cNvGrpSpPr/>
            <p:nvPr/>
          </p:nvGrpSpPr>
          <p:grpSpPr>
            <a:xfrm>
              <a:off x="660401" y="1613491"/>
              <a:ext cx="10858500" cy="590637"/>
              <a:chOff x="660401" y="650307"/>
              <a:chExt cx="10858500" cy="1010230"/>
            </a:xfrm>
          </p:grpSpPr>
          <p:sp>
            <p:nvSpPr>
              <p:cNvPr id="7" name="矩形 6"/>
              <p:cNvSpPr/>
              <p:nvPr/>
            </p:nvSpPr>
            <p:spPr>
              <a:xfrm>
                <a:off x="660401" y="650307"/>
                <a:ext cx="10858500" cy="101023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学生来源按入学前考籍所在地确定</a:t>
                </a:r>
              </a:p>
            </p:txBody>
          </p:sp>
        </p:grpSp>
        <p:sp>
          <p:nvSpPr>
            <p:cNvPr id="6" name="矩形 5"/>
            <p:cNvSpPr/>
            <p:nvPr/>
          </p:nvSpPr>
          <p:spPr>
            <a:xfrm>
              <a:off x="7724485" y="1002699"/>
              <a:ext cx="1122834"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格 17"/>
          <p:cNvGraphicFramePr>
            <a:graphicFrameLocks noGrp="1"/>
          </p:cNvGraphicFramePr>
          <p:nvPr>
            <p:extLst>
              <p:ext uri="{D42A27DB-BD31-4B8C-83A1-F6EECF244321}">
                <p14:modId xmlns:p14="http://schemas.microsoft.com/office/powerpoint/2010/main" val="393969981"/>
              </p:ext>
            </p:extLst>
          </p:nvPr>
        </p:nvGraphicFramePr>
        <p:xfrm>
          <a:off x="673101" y="4806228"/>
          <a:ext cx="10858499" cy="1230686"/>
        </p:xfrm>
        <a:graphic>
          <a:graphicData uri="http://schemas.openxmlformats.org/drawingml/2006/table">
            <a:tbl>
              <a:tblPr firstRow="1" firstCol="1" bandRow="1"/>
              <a:tblGrid>
                <a:gridCol w="1539735">
                  <a:extLst>
                    <a:ext uri="{9D8B030D-6E8A-4147-A177-3AD203B41FA5}">
                      <a16:colId xmlns:a16="http://schemas.microsoft.com/office/drawing/2014/main" val="20000"/>
                    </a:ext>
                  </a:extLst>
                </a:gridCol>
                <a:gridCol w="1539735">
                  <a:extLst>
                    <a:ext uri="{9D8B030D-6E8A-4147-A177-3AD203B41FA5}">
                      <a16:colId xmlns:a16="http://schemas.microsoft.com/office/drawing/2014/main" val="20001"/>
                    </a:ext>
                  </a:extLst>
                </a:gridCol>
                <a:gridCol w="1539735">
                  <a:extLst>
                    <a:ext uri="{9D8B030D-6E8A-4147-A177-3AD203B41FA5}">
                      <a16:colId xmlns:a16="http://schemas.microsoft.com/office/drawing/2014/main" val="20002"/>
                    </a:ext>
                  </a:extLst>
                </a:gridCol>
                <a:gridCol w="1539735">
                  <a:extLst>
                    <a:ext uri="{9D8B030D-6E8A-4147-A177-3AD203B41FA5}">
                      <a16:colId xmlns:a16="http://schemas.microsoft.com/office/drawing/2014/main" val="20003"/>
                    </a:ext>
                  </a:extLst>
                </a:gridCol>
                <a:gridCol w="1548422">
                  <a:extLst>
                    <a:ext uri="{9D8B030D-6E8A-4147-A177-3AD203B41FA5}">
                      <a16:colId xmlns:a16="http://schemas.microsoft.com/office/drawing/2014/main" val="20004"/>
                    </a:ext>
                  </a:extLst>
                </a:gridCol>
                <a:gridCol w="1548422">
                  <a:extLst>
                    <a:ext uri="{9D8B030D-6E8A-4147-A177-3AD203B41FA5}">
                      <a16:colId xmlns:a16="http://schemas.microsoft.com/office/drawing/2014/main" val="20005"/>
                    </a:ext>
                  </a:extLst>
                </a:gridCol>
                <a:gridCol w="1602715">
                  <a:extLst>
                    <a:ext uri="{9D8B030D-6E8A-4147-A177-3AD203B41FA5}">
                      <a16:colId xmlns:a16="http://schemas.microsoft.com/office/drawing/2014/main" val="20006"/>
                    </a:ext>
                  </a:extLst>
                </a:gridCol>
              </a:tblGrid>
              <a:tr h="305426">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19834">
                <a:tc vMerge="1">
                  <a:txBody>
                    <a:bodyPr/>
                    <a:lstStyle/>
                    <a:p>
                      <a:endParaRPr lang="zh-CN"/>
                    </a:p>
                  </a:txBody>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现代学徒制</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四年级</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以上</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305426">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7753" marR="6775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7" name="表格 6"/>
          <p:cNvGraphicFramePr>
            <a:graphicFrameLocks noGrp="1"/>
          </p:cNvGraphicFramePr>
          <p:nvPr/>
        </p:nvGraphicFramePr>
        <p:xfrm>
          <a:off x="660400" y="1125538"/>
          <a:ext cx="10852150" cy="2965197"/>
        </p:xfrm>
        <a:graphic>
          <a:graphicData uri="http://schemas.openxmlformats.org/drawingml/2006/table">
            <a:tbl>
              <a:tblPr firstRow="1" firstCol="1" bandRow="1"/>
              <a:tblGrid>
                <a:gridCol w="2035864">
                  <a:extLst>
                    <a:ext uri="{9D8B030D-6E8A-4147-A177-3AD203B41FA5}">
                      <a16:colId xmlns:a16="http://schemas.microsoft.com/office/drawing/2014/main" val="20000"/>
                    </a:ext>
                  </a:extLst>
                </a:gridCol>
                <a:gridCol w="896388">
                  <a:extLst>
                    <a:ext uri="{9D8B030D-6E8A-4147-A177-3AD203B41FA5}">
                      <a16:colId xmlns:a16="http://schemas.microsoft.com/office/drawing/2014/main" val="20001"/>
                    </a:ext>
                  </a:extLst>
                </a:gridCol>
                <a:gridCol w="1132964">
                  <a:extLst>
                    <a:ext uri="{9D8B030D-6E8A-4147-A177-3AD203B41FA5}">
                      <a16:colId xmlns:a16="http://schemas.microsoft.com/office/drawing/2014/main" val="20002"/>
                    </a:ext>
                  </a:extLst>
                </a:gridCol>
                <a:gridCol w="1130794">
                  <a:extLst>
                    <a:ext uri="{9D8B030D-6E8A-4147-A177-3AD203B41FA5}">
                      <a16:colId xmlns:a16="http://schemas.microsoft.com/office/drawing/2014/main" val="20003"/>
                    </a:ext>
                  </a:extLst>
                </a:gridCol>
                <a:gridCol w="1130794">
                  <a:extLst>
                    <a:ext uri="{9D8B030D-6E8A-4147-A177-3AD203B41FA5}">
                      <a16:colId xmlns:a16="http://schemas.microsoft.com/office/drawing/2014/main" val="20004"/>
                    </a:ext>
                  </a:extLst>
                </a:gridCol>
                <a:gridCol w="1130794">
                  <a:extLst>
                    <a:ext uri="{9D8B030D-6E8A-4147-A177-3AD203B41FA5}">
                      <a16:colId xmlns:a16="http://schemas.microsoft.com/office/drawing/2014/main" val="20005"/>
                    </a:ext>
                  </a:extLst>
                </a:gridCol>
                <a:gridCol w="1132964">
                  <a:extLst>
                    <a:ext uri="{9D8B030D-6E8A-4147-A177-3AD203B41FA5}">
                      <a16:colId xmlns:a16="http://schemas.microsoft.com/office/drawing/2014/main" val="20006"/>
                    </a:ext>
                  </a:extLst>
                </a:gridCol>
                <a:gridCol w="1132964">
                  <a:extLst>
                    <a:ext uri="{9D8B030D-6E8A-4147-A177-3AD203B41FA5}">
                      <a16:colId xmlns:a16="http://schemas.microsoft.com/office/drawing/2014/main" val="20007"/>
                    </a:ext>
                  </a:extLst>
                </a:gridCol>
                <a:gridCol w="1128624">
                  <a:extLst>
                    <a:ext uri="{9D8B030D-6E8A-4147-A177-3AD203B41FA5}">
                      <a16:colId xmlns:a16="http://schemas.microsoft.com/office/drawing/2014/main" val="20008"/>
                    </a:ext>
                  </a:extLst>
                </a:gridCol>
              </a:tblGrid>
              <a:tr h="365808">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8976">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职业类证书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501373">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职业技能等级证书</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365808">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5808">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高职专科生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365808">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365808">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3658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9" name="矩形 8"/>
          <p:cNvSpPr/>
          <p:nvPr/>
        </p:nvSpPr>
        <p:spPr>
          <a:xfrm>
            <a:off x="3426840" y="287020"/>
            <a:ext cx="533832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（二十四）高等</a:t>
            </a:r>
            <a:r>
              <a:rPr lang="zh-CN" altLang="en-US" sz="2000" b="1" dirty="0">
                <a:solidFill>
                  <a:srgbClr val="304371"/>
                </a:solidFill>
                <a:cs typeface="+mn-ea"/>
                <a:sym typeface="+mn-lt"/>
              </a:rPr>
              <a:t>职业</a:t>
            </a:r>
            <a:r>
              <a:rPr lang="zh-CN" altLang="zh-CN" sz="2000" b="1" dirty="0">
                <a:solidFill>
                  <a:srgbClr val="304371"/>
                </a:solidFill>
                <a:cs typeface="+mn-ea"/>
                <a:sym typeface="+mn-lt"/>
              </a:rPr>
              <a:t>教育专科分专业学生数</a:t>
            </a:r>
            <a:endParaRPr lang="zh-CN" altLang="en-US" sz="2000" b="1" dirty="0">
              <a:solidFill>
                <a:srgbClr val="304371"/>
              </a:solidFill>
              <a:cs typeface="+mn-ea"/>
              <a:sym typeface="+mn-lt"/>
            </a:endParaRPr>
          </a:p>
        </p:txBody>
      </p:sp>
      <p:sp>
        <p:nvSpPr>
          <p:cNvPr id="4" name="矩形 3"/>
          <p:cNvSpPr/>
          <p:nvPr/>
        </p:nvSpPr>
        <p:spPr>
          <a:xfrm>
            <a:off x="660400" y="4527476"/>
            <a:ext cx="646331" cy="262508"/>
          </a:xfrm>
          <a:prstGeom prst="rect">
            <a:avLst/>
          </a:prstGeom>
        </p:spPr>
        <p:txBody>
          <a:bodyPr wrap="none">
            <a:spAutoFit/>
          </a:bodyPr>
          <a:lstStyle/>
          <a:p>
            <a:pPr>
              <a:lnSpc>
                <a:spcPts val="1200"/>
              </a:lnSpc>
            </a:pPr>
            <a:r>
              <a:rPr lang="zh-CN" altLang="zh-CN" kern="100" dirty="0">
                <a:cs typeface="+mn-ea"/>
                <a:sym typeface="+mn-lt"/>
              </a:rPr>
              <a:t>续表</a:t>
            </a:r>
            <a:endParaRPr lang="zh-CN" altLang="zh-CN" sz="2400" kern="100" dirty="0">
              <a:cs typeface="+mn-ea"/>
              <a:sym typeface="+mn-lt"/>
            </a:endParaRPr>
          </a:p>
        </p:txBody>
      </p:sp>
      <p:grpSp>
        <p:nvGrpSpPr>
          <p:cNvPr id="19" name="组合 18"/>
          <p:cNvGrpSpPr/>
          <p:nvPr/>
        </p:nvGrpSpPr>
        <p:grpSpPr>
          <a:xfrm>
            <a:off x="543560" y="312332"/>
            <a:ext cx="10956290" cy="1601031"/>
            <a:chOff x="660401" y="19624"/>
            <a:chExt cx="10956290" cy="1778968"/>
          </a:xfrm>
        </p:grpSpPr>
        <p:grpSp>
          <p:nvGrpSpPr>
            <p:cNvPr id="20" name="组合 19"/>
            <p:cNvGrpSpPr/>
            <p:nvPr/>
          </p:nvGrpSpPr>
          <p:grpSpPr>
            <a:xfrm>
              <a:off x="660401" y="381291"/>
              <a:ext cx="10956290" cy="1417301"/>
              <a:chOff x="660401" y="-1457256"/>
              <a:chExt cx="10956290" cy="2424163"/>
            </a:xfrm>
          </p:grpSpPr>
          <p:sp>
            <p:nvSpPr>
              <p:cNvPr id="22" name="矩形 21"/>
              <p:cNvSpPr/>
              <p:nvPr/>
            </p:nvSpPr>
            <p:spPr>
              <a:xfrm>
                <a:off x="758191" y="-1457256"/>
                <a:ext cx="10858500" cy="242416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高等专科学校、高等职业学校、其他普通高教机构（分校或大专班）、成人高校（包括职工高校、农民高校、管理干部学院、教育学院、独立函授学院、广播电视大学、其他成人高教机构）（含撤销学校、办学类型调整学校）填报，若存在多点办学（主校区、分校区、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23" name="矩形 22"/>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1" name="矩形 20"/>
            <p:cNvSpPr/>
            <p:nvPr/>
          </p:nvSpPr>
          <p:spPr>
            <a:xfrm>
              <a:off x="5034761" y="19624"/>
              <a:ext cx="3706978"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4" name="组合 23"/>
          <p:cNvGrpSpPr/>
          <p:nvPr/>
        </p:nvGrpSpPr>
        <p:grpSpPr>
          <a:xfrm>
            <a:off x="592455" y="262507"/>
            <a:ext cx="10858500" cy="1008674"/>
            <a:chOff x="693760" y="19624"/>
            <a:chExt cx="10858500" cy="1120777"/>
          </a:xfrm>
        </p:grpSpPr>
        <p:grpSp>
          <p:nvGrpSpPr>
            <p:cNvPr id="25" name="组合 24"/>
            <p:cNvGrpSpPr/>
            <p:nvPr/>
          </p:nvGrpSpPr>
          <p:grpSpPr>
            <a:xfrm>
              <a:off x="693760" y="536086"/>
              <a:ext cx="10858500" cy="604315"/>
              <a:chOff x="693760" y="-1192493"/>
              <a:chExt cx="10858500" cy="1033625"/>
            </a:xfrm>
          </p:grpSpPr>
          <p:sp>
            <p:nvSpPr>
              <p:cNvPr id="27" name="矩形 26"/>
              <p:cNvSpPr/>
              <p:nvPr/>
            </p:nvSpPr>
            <p:spPr>
              <a:xfrm>
                <a:off x="693760" y="-1192493"/>
                <a:ext cx="10858500" cy="103362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）本表学生数包括港澳台侨学生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p>
            </p:txBody>
          </p:sp>
          <p:sp>
            <p:nvSpPr>
              <p:cNvPr id="28" name="矩形 27"/>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6" name="矩形 25"/>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4" name="组合 43">
            <a:extLst>
              <a:ext uri="{FF2B5EF4-FFF2-40B4-BE49-F238E27FC236}">
                <a16:creationId xmlns:a16="http://schemas.microsoft.com/office/drawing/2014/main" id="{33D90272-035A-448C-9BC5-B8F5F0AC943D}"/>
              </a:ext>
            </a:extLst>
          </p:cNvPr>
          <p:cNvGrpSpPr/>
          <p:nvPr/>
        </p:nvGrpSpPr>
        <p:grpSpPr>
          <a:xfrm>
            <a:off x="673100" y="1593270"/>
            <a:ext cx="10858500" cy="1502689"/>
            <a:chOff x="660401" y="1234282"/>
            <a:chExt cx="10858500" cy="1669696"/>
          </a:xfrm>
        </p:grpSpPr>
        <p:grpSp>
          <p:nvGrpSpPr>
            <p:cNvPr id="45" name="组合 44">
              <a:extLst>
                <a:ext uri="{FF2B5EF4-FFF2-40B4-BE49-F238E27FC236}">
                  <a16:creationId xmlns:a16="http://schemas.microsoft.com/office/drawing/2014/main" id="{C98E9A24-BD2D-4DBB-9C22-E72764EB6E6C}"/>
                </a:ext>
              </a:extLst>
            </p:cNvPr>
            <p:cNvGrpSpPr/>
            <p:nvPr/>
          </p:nvGrpSpPr>
          <p:grpSpPr>
            <a:xfrm>
              <a:off x="660401" y="1536515"/>
              <a:ext cx="10858500" cy="1367463"/>
              <a:chOff x="660401" y="518650"/>
              <a:chExt cx="10858500" cy="2338920"/>
            </a:xfrm>
          </p:grpSpPr>
          <p:sp>
            <p:nvSpPr>
              <p:cNvPr id="47" name="矩形 46">
                <a:extLst>
                  <a:ext uri="{FF2B5EF4-FFF2-40B4-BE49-F238E27FC236}">
                    <a16:creationId xmlns:a16="http://schemas.microsoft.com/office/drawing/2014/main" id="{9F8CFDF5-0BB0-4900-BABD-918AAE3BBA35}"/>
                  </a:ext>
                </a:extLst>
              </p:cNvPr>
              <p:cNvSpPr/>
              <p:nvPr/>
            </p:nvSpPr>
            <p:spPr>
              <a:xfrm>
                <a:off x="660401" y="518650"/>
                <a:ext cx="10858500" cy="233891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8" name="矩形 47">
                <a:extLst>
                  <a:ext uri="{FF2B5EF4-FFF2-40B4-BE49-F238E27FC236}">
                    <a16:creationId xmlns:a16="http://schemas.microsoft.com/office/drawing/2014/main" id="{7B04C735-C8D5-477E-B06D-073970D17C8B}"/>
                  </a:ext>
                </a:extLst>
              </p:cNvPr>
              <p:cNvSpPr/>
              <p:nvPr/>
            </p:nvSpPr>
            <p:spPr>
              <a:xfrm>
                <a:off x="666750" y="686020"/>
                <a:ext cx="10722611" cy="217155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关于招生数填报，根据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普通高等学校学生管理规定</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第十条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新生可以申请保留入学资格。保留入学资格期间不具有学籍。保留入学资格的条件、期限等由学校规定</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有关要求，保留入学资格学生（含大学生新征入伍）当年不填入招生数据中，恢复入学资格后填报招生数</a:t>
                </a:r>
              </a:p>
            </p:txBody>
          </p:sp>
        </p:grpSp>
        <p:sp>
          <p:nvSpPr>
            <p:cNvPr id="46" name="矩形 45">
              <a:extLst>
                <a:ext uri="{FF2B5EF4-FFF2-40B4-BE49-F238E27FC236}">
                  <a16:creationId xmlns:a16="http://schemas.microsoft.com/office/drawing/2014/main" id="{CEA82B78-9C54-41AA-94B4-74C15BC8AB4F}"/>
                </a:ext>
              </a:extLst>
            </p:cNvPr>
            <p:cNvSpPr/>
            <p:nvPr/>
          </p:nvSpPr>
          <p:spPr>
            <a:xfrm>
              <a:off x="10383367" y="1234282"/>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9" name="组合 48">
            <a:extLst>
              <a:ext uri="{FF2B5EF4-FFF2-40B4-BE49-F238E27FC236}">
                <a16:creationId xmlns:a16="http://schemas.microsoft.com/office/drawing/2014/main" id="{93668902-C780-4B54-B98C-FA5074362DEB}"/>
              </a:ext>
            </a:extLst>
          </p:cNvPr>
          <p:cNvGrpSpPr/>
          <p:nvPr/>
        </p:nvGrpSpPr>
        <p:grpSpPr>
          <a:xfrm>
            <a:off x="702945" y="1611973"/>
            <a:ext cx="10858500" cy="2600370"/>
            <a:chOff x="690246" y="96243"/>
            <a:chExt cx="10858500" cy="2889371"/>
          </a:xfrm>
        </p:grpSpPr>
        <p:grpSp>
          <p:nvGrpSpPr>
            <p:cNvPr id="50" name="组合 49">
              <a:extLst>
                <a:ext uri="{FF2B5EF4-FFF2-40B4-BE49-F238E27FC236}">
                  <a16:creationId xmlns:a16="http://schemas.microsoft.com/office/drawing/2014/main" id="{69FF70EC-44CE-4570-AE27-58142A17F16C}"/>
                </a:ext>
              </a:extLst>
            </p:cNvPr>
            <p:cNvGrpSpPr/>
            <p:nvPr/>
          </p:nvGrpSpPr>
          <p:grpSpPr>
            <a:xfrm>
              <a:off x="690246" y="570131"/>
              <a:ext cx="10858500" cy="2415483"/>
              <a:chOff x="690246" y="-1134261"/>
              <a:chExt cx="10858500" cy="4131463"/>
            </a:xfrm>
          </p:grpSpPr>
          <p:sp>
            <p:nvSpPr>
              <p:cNvPr id="52" name="矩形 51">
                <a:extLst>
                  <a:ext uri="{FF2B5EF4-FFF2-40B4-BE49-F238E27FC236}">
                    <a16:creationId xmlns:a16="http://schemas.microsoft.com/office/drawing/2014/main" id="{4C2D62D9-862D-4117-9BA3-A157B34B92EE}"/>
                  </a:ext>
                </a:extLst>
              </p:cNvPr>
              <p:cNvSpPr/>
              <p:nvPr/>
            </p:nvSpPr>
            <p:spPr>
              <a:xfrm>
                <a:off x="690246" y="-1134261"/>
                <a:ext cx="10858500" cy="413146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53" name="矩形 52">
                <a:extLst>
                  <a:ext uri="{FF2B5EF4-FFF2-40B4-BE49-F238E27FC236}">
                    <a16:creationId xmlns:a16="http://schemas.microsoft.com/office/drawing/2014/main" id="{E4CCE53C-5EC9-4568-A1D8-EE496FA7E5DA}"/>
                  </a:ext>
                </a:extLst>
              </p:cNvPr>
              <p:cNvSpPr/>
              <p:nvPr/>
            </p:nvSpPr>
            <p:spPr>
              <a:xfrm>
                <a:off x="729368" y="-1047047"/>
                <a:ext cx="10722611" cy="357538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按专业招生培养的学生，根据《高等职业教育专科专业目录（统计用）》专业代码、专业名称填报；自主专业名称的专业，按其培养方案、培养方向、课程安排归类到专业目录中的专业代码，自主专业名称栏按实际专业名称填报。按专业类招生培养的学生，在未分具体专业年级时，按《高等职业教育专科（专业）目录（统计用）》专业大类中的专业类专业代码、专业类名称填报，即专业代码第</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位填</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‘TP’</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。如：当按农业类（</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410100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）招生时，专业代码填报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4101TP,</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自主专业名称为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农业类专业</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51" name="矩形 50">
              <a:extLst>
                <a:ext uri="{FF2B5EF4-FFF2-40B4-BE49-F238E27FC236}">
                  <a16:creationId xmlns:a16="http://schemas.microsoft.com/office/drawing/2014/main" id="{9E5AC2BC-9FFE-4317-B3FD-CCA494A7AF36}"/>
                </a:ext>
              </a:extLst>
            </p:cNvPr>
            <p:cNvSpPr/>
            <p:nvPr/>
          </p:nvSpPr>
          <p:spPr>
            <a:xfrm>
              <a:off x="1294032" y="96243"/>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9"/>
                                        </p:tgtEl>
                                      </p:cBhvr>
                                    </p:animEffect>
                                    <p:set>
                                      <p:cBhvr>
                                        <p:cTn id="12" dur="1" fill="hold">
                                          <p:stCondLst>
                                            <p:cond delay="249"/>
                                          </p:stCondLst>
                                        </p:cTn>
                                        <p:tgtEl>
                                          <p:spTgt spid="1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4"/>
                                        </p:tgtEl>
                                      </p:cBhvr>
                                    </p:animEffect>
                                    <p:set>
                                      <p:cBhvr>
                                        <p:cTn id="22" dur="1" fill="hold">
                                          <p:stCondLst>
                                            <p:cond delay="249"/>
                                          </p:stCondLst>
                                        </p:cTn>
                                        <p:tgtEl>
                                          <p:spTgt spid="2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4"/>
                                        </p:tgtEl>
                                      </p:cBhvr>
                                    </p:animEffect>
                                    <p:set>
                                      <p:cBhvr>
                                        <p:cTn id="32" dur="1" fill="hold">
                                          <p:stCondLst>
                                            <p:cond delay="249"/>
                                          </p:stCondLst>
                                        </p:cTn>
                                        <p:tgtEl>
                                          <p:spTgt spid="4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49"/>
                                        </p:tgtEl>
                                      </p:cBhvr>
                                    </p:animEffect>
                                    <p:set>
                                      <p:cBhvr>
                                        <p:cTn id="42" dur="1" fill="hold">
                                          <p:stCondLst>
                                            <p:cond delay="24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099" y="1125538"/>
          <a:ext cx="10889246" cy="4168361"/>
        </p:xfrm>
        <a:graphic>
          <a:graphicData uri="http://schemas.openxmlformats.org/drawingml/2006/table">
            <a:tbl>
              <a:tblPr firstRow="1" firstCol="1" bandRow="1"/>
              <a:tblGrid>
                <a:gridCol w="2007979">
                  <a:extLst>
                    <a:ext uri="{9D8B030D-6E8A-4147-A177-3AD203B41FA5}">
                      <a16:colId xmlns:a16="http://schemas.microsoft.com/office/drawing/2014/main" val="20000"/>
                    </a:ext>
                  </a:extLst>
                </a:gridCol>
                <a:gridCol w="725224">
                  <a:extLst>
                    <a:ext uri="{9D8B030D-6E8A-4147-A177-3AD203B41FA5}">
                      <a16:colId xmlns:a16="http://schemas.microsoft.com/office/drawing/2014/main" val="20001"/>
                    </a:ext>
                  </a:extLst>
                </a:gridCol>
                <a:gridCol w="1021412">
                  <a:extLst>
                    <a:ext uri="{9D8B030D-6E8A-4147-A177-3AD203B41FA5}">
                      <a16:colId xmlns:a16="http://schemas.microsoft.com/office/drawing/2014/main" val="20002"/>
                    </a:ext>
                  </a:extLst>
                </a:gridCol>
                <a:gridCol w="1019233">
                  <a:extLst>
                    <a:ext uri="{9D8B030D-6E8A-4147-A177-3AD203B41FA5}">
                      <a16:colId xmlns:a16="http://schemas.microsoft.com/office/drawing/2014/main" val="20003"/>
                    </a:ext>
                  </a:extLst>
                </a:gridCol>
                <a:gridCol w="1019233">
                  <a:extLst>
                    <a:ext uri="{9D8B030D-6E8A-4147-A177-3AD203B41FA5}">
                      <a16:colId xmlns:a16="http://schemas.microsoft.com/office/drawing/2014/main" val="20004"/>
                    </a:ext>
                  </a:extLst>
                </a:gridCol>
                <a:gridCol w="1019233">
                  <a:extLst>
                    <a:ext uri="{9D8B030D-6E8A-4147-A177-3AD203B41FA5}">
                      <a16:colId xmlns:a16="http://schemas.microsoft.com/office/drawing/2014/main" val="20005"/>
                    </a:ext>
                  </a:extLst>
                </a:gridCol>
                <a:gridCol w="1019233">
                  <a:extLst>
                    <a:ext uri="{9D8B030D-6E8A-4147-A177-3AD203B41FA5}">
                      <a16:colId xmlns:a16="http://schemas.microsoft.com/office/drawing/2014/main" val="20006"/>
                    </a:ext>
                  </a:extLst>
                </a:gridCol>
                <a:gridCol w="1019233">
                  <a:extLst>
                    <a:ext uri="{9D8B030D-6E8A-4147-A177-3AD203B41FA5}">
                      <a16:colId xmlns:a16="http://schemas.microsoft.com/office/drawing/2014/main" val="20007"/>
                    </a:ext>
                  </a:extLst>
                </a:gridCol>
                <a:gridCol w="1019233">
                  <a:extLst>
                    <a:ext uri="{9D8B030D-6E8A-4147-A177-3AD203B41FA5}">
                      <a16:colId xmlns:a16="http://schemas.microsoft.com/office/drawing/2014/main" val="20008"/>
                    </a:ext>
                  </a:extLst>
                </a:gridCol>
                <a:gridCol w="1019233">
                  <a:extLst>
                    <a:ext uri="{9D8B030D-6E8A-4147-A177-3AD203B41FA5}">
                      <a16:colId xmlns:a16="http://schemas.microsoft.com/office/drawing/2014/main" val="20009"/>
                    </a:ext>
                  </a:extLst>
                </a:gridCol>
              </a:tblGrid>
              <a:tr h="194012">
                <a:tc rowSpan="3">
                  <a:txBody>
                    <a:bodyPr/>
                    <a:lstStyle/>
                    <a:p>
                      <a:pPr algn="ctr">
                        <a:lnSpc>
                          <a:spcPts val="12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dirty="0">
                          <a:effectLst/>
                          <a:latin typeface="Times New Roman" panose="02020603050405020304" pitchFamily="18" charset="0"/>
                          <a:ea typeface="宋体" panose="02010600030101010101" pitchFamily="2" charset="-122"/>
                        </a:rPr>
                        <a:t>代码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rPr>
                        <a:t>授予学位数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401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职业类证书</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383029">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职业技能等级证书</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2"/>
                  </a:ext>
                </a:extLst>
              </a:tr>
              <a:tr h="283109">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83109">
                <a:tc>
                  <a:txBody>
                    <a:bodyPr/>
                    <a:lstStyle/>
                    <a:p>
                      <a:pPr algn="l">
                        <a:lnSpc>
                          <a:spcPts val="1200"/>
                        </a:lnSpc>
                        <a:spcAft>
                          <a:spcPts val="0"/>
                        </a:spcAft>
                      </a:pPr>
                      <a:r>
                        <a:rPr lang="zh-CN" sz="900" kern="0">
                          <a:effectLst/>
                          <a:latin typeface="Times New Roman" panose="02020603050405020304" pitchFamily="18" charset="0"/>
                          <a:ea typeface="宋体" panose="02010600030101010101" pitchFamily="2" charset="-122"/>
                        </a:rPr>
                        <a:t>高职本科生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283109">
                <a:tc>
                  <a:txBody>
                    <a:bodyPr/>
                    <a:lstStyle/>
                    <a:p>
                      <a:pPr indent="228600" algn="l">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83109">
                <a:tc>
                  <a:txBody>
                    <a:bodyPr/>
                    <a:lstStyle/>
                    <a:p>
                      <a:pPr indent="114300" algn="just">
                        <a:lnSpc>
                          <a:spcPts val="1200"/>
                        </a:lnSpc>
                        <a:spcAft>
                          <a:spcPts val="0"/>
                        </a:spcAft>
                      </a:pPr>
                      <a:r>
                        <a:rPr lang="zh-CN" sz="900" kern="0">
                          <a:effectLst/>
                          <a:latin typeface="Times New Roman" panose="02020603050405020304" pitchFamily="18" charset="0"/>
                          <a:ea typeface="宋体" panose="02010600030101010101" pitchFamily="2" charset="-122"/>
                        </a:rPr>
                        <a:t>高中起点本科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83109">
                <a:tc>
                  <a:txBody>
                    <a:bodyPr/>
                    <a:lstStyle/>
                    <a:p>
                      <a:pPr indent="228600" algn="just">
                        <a:lnSpc>
                          <a:spcPts val="12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83109">
                <a:tc>
                  <a:txBody>
                    <a:bodyPr/>
                    <a:lstStyle/>
                    <a:p>
                      <a:pPr indent="114300" algn="just">
                        <a:lnSpc>
                          <a:spcPts val="1200"/>
                        </a:lnSpc>
                        <a:spcAft>
                          <a:spcPts val="0"/>
                        </a:spcAft>
                      </a:pPr>
                      <a:r>
                        <a:rPr lang="zh-CN" sz="900" kern="0">
                          <a:effectLst/>
                          <a:latin typeface="Times New Roman" panose="02020603050405020304" pitchFamily="18" charset="0"/>
                          <a:ea typeface="宋体" panose="02010600030101010101" pitchFamily="2" charset="-122"/>
                        </a:rPr>
                        <a:t>专科起点本科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83109">
                <a:tc>
                  <a:txBody>
                    <a:bodyPr/>
                    <a:lstStyle/>
                    <a:p>
                      <a:pPr indent="228600" algn="just">
                        <a:lnSpc>
                          <a:spcPts val="12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83109">
                <a:tc>
                  <a:txBody>
                    <a:bodyPr/>
                    <a:lstStyle/>
                    <a:p>
                      <a:pPr indent="114300" algn="just">
                        <a:lnSpc>
                          <a:spcPts val="1200"/>
                        </a:lnSpc>
                        <a:spcAft>
                          <a:spcPts val="0"/>
                        </a:spcAft>
                      </a:pPr>
                      <a:r>
                        <a:rPr lang="zh-CN" sz="900" kern="0" dirty="0">
                          <a:effectLst/>
                          <a:latin typeface="Times New Roman" panose="02020603050405020304" pitchFamily="18" charset="0"/>
                          <a:ea typeface="宋体" panose="02010600030101010101" pitchFamily="2" charset="-122"/>
                        </a:rPr>
                        <a:t>第二学士学位</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283109">
                <a:tc>
                  <a:txBody>
                    <a:bodyPr/>
                    <a:lstStyle/>
                    <a:p>
                      <a:pPr indent="228600" algn="just">
                        <a:lnSpc>
                          <a:spcPts val="12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矩形 8"/>
          <p:cNvSpPr/>
          <p:nvPr/>
        </p:nvSpPr>
        <p:spPr>
          <a:xfrm>
            <a:off x="3426840" y="287020"/>
            <a:ext cx="533832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（二十五）高等</a:t>
            </a:r>
            <a:r>
              <a:rPr lang="zh-CN" altLang="en-US" sz="2000" b="1" dirty="0">
                <a:solidFill>
                  <a:srgbClr val="304371"/>
                </a:solidFill>
                <a:cs typeface="+mn-ea"/>
                <a:sym typeface="+mn-lt"/>
              </a:rPr>
              <a:t>职业</a:t>
            </a:r>
            <a:r>
              <a:rPr lang="zh-CN" altLang="zh-CN" sz="2000" b="1" dirty="0">
                <a:solidFill>
                  <a:srgbClr val="304371"/>
                </a:solidFill>
                <a:cs typeface="+mn-ea"/>
                <a:sym typeface="+mn-lt"/>
              </a:rPr>
              <a:t>教育本科分专业学生数</a:t>
            </a:r>
            <a:endParaRPr lang="zh-CN" altLang="en-US" sz="2000" b="1" dirty="0">
              <a:solidFill>
                <a:srgbClr val="304371"/>
              </a:solidFill>
              <a:cs typeface="+mn-ea"/>
              <a:sym typeface="+mn-lt"/>
            </a:endParaRPr>
          </a:p>
        </p:txBody>
      </p:sp>
      <p:sp>
        <p:nvSpPr>
          <p:cNvPr id="6" name="矩形 5"/>
          <p:cNvSpPr/>
          <p:nvPr/>
        </p:nvSpPr>
        <p:spPr>
          <a:xfrm>
            <a:off x="666749" y="5444103"/>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2474961000"/>
              </p:ext>
            </p:extLst>
          </p:nvPr>
        </p:nvGraphicFramePr>
        <p:xfrm>
          <a:off x="703844" y="5856815"/>
          <a:ext cx="10858501" cy="791210"/>
        </p:xfrm>
        <a:graphic>
          <a:graphicData uri="http://schemas.openxmlformats.org/drawingml/2006/table">
            <a:tbl>
              <a:tblPr firstRow="1" firstCol="1" bandRow="1"/>
              <a:tblGrid>
                <a:gridCol w="1361656">
                  <a:extLst>
                    <a:ext uri="{9D8B030D-6E8A-4147-A177-3AD203B41FA5}">
                      <a16:colId xmlns:a16="http://schemas.microsoft.com/office/drawing/2014/main" val="20000"/>
                    </a:ext>
                  </a:extLst>
                </a:gridCol>
                <a:gridCol w="1361656">
                  <a:extLst>
                    <a:ext uri="{9D8B030D-6E8A-4147-A177-3AD203B41FA5}">
                      <a16:colId xmlns:a16="http://schemas.microsoft.com/office/drawing/2014/main" val="20001"/>
                    </a:ext>
                  </a:extLst>
                </a:gridCol>
                <a:gridCol w="1363828">
                  <a:extLst>
                    <a:ext uri="{9D8B030D-6E8A-4147-A177-3AD203B41FA5}">
                      <a16:colId xmlns:a16="http://schemas.microsoft.com/office/drawing/2014/main" val="20002"/>
                    </a:ext>
                  </a:extLst>
                </a:gridCol>
                <a:gridCol w="1363828">
                  <a:extLst>
                    <a:ext uri="{9D8B030D-6E8A-4147-A177-3AD203B41FA5}">
                      <a16:colId xmlns:a16="http://schemas.microsoft.com/office/drawing/2014/main" val="20003"/>
                    </a:ext>
                  </a:extLst>
                </a:gridCol>
                <a:gridCol w="1363828">
                  <a:extLst>
                    <a:ext uri="{9D8B030D-6E8A-4147-A177-3AD203B41FA5}">
                      <a16:colId xmlns:a16="http://schemas.microsoft.com/office/drawing/2014/main" val="20004"/>
                    </a:ext>
                  </a:extLst>
                </a:gridCol>
                <a:gridCol w="1372514">
                  <a:extLst>
                    <a:ext uri="{9D8B030D-6E8A-4147-A177-3AD203B41FA5}">
                      <a16:colId xmlns:a16="http://schemas.microsoft.com/office/drawing/2014/main" val="20005"/>
                    </a:ext>
                  </a:extLst>
                </a:gridCol>
                <a:gridCol w="1372514">
                  <a:extLst>
                    <a:ext uri="{9D8B030D-6E8A-4147-A177-3AD203B41FA5}">
                      <a16:colId xmlns:a16="http://schemas.microsoft.com/office/drawing/2014/main" val="20006"/>
                    </a:ext>
                  </a:extLst>
                </a:gridCol>
                <a:gridCol w="1298677">
                  <a:extLst>
                    <a:ext uri="{9D8B030D-6E8A-4147-A177-3AD203B41FA5}">
                      <a16:colId xmlns:a16="http://schemas.microsoft.com/office/drawing/2014/main" val="20007"/>
                    </a:ext>
                  </a:extLst>
                </a:gridCol>
              </a:tblGrid>
              <a:tr h="137160">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8150">
                <a:tc vMerge="1">
                  <a:txBody>
                    <a:bodyPr/>
                    <a:lstStyle/>
                    <a:p>
                      <a:endParaRPr lang="zh-CN"/>
                    </a:p>
                  </a:txBody>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现代学徒制</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五年级以上</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20" name="组合 19"/>
          <p:cNvGrpSpPr/>
          <p:nvPr/>
        </p:nvGrpSpPr>
        <p:grpSpPr>
          <a:xfrm>
            <a:off x="673100" y="1387206"/>
            <a:ext cx="10858500" cy="764026"/>
            <a:chOff x="660401" y="1234282"/>
            <a:chExt cx="10858500" cy="848939"/>
          </a:xfrm>
        </p:grpSpPr>
        <p:grpSp>
          <p:nvGrpSpPr>
            <p:cNvPr id="21" name="组合 20"/>
            <p:cNvGrpSpPr/>
            <p:nvPr/>
          </p:nvGrpSpPr>
          <p:grpSpPr>
            <a:xfrm>
              <a:off x="660401" y="1536515"/>
              <a:ext cx="10858500" cy="546706"/>
              <a:chOff x="660401" y="518650"/>
              <a:chExt cx="10858500" cy="935091"/>
            </a:xfrm>
          </p:grpSpPr>
          <p:sp>
            <p:nvSpPr>
              <p:cNvPr id="23" name="矩形 22"/>
              <p:cNvSpPr/>
              <p:nvPr/>
            </p:nvSpPr>
            <p:spPr>
              <a:xfrm>
                <a:off x="660401" y="518650"/>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6750" y="686020"/>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授予学位数为上学年度实际授予学位的人数（含补授学位、学分制提前毕业可授学位的学生），由学位授予单位填报</a:t>
                </a:r>
              </a:p>
            </p:txBody>
          </p:sp>
        </p:grpSp>
        <p:sp>
          <p:nvSpPr>
            <p:cNvPr id="22" name="矩形 21"/>
            <p:cNvSpPr/>
            <p:nvPr/>
          </p:nvSpPr>
          <p:spPr>
            <a:xfrm>
              <a:off x="9524381" y="1234282"/>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594824" y="287020"/>
            <a:ext cx="10891859" cy="1324042"/>
            <a:chOff x="660401" y="19624"/>
            <a:chExt cx="10891859" cy="1471195"/>
          </a:xfrm>
        </p:grpSpPr>
        <p:grpSp>
          <p:nvGrpSpPr>
            <p:cNvPr id="16" name="组合 15"/>
            <p:cNvGrpSpPr/>
            <p:nvPr/>
          </p:nvGrpSpPr>
          <p:grpSpPr>
            <a:xfrm>
              <a:off x="660401" y="524650"/>
              <a:ext cx="10891859" cy="966169"/>
              <a:chOff x="660401" y="-1212053"/>
              <a:chExt cx="10891859" cy="1652542"/>
            </a:xfrm>
          </p:grpSpPr>
          <p:sp>
            <p:nvSpPr>
              <p:cNvPr id="18" name="矩形 17"/>
              <p:cNvSpPr/>
              <p:nvPr/>
            </p:nvSpPr>
            <p:spPr>
              <a:xfrm>
                <a:off x="693760" y="-1192493"/>
                <a:ext cx="10858500" cy="163298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本表由本科层次职业学校、经教育部备案开设职业本科专业的普通高校（含撤销学校、办学类型调整学校）填报，若存在多点办学（主校区、分校区、有学生培养任务的附属医院）情况，需分别填报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7" name="矩形 16"/>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616625" y="287020"/>
            <a:ext cx="10858500" cy="1008674"/>
            <a:chOff x="693760" y="19624"/>
            <a:chExt cx="10858500" cy="1120777"/>
          </a:xfrm>
        </p:grpSpPr>
        <p:grpSp>
          <p:nvGrpSpPr>
            <p:cNvPr id="26" name="组合 25"/>
            <p:cNvGrpSpPr/>
            <p:nvPr/>
          </p:nvGrpSpPr>
          <p:grpSpPr>
            <a:xfrm>
              <a:off x="693760" y="536086"/>
              <a:ext cx="10858500" cy="604315"/>
              <a:chOff x="693760" y="-1192493"/>
              <a:chExt cx="10858500" cy="1033625"/>
            </a:xfrm>
          </p:grpSpPr>
          <p:sp>
            <p:nvSpPr>
              <p:cNvPr id="28" name="矩形 27"/>
              <p:cNvSpPr/>
              <p:nvPr/>
            </p:nvSpPr>
            <p:spPr>
              <a:xfrm>
                <a:off x="693760" y="-1192493"/>
                <a:ext cx="10858500" cy="103362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）本表学生数包括港澳台侨学生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p>
            </p:txBody>
          </p:sp>
          <p:sp>
            <p:nvSpPr>
              <p:cNvPr id="29" name="矩形 28"/>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7" name="矩形 26"/>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5"/>
                                        </p:tgtEl>
                                      </p:cBhvr>
                                    </p:animEffect>
                                    <p:set>
                                      <p:cBhvr>
                                        <p:cTn id="3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6186309"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三、修订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义务教育阶段专任教师分课程、分学历情况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sp>
        <p:nvSpPr>
          <p:cNvPr id="86" name="TextBox 213"/>
          <p:cNvSpPr txBox="1"/>
          <p:nvPr/>
        </p:nvSpPr>
        <p:spPr>
          <a:xfrm>
            <a:off x="1151565" y="1622416"/>
            <a:ext cx="4944434" cy="2421304"/>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4155</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修订来源：</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义务教育课程方案和课程标准</a:t>
            </a:r>
            <a:r>
              <a:rPr lang="en-US" altLang="zh-CN" sz="1600" kern="0" dirty="0">
                <a:latin typeface="微软雅黑" panose="020B0503020204020204" charset="-122"/>
                <a:ea typeface="微软雅黑" panose="020B0503020204020204" charset="-122"/>
                <a:sym typeface="+mn-ea"/>
              </a:rPr>
              <a:t>》(2022</a:t>
            </a:r>
            <a:r>
              <a:rPr lang="zh-CN" altLang="en-US" sz="1600" kern="0" dirty="0">
                <a:latin typeface="微软雅黑" panose="020B0503020204020204" charset="-122"/>
                <a:ea typeface="微软雅黑" panose="020B0503020204020204" charset="-122"/>
                <a:sym typeface="+mn-ea"/>
              </a:rPr>
              <a:t>年版）</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调整内容：</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4155《</a:t>
            </a:r>
            <a:r>
              <a:rPr lang="zh-CN" altLang="en-US" sz="1600" kern="0" dirty="0">
                <a:latin typeface="微软雅黑" panose="020B0503020204020204" charset="-122"/>
                <a:ea typeface="微软雅黑" panose="020B0503020204020204" charset="-122"/>
                <a:sym typeface="+mn-ea"/>
              </a:rPr>
              <a:t>小学专任教师分课程、分学历情况</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改为</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义务教育阶段专任教师分课程、分学历情况</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，同步修订完善相关指标。</a:t>
            </a:r>
          </a:p>
        </p:txBody>
      </p:sp>
      <p:pic>
        <p:nvPicPr>
          <p:cNvPr id="2" name="图片 1"/>
          <p:cNvPicPr>
            <a:picLocks noChangeAspect="1"/>
          </p:cNvPicPr>
          <p:nvPr/>
        </p:nvPicPr>
        <p:blipFill>
          <a:blip r:embed="rId3"/>
          <a:stretch>
            <a:fillRect/>
          </a:stretch>
        </p:blipFill>
        <p:spPr>
          <a:xfrm>
            <a:off x="6407785" y="1471611"/>
            <a:ext cx="5515991" cy="4892040"/>
          </a:xfrm>
          <a:prstGeom prst="rect">
            <a:avLst/>
          </a:prstGeom>
        </p:spPr>
        <p:style>
          <a:lnRef idx="2">
            <a:schemeClr val="dk1"/>
          </a:lnRef>
          <a:fillRef idx="1">
            <a:schemeClr val="lt1"/>
          </a:fillRef>
          <a:effectRef idx="0">
            <a:schemeClr val="dk1"/>
          </a:effectRef>
          <a:fontRef idx="minor">
            <a:schemeClr val="dk1"/>
          </a:fontRef>
        </p:style>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nvGraphicFramePr>
        <p:xfrm>
          <a:off x="660399" y="1125538"/>
          <a:ext cx="10858500" cy="4021153"/>
        </p:xfrm>
        <a:graphic>
          <a:graphicData uri="http://schemas.openxmlformats.org/drawingml/2006/table">
            <a:tbl>
              <a:tblPr firstRow="1" firstCol="1" bandRow="1"/>
              <a:tblGrid>
                <a:gridCol w="1993622">
                  <a:extLst>
                    <a:ext uri="{9D8B030D-6E8A-4147-A177-3AD203B41FA5}">
                      <a16:colId xmlns:a16="http://schemas.microsoft.com/office/drawing/2014/main" val="20000"/>
                    </a:ext>
                  </a:extLst>
                </a:gridCol>
                <a:gridCol w="540753">
                  <a:extLst>
                    <a:ext uri="{9D8B030D-6E8A-4147-A177-3AD203B41FA5}">
                      <a16:colId xmlns:a16="http://schemas.microsoft.com/office/drawing/2014/main" val="20001"/>
                    </a:ext>
                  </a:extLst>
                </a:gridCol>
                <a:gridCol w="925144">
                  <a:extLst>
                    <a:ext uri="{9D8B030D-6E8A-4147-A177-3AD203B41FA5}">
                      <a16:colId xmlns:a16="http://schemas.microsoft.com/office/drawing/2014/main" val="20002"/>
                    </a:ext>
                  </a:extLst>
                </a:gridCol>
                <a:gridCol w="925144">
                  <a:extLst>
                    <a:ext uri="{9D8B030D-6E8A-4147-A177-3AD203B41FA5}">
                      <a16:colId xmlns:a16="http://schemas.microsoft.com/office/drawing/2014/main" val="20003"/>
                    </a:ext>
                  </a:extLst>
                </a:gridCol>
                <a:gridCol w="925144">
                  <a:extLst>
                    <a:ext uri="{9D8B030D-6E8A-4147-A177-3AD203B41FA5}">
                      <a16:colId xmlns:a16="http://schemas.microsoft.com/office/drawing/2014/main" val="20004"/>
                    </a:ext>
                  </a:extLst>
                </a:gridCol>
                <a:gridCol w="925144">
                  <a:extLst>
                    <a:ext uri="{9D8B030D-6E8A-4147-A177-3AD203B41FA5}">
                      <a16:colId xmlns:a16="http://schemas.microsoft.com/office/drawing/2014/main" val="20005"/>
                    </a:ext>
                  </a:extLst>
                </a:gridCol>
                <a:gridCol w="925144">
                  <a:extLst>
                    <a:ext uri="{9D8B030D-6E8A-4147-A177-3AD203B41FA5}">
                      <a16:colId xmlns:a16="http://schemas.microsoft.com/office/drawing/2014/main" val="20006"/>
                    </a:ext>
                  </a:extLst>
                </a:gridCol>
                <a:gridCol w="925144">
                  <a:extLst>
                    <a:ext uri="{9D8B030D-6E8A-4147-A177-3AD203B41FA5}">
                      <a16:colId xmlns:a16="http://schemas.microsoft.com/office/drawing/2014/main" val="20007"/>
                    </a:ext>
                  </a:extLst>
                </a:gridCol>
                <a:gridCol w="925144">
                  <a:extLst>
                    <a:ext uri="{9D8B030D-6E8A-4147-A177-3AD203B41FA5}">
                      <a16:colId xmlns:a16="http://schemas.microsoft.com/office/drawing/2014/main" val="20008"/>
                    </a:ext>
                  </a:extLst>
                </a:gridCol>
                <a:gridCol w="925144">
                  <a:extLst>
                    <a:ext uri="{9D8B030D-6E8A-4147-A177-3AD203B41FA5}">
                      <a16:colId xmlns:a16="http://schemas.microsoft.com/office/drawing/2014/main" val="20009"/>
                    </a:ext>
                  </a:extLst>
                </a:gridCol>
                <a:gridCol w="922973">
                  <a:extLst>
                    <a:ext uri="{9D8B030D-6E8A-4147-A177-3AD203B41FA5}">
                      <a16:colId xmlns:a16="http://schemas.microsoft.com/office/drawing/2014/main" val="20010"/>
                    </a:ext>
                  </a:extLst>
                </a:gridCol>
              </a:tblGrid>
              <a:tr h="291620">
                <a:tc rowSpan="2">
                  <a:txBody>
                    <a:bodyPr/>
                    <a:lstStyle/>
                    <a:p>
                      <a:pPr algn="ctr">
                        <a:lnSpc>
                          <a:spcPts val="1400"/>
                        </a:lnSpc>
                        <a:spcAft>
                          <a:spcPts val="0"/>
                        </a:spcAft>
                      </a:pPr>
                      <a:r>
                        <a:rPr lang="zh-CN" sz="900" kern="0" dirty="0">
                          <a:effectLst/>
                          <a:latin typeface="Times New Roman" panose="02020603050405020304" pitchFamily="18" charset="0"/>
                          <a:ea typeface="宋体" panose="02010600030101010101" pitchFamily="2" charset="-122"/>
                        </a:rPr>
                        <a:t>专业名称</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自主专业名称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是否师范专业</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专业代码</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年制</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毕业生数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授予学位数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招生数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0777">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师范生</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师范生</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6563">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戊</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己</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6563">
                <a:tc>
                  <a:txBody>
                    <a:bodyPr/>
                    <a:lstStyle/>
                    <a:p>
                      <a:pPr algn="just">
                        <a:lnSpc>
                          <a:spcPts val="1400"/>
                        </a:lnSpc>
                        <a:spcAft>
                          <a:spcPts val="0"/>
                        </a:spcAft>
                      </a:pPr>
                      <a:r>
                        <a:rPr lang="zh-CN" sz="900" kern="0">
                          <a:effectLst/>
                          <a:latin typeface="Times New Roman" panose="02020603050405020304" pitchFamily="18" charset="0"/>
                          <a:ea typeface="宋体" panose="02010600030101010101" pitchFamily="2" charset="-122"/>
                        </a:rPr>
                        <a:t>普通本科生</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86563">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4"/>
                  </a:ext>
                </a:extLst>
              </a:tr>
              <a:tr h="286563">
                <a:tc>
                  <a:txBody>
                    <a:bodyPr/>
                    <a:lstStyle/>
                    <a:p>
                      <a:pPr indent="114300" algn="ctr">
                        <a:lnSpc>
                          <a:spcPts val="1400"/>
                        </a:lnSpc>
                        <a:spcAft>
                          <a:spcPts val="0"/>
                        </a:spcAft>
                      </a:pPr>
                      <a:r>
                        <a:rPr lang="zh-CN" sz="900" kern="0">
                          <a:effectLst/>
                          <a:latin typeface="Times New Roman" panose="02020603050405020304" pitchFamily="18" charset="0"/>
                          <a:ea typeface="宋体" panose="02010600030101010101" pitchFamily="2" charset="-122"/>
                        </a:rPr>
                        <a:t>高中起点本科</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5"/>
                  </a:ext>
                </a:extLst>
              </a:tr>
              <a:tr h="286563">
                <a:tc>
                  <a:txBody>
                    <a:bodyPr/>
                    <a:lstStyle/>
                    <a:p>
                      <a:pPr indent="114300" algn="ctr">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6"/>
                  </a:ext>
                </a:extLst>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7"/>
                  </a:ext>
                </a:extLst>
              </a:tr>
              <a:tr h="286563">
                <a:tc>
                  <a:txBody>
                    <a:bodyPr/>
                    <a:lstStyle/>
                    <a:p>
                      <a:pPr indent="114300" algn="ctr">
                        <a:lnSpc>
                          <a:spcPts val="1400"/>
                        </a:lnSpc>
                        <a:spcAft>
                          <a:spcPts val="0"/>
                        </a:spcAft>
                      </a:pPr>
                      <a:r>
                        <a:rPr lang="zh-CN" sz="900" kern="0">
                          <a:effectLst/>
                          <a:latin typeface="Times New Roman" panose="02020603050405020304" pitchFamily="18" charset="0"/>
                          <a:ea typeface="宋体" panose="02010600030101010101" pitchFamily="2" charset="-122"/>
                        </a:rPr>
                        <a:t>专科起点本科</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8"/>
                  </a:ext>
                </a:extLst>
              </a:tr>
              <a:tr h="286563">
                <a:tc>
                  <a:txBody>
                    <a:bodyPr/>
                    <a:lstStyle/>
                    <a:p>
                      <a:pPr indent="114300" algn="ctr">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09"/>
                  </a:ext>
                </a:extLst>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10"/>
                  </a:ext>
                </a:extLst>
              </a:tr>
              <a:tr h="286563">
                <a:tc>
                  <a:txBody>
                    <a:bodyPr/>
                    <a:lstStyle/>
                    <a:p>
                      <a:pPr indent="114300" algn="ctr">
                        <a:lnSpc>
                          <a:spcPts val="1400"/>
                        </a:lnSpc>
                        <a:spcAft>
                          <a:spcPts val="0"/>
                        </a:spcAft>
                      </a:pPr>
                      <a:r>
                        <a:rPr lang="zh-CN" sz="900" kern="0" dirty="0">
                          <a:effectLst/>
                          <a:latin typeface="Times New Roman" panose="02020603050405020304" pitchFamily="18" charset="0"/>
                          <a:ea typeface="宋体" panose="02010600030101010101" pitchFamily="2" charset="-122"/>
                        </a:rPr>
                        <a:t>第二学士学位</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11"/>
                  </a:ext>
                </a:extLst>
              </a:tr>
              <a:tr h="286563">
                <a:tc>
                  <a:txBody>
                    <a:bodyPr/>
                    <a:lstStyle/>
                    <a:p>
                      <a:pPr indent="114300" algn="ctr">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08</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a:noFill/>
                    </a:lnB>
                  </a:tcPr>
                </a:tc>
                <a:extLst>
                  <a:ext uri="{0D108BD9-81ED-4DB2-BD59-A6C34878D82A}">
                    <a16:rowId xmlns:a16="http://schemas.microsoft.com/office/drawing/2014/main" val="10012"/>
                  </a:ext>
                </a:extLst>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
        <p:nvSpPr>
          <p:cNvPr id="9" name="矩形 8"/>
          <p:cNvSpPr/>
          <p:nvPr/>
        </p:nvSpPr>
        <p:spPr>
          <a:xfrm>
            <a:off x="4080064" y="287020"/>
            <a:ext cx="4312399"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（二十</a:t>
            </a:r>
            <a:r>
              <a:rPr lang="zh-CN" altLang="zh-CN" sz="2000" b="1" dirty="0">
                <a:solidFill>
                  <a:srgbClr val="304371"/>
                </a:solidFill>
                <a:cs typeface="+mn-ea"/>
                <a:sym typeface="+mn-lt"/>
              </a:rPr>
              <a:t>六</a:t>
            </a:r>
            <a:r>
              <a:rPr lang="x-none" altLang="zh-CN" sz="2000" b="1" dirty="0">
                <a:solidFill>
                  <a:srgbClr val="304371"/>
                </a:solidFill>
                <a:cs typeface="+mn-ea"/>
                <a:sym typeface="+mn-lt"/>
              </a:rPr>
              <a:t>）普通本科分专业学生数</a:t>
            </a:r>
            <a:endParaRPr lang="zh-CN" altLang="zh-CN" sz="2000" b="1" dirty="0">
              <a:solidFill>
                <a:srgbClr val="304371"/>
              </a:solidFill>
              <a:cs typeface="+mn-ea"/>
              <a:sym typeface="+mn-lt"/>
            </a:endParaRPr>
          </a:p>
        </p:txBody>
      </p:sp>
      <p:sp>
        <p:nvSpPr>
          <p:cNvPr id="4" name="矩形 3"/>
          <p:cNvSpPr/>
          <p:nvPr/>
        </p:nvSpPr>
        <p:spPr>
          <a:xfrm>
            <a:off x="679450" y="5379842"/>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7" name="表格 6"/>
          <p:cNvGraphicFramePr>
            <a:graphicFrameLocks noGrp="1"/>
          </p:cNvGraphicFramePr>
          <p:nvPr/>
        </p:nvGraphicFramePr>
        <p:xfrm>
          <a:off x="679450" y="5666301"/>
          <a:ext cx="10858501" cy="859295"/>
        </p:xfrm>
        <a:graphic>
          <a:graphicData uri="http://schemas.openxmlformats.org/drawingml/2006/table">
            <a:tbl>
              <a:tblPr firstRow="1" firstCol="1" bandRow="1"/>
              <a:tblGrid>
                <a:gridCol w="1352969">
                  <a:extLst>
                    <a:ext uri="{9D8B030D-6E8A-4147-A177-3AD203B41FA5}">
                      <a16:colId xmlns:a16="http://schemas.microsoft.com/office/drawing/2014/main" val="20000"/>
                    </a:ext>
                  </a:extLst>
                </a:gridCol>
                <a:gridCol w="1339939">
                  <a:extLst>
                    <a:ext uri="{9D8B030D-6E8A-4147-A177-3AD203B41FA5}">
                      <a16:colId xmlns:a16="http://schemas.microsoft.com/office/drawing/2014/main" val="20001"/>
                    </a:ext>
                  </a:extLst>
                </a:gridCol>
                <a:gridCol w="1339939">
                  <a:extLst>
                    <a:ext uri="{9D8B030D-6E8A-4147-A177-3AD203B41FA5}">
                      <a16:colId xmlns:a16="http://schemas.microsoft.com/office/drawing/2014/main" val="20002"/>
                    </a:ext>
                  </a:extLst>
                </a:gridCol>
                <a:gridCol w="1339939">
                  <a:extLst>
                    <a:ext uri="{9D8B030D-6E8A-4147-A177-3AD203B41FA5}">
                      <a16:colId xmlns:a16="http://schemas.microsoft.com/office/drawing/2014/main" val="20003"/>
                    </a:ext>
                  </a:extLst>
                </a:gridCol>
                <a:gridCol w="1339939">
                  <a:extLst>
                    <a:ext uri="{9D8B030D-6E8A-4147-A177-3AD203B41FA5}">
                      <a16:colId xmlns:a16="http://schemas.microsoft.com/office/drawing/2014/main" val="20004"/>
                    </a:ext>
                  </a:extLst>
                </a:gridCol>
                <a:gridCol w="1342111">
                  <a:extLst>
                    <a:ext uri="{9D8B030D-6E8A-4147-A177-3AD203B41FA5}">
                      <a16:colId xmlns:a16="http://schemas.microsoft.com/office/drawing/2014/main" val="20005"/>
                    </a:ext>
                  </a:extLst>
                </a:gridCol>
                <a:gridCol w="1342111">
                  <a:extLst>
                    <a:ext uri="{9D8B030D-6E8A-4147-A177-3AD203B41FA5}">
                      <a16:colId xmlns:a16="http://schemas.microsoft.com/office/drawing/2014/main" val="20006"/>
                    </a:ext>
                  </a:extLst>
                </a:gridCol>
                <a:gridCol w="1461554">
                  <a:extLst>
                    <a:ext uri="{9D8B030D-6E8A-4147-A177-3AD203B41FA5}">
                      <a16:colId xmlns:a16="http://schemas.microsoft.com/office/drawing/2014/main" val="20007"/>
                    </a:ext>
                  </a:extLst>
                </a:gridCol>
              </a:tblGrid>
              <a:tr h="213256">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740" marR="6774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2783">
                <a:tc vMerge="1">
                  <a:txBody>
                    <a:bodyPr/>
                    <a:lstStyle/>
                    <a:p>
                      <a:endParaRPr lang="zh-CN"/>
                    </a:p>
                  </a:txBody>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师范生</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五年级以上</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13256">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00" kern="100" dirty="0">
                        <a:effectLst/>
                        <a:latin typeface="Times New Roman" panose="02020603050405020304" pitchFamily="18"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35" name="组合 34"/>
          <p:cNvGrpSpPr/>
          <p:nvPr/>
        </p:nvGrpSpPr>
        <p:grpSpPr>
          <a:xfrm>
            <a:off x="621615" y="1443369"/>
            <a:ext cx="10858500" cy="1348947"/>
            <a:chOff x="660401" y="1031894"/>
            <a:chExt cx="10858500" cy="1498867"/>
          </a:xfrm>
        </p:grpSpPr>
        <p:grpSp>
          <p:nvGrpSpPr>
            <p:cNvPr id="36" name="组合 35"/>
            <p:cNvGrpSpPr/>
            <p:nvPr/>
          </p:nvGrpSpPr>
          <p:grpSpPr>
            <a:xfrm>
              <a:off x="660401" y="1536515"/>
              <a:ext cx="10858500" cy="994246"/>
              <a:chOff x="660401" y="518650"/>
              <a:chExt cx="10858500" cy="1700566"/>
            </a:xfrm>
          </p:grpSpPr>
          <p:sp>
            <p:nvSpPr>
              <p:cNvPr id="38" name="矩形 37"/>
              <p:cNvSpPr/>
              <p:nvPr/>
            </p:nvSpPr>
            <p:spPr>
              <a:xfrm>
                <a:off x="660401" y="518650"/>
                <a:ext cx="10858500" cy="170056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66750" y="686020"/>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师范生是指按照师范类专业培养方案，在毕业前修完教师教育课程标准规定有关课程，且完成累计不少于</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周教育实践的学生，包括在师范专业以及在兼招专业中按照上述标准进行培养的学生</a:t>
                </a:r>
              </a:p>
            </p:txBody>
          </p:sp>
        </p:grpSp>
        <p:sp>
          <p:nvSpPr>
            <p:cNvPr id="37" name="矩形 36"/>
            <p:cNvSpPr/>
            <p:nvPr/>
          </p:nvSpPr>
          <p:spPr>
            <a:xfrm>
              <a:off x="7786781" y="1031894"/>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1" name="组合 40"/>
          <p:cNvGrpSpPr/>
          <p:nvPr/>
        </p:nvGrpSpPr>
        <p:grpSpPr>
          <a:xfrm>
            <a:off x="693714" y="1258867"/>
            <a:ext cx="10858500" cy="975342"/>
            <a:chOff x="660401" y="999480"/>
            <a:chExt cx="10858500" cy="1083741"/>
          </a:xfrm>
        </p:grpSpPr>
        <p:grpSp>
          <p:nvGrpSpPr>
            <p:cNvPr id="42" name="组合 41"/>
            <p:cNvGrpSpPr/>
            <p:nvPr/>
          </p:nvGrpSpPr>
          <p:grpSpPr>
            <a:xfrm>
              <a:off x="660401" y="1536515"/>
              <a:ext cx="10858500" cy="546706"/>
              <a:chOff x="660401" y="518650"/>
              <a:chExt cx="10858500" cy="935091"/>
            </a:xfrm>
          </p:grpSpPr>
          <p:sp>
            <p:nvSpPr>
              <p:cNvPr id="44" name="矩形 43"/>
              <p:cNvSpPr/>
              <p:nvPr/>
            </p:nvSpPr>
            <p:spPr>
              <a:xfrm>
                <a:off x="660401" y="518650"/>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5" name="矩形 44"/>
              <p:cNvSpPr/>
              <p:nvPr/>
            </p:nvSpPr>
            <p:spPr>
              <a:xfrm>
                <a:off x="666750" y="686020"/>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非师范专业在专业代码后加</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；师范专业在专业代码后加</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，自主专业名称填写“专业名称（师范类）”</a:t>
                </a:r>
              </a:p>
            </p:txBody>
          </p:sp>
        </p:grpSp>
        <p:sp>
          <p:nvSpPr>
            <p:cNvPr id="43" name="矩形 42"/>
            <p:cNvSpPr/>
            <p:nvPr/>
          </p:nvSpPr>
          <p:spPr>
            <a:xfrm>
              <a:off x="4067365" y="999480"/>
              <a:ext cx="1122834" cy="49987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60399" y="301843"/>
            <a:ext cx="10877552" cy="1315450"/>
            <a:chOff x="660401" y="7969"/>
            <a:chExt cx="10891859" cy="1461647"/>
          </a:xfrm>
        </p:grpSpPr>
        <p:grpSp>
          <p:nvGrpSpPr>
            <p:cNvPr id="21" name="组合 20"/>
            <p:cNvGrpSpPr/>
            <p:nvPr/>
          </p:nvGrpSpPr>
          <p:grpSpPr>
            <a:xfrm>
              <a:off x="660401" y="524650"/>
              <a:ext cx="10891859" cy="944966"/>
              <a:chOff x="660401" y="-1212053"/>
              <a:chExt cx="10891859" cy="1616278"/>
            </a:xfrm>
          </p:grpSpPr>
          <p:sp>
            <p:nvSpPr>
              <p:cNvPr id="23" name="矩形 22"/>
              <p:cNvSpPr/>
              <p:nvPr/>
            </p:nvSpPr>
            <p:spPr>
              <a:xfrm>
                <a:off x="693760" y="-1192493"/>
                <a:ext cx="10858500" cy="159671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其他普通高教机构（分校或大专班）（含撤销学校、办学类型调整学校）填报，若存在多点办学（主校区、分校区、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24" name="矩形 23"/>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2" name="矩形 21"/>
            <p:cNvSpPr/>
            <p:nvPr/>
          </p:nvSpPr>
          <p:spPr>
            <a:xfrm>
              <a:off x="5709393" y="7969"/>
              <a:ext cx="2661635"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6" name="组合 45"/>
          <p:cNvGrpSpPr/>
          <p:nvPr/>
        </p:nvGrpSpPr>
        <p:grpSpPr>
          <a:xfrm>
            <a:off x="616625" y="287020"/>
            <a:ext cx="10858500" cy="1008674"/>
            <a:chOff x="693760" y="19624"/>
            <a:chExt cx="10858500" cy="1120777"/>
          </a:xfrm>
        </p:grpSpPr>
        <p:grpSp>
          <p:nvGrpSpPr>
            <p:cNvPr id="47" name="组合 46"/>
            <p:cNvGrpSpPr/>
            <p:nvPr/>
          </p:nvGrpSpPr>
          <p:grpSpPr>
            <a:xfrm>
              <a:off x="693760" y="536086"/>
              <a:ext cx="10858500" cy="604315"/>
              <a:chOff x="693760" y="-1192493"/>
              <a:chExt cx="10858500" cy="1033625"/>
            </a:xfrm>
          </p:grpSpPr>
          <p:sp>
            <p:nvSpPr>
              <p:cNvPr id="49" name="矩形 48"/>
              <p:cNvSpPr/>
              <p:nvPr/>
            </p:nvSpPr>
            <p:spPr>
              <a:xfrm>
                <a:off x="693760" y="-1192493"/>
                <a:ext cx="10858500" cy="103362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）本表学生数包括港澳台侨学生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p>
            </p:txBody>
          </p:sp>
          <p:sp>
            <p:nvSpPr>
              <p:cNvPr id="50" name="矩形 49"/>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48" name="矩形 47"/>
            <p:cNvSpPr/>
            <p:nvPr/>
          </p:nvSpPr>
          <p:spPr>
            <a:xfrm>
              <a:off x="5669861" y="19624"/>
              <a:ext cx="2799737"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0"/>
                                        </p:tgtEl>
                                      </p:cBhvr>
                                    </p:animEffect>
                                    <p:set>
                                      <p:cBhvr>
                                        <p:cTn id="12" dur="1" fill="hold">
                                          <p:stCondLst>
                                            <p:cond delay="249"/>
                                          </p:stCondLst>
                                        </p:cTn>
                                        <p:tgtEl>
                                          <p:spTgt spid="2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5"/>
                                        </p:tgtEl>
                                      </p:cBhvr>
                                    </p:animEffect>
                                    <p:set>
                                      <p:cBhvr>
                                        <p:cTn id="22" dur="1" fill="hold">
                                          <p:stCondLst>
                                            <p:cond delay="249"/>
                                          </p:stCondLst>
                                        </p:cTn>
                                        <p:tgtEl>
                                          <p:spTgt spid="3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1"/>
                                        </p:tgtEl>
                                      </p:cBhvr>
                                    </p:animEffect>
                                    <p:set>
                                      <p:cBhvr>
                                        <p:cTn id="32" dur="1" fill="hold">
                                          <p:stCondLst>
                                            <p:cond delay="249"/>
                                          </p:stCondLst>
                                        </p:cTn>
                                        <p:tgtEl>
                                          <p:spTgt spid="4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46"/>
                                        </p:tgtEl>
                                      </p:cBhvr>
                                    </p:animEffect>
                                    <p:set>
                                      <p:cBhvr>
                                        <p:cTn id="42" dur="1" fill="hold">
                                          <p:stCondLst>
                                            <p:cond delay="24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312399"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（二十七）成人专科分专业学生数</a:t>
            </a:r>
            <a:endParaRPr lang="zh-CN" altLang="zh-CN" sz="2000" b="1" dirty="0">
              <a:solidFill>
                <a:srgbClr val="304371"/>
              </a:solidFill>
              <a:cs typeface="+mn-ea"/>
              <a:sym typeface="+mn-lt"/>
            </a:endParaRPr>
          </a:p>
        </p:txBody>
      </p:sp>
      <p:sp>
        <p:nvSpPr>
          <p:cNvPr id="5" name="矩形 4"/>
          <p:cNvSpPr/>
          <p:nvPr/>
        </p:nvSpPr>
        <p:spPr>
          <a:xfrm>
            <a:off x="666750" y="5309593"/>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74691" y="1125538"/>
          <a:ext cx="10858500" cy="3915696"/>
        </p:xfrm>
        <a:graphic>
          <a:graphicData uri="http://schemas.openxmlformats.org/drawingml/2006/table">
            <a:tbl>
              <a:tblPr firstRow="1" firstCol="1" bandRow="1"/>
              <a:tblGrid>
                <a:gridCol w="1991847">
                  <a:extLst>
                    <a:ext uri="{9D8B030D-6E8A-4147-A177-3AD203B41FA5}">
                      <a16:colId xmlns:a16="http://schemas.microsoft.com/office/drawing/2014/main" val="20000"/>
                    </a:ext>
                  </a:extLst>
                </a:gridCol>
                <a:gridCol w="827584">
                  <a:extLst>
                    <a:ext uri="{9D8B030D-6E8A-4147-A177-3AD203B41FA5}">
                      <a16:colId xmlns:a16="http://schemas.microsoft.com/office/drawing/2014/main" val="20001"/>
                    </a:ext>
                  </a:extLst>
                </a:gridCol>
                <a:gridCol w="1201190">
                  <a:extLst>
                    <a:ext uri="{9D8B030D-6E8A-4147-A177-3AD203B41FA5}">
                      <a16:colId xmlns:a16="http://schemas.microsoft.com/office/drawing/2014/main" val="20002"/>
                    </a:ext>
                  </a:extLst>
                </a:gridCol>
                <a:gridCol w="964428">
                  <a:extLst>
                    <a:ext uri="{9D8B030D-6E8A-4147-A177-3AD203B41FA5}">
                      <a16:colId xmlns:a16="http://schemas.microsoft.com/office/drawing/2014/main" val="20003"/>
                    </a:ext>
                  </a:extLst>
                </a:gridCol>
                <a:gridCol w="1201190">
                  <a:extLst>
                    <a:ext uri="{9D8B030D-6E8A-4147-A177-3AD203B41FA5}">
                      <a16:colId xmlns:a16="http://schemas.microsoft.com/office/drawing/2014/main" val="20004"/>
                    </a:ext>
                  </a:extLst>
                </a:gridCol>
                <a:gridCol w="2565291">
                  <a:extLst>
                    <a:ext uri="{9D8B030D-6E8A-4147-A177-3AD203B41FA5}">
                      <a16:colId xmlns:a16="http://schemas.microsoft.com/office/drawing/2014/main" val="20005"/>
                    </a:ext>
                  </a:extLst>
                </a:gridCol>
                <a:gridCol w="2106970">
                  <a:extLst>
                    <a:ext uri="{9D8B030D-6E8A-4147-A177-3AD203B41FA5}">
                      <a16:colId xmlns:a16="http://schemas.microsoft.com/office/drawing/2014/main" val="20006"/>
                    </a:ext>
                  </a:extLst>
                </a:gridCol>
              </a:tblGrid>
              <a:tr h="923928">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9314">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pitchFamily="18" charset="0"/>
                          <a:ea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9314">
                <a:tc>
                  <a:txBody>
                    <a:bodyPr/>
                    <a:lstStyle/>
                    <a:p>
                      <a:pPr algn="l">
                        <a:lnSpc>
                          <a:spcPts val="1400"/>
                        </a:lnSpc>
                        <a:spcAft>
                          <a:spcPts val="0"/>
                        </a:spcAft>
                      </a:pPr>
                      <a:r>
                        <a:rPr lang="zh-CN" sz="900" kern="0">
                          <a:effectLst/>
                          <a:latin typeface="Times New Roman" panose="02020603050405020304" pitchFamily="18" charset="0"/>
                          <a:ea typeface="宋体" panose="02010600030101010101" pitchFamily="2" charset="-122"/>
                        </a:rPr>
                        <a:t>成人专科生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49314">
                <a:tc>
                  <a:txBody>
                    <a:bodyPr/>
                    <a:lstStyle/>
                    <a:p>
                      <a:pPr indent="228600" algn="l">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49314">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rPr>
                        <a:t>函授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49314">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49314">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rPr>
                        <a:t>业余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49314">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49314">
                <a:tc>
                  <a:txBody>
                    <a:bodyPr/>
                    <a:lstStyle/>
                    <a:p>
                      <a:pPr indent="114300" algn="just">
                        <a:lnSpc>
                          <a:spcPts val="1400"/>
                        </a:lnSpc>
                        <a:spcAft>
                          <a:spcPts val="0"/>
                        </a:spcAft>
                      </a:pPr>
                      <a:r>
                        <a:rPr lang="zh-CN" sz="900" kern="0">
                          <a:effectLst/>
                          <a:latin typeface="Times New Roman" panose="02020603050405020304" pitchFamily="18" charset="0"/>
                          <a:ea typeface="宋体" panose="02010600030101010101" pitchFamily="2" charset="-122"/>
                        </a:rPr>
                        <a:t>脱产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49314">
                <a:tc>
                  <a:txBody>
                    <a:bodyPr/>
                    <a:lstStyle/>
                    <a:p>
                      <a:pPr indent="228600" algn="just">
                        <a:lnSpc>
                          <a:spcPts val="1400"/>
                        </a:lnSpc>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451249280"/>
              </p:ext>
            </p:extLst>
          </p:nvPr>
        </p:nvGraphicFramePr>
        <p:xfrm>
          <a:off x="674692" y="5737809"/>
          <a:ext cx="10858499" cy="856081"/>
        </p:xfrm>
        <a:graphic>
          <a:graphicData uri="http://schemas.openxmlformats.org/drawingml/2006/table">
            <a:tbl>
              <a:tblPr firstRow="1" firstCol="1" bandRow="1"/>
              <a:tblGrid>
                <a:gridCol w="1728673">
                  <a:extLst>
                    <a:ext uri="{9D8B030D-6E8A-4147-A177-3AD203B41FA5}">
                      <a16:colId xmlns:a16="http://schemas.microsoft.com/office/drawing/2014/main" val="20000"/>
                    </a:ext>
                  </a:extLst>
                </a:gridCol>
                <a:gridCol w="1728673">
                  <a:extLst>
                    <a:ext uri="{9D8B030D-6E8A-4147-A177-3AD203B41FA5}">
                      <a16:colId xmlns:a16="http://schemas.microsoft.com/office/drawing/2014/main" val="20001"/>
                    </a:ext>
                  </a:extLst>
                </a:gridCol>
                <a:gridCol w="1728673">
                  <a:extLst>
                    <a:ext uri="{9D8B030D-6E8A-4147-A177-3AD203B41FA5}">
                      <a16:colId xmlns:a16="http://schemas.microsoft.com/office/drawing/2014/main" val="20002"/>
                    </a:ext>
                  </a:extLst>
                </a:gridCol>
                <a:gridCol w="1730845">
                  <a:extLst>
                    <a:ext uri="{9D8B030D-6E8A-4147-A177-3AD203B41FA5}">
                      <a16:colId xmlns:a16="http://schemas.microsoft.com/office/drawing/2014/main" val="20003"/>
                    </a:ext>
                  </a:extLst>
                </a:gridCol>
                <a:gridCol w="1730845">
                  <a:extLst>
                    <a:ext uri="{9D8B030D-6E8A-4147-A177-3AD203B41FA5}">
                      <a16:colId xmlns:a16="http://schemas.microsoft.com/office/drawing/2014/main" val="20004"/>
                    </a:ext>
                  </a:extLst>
                </a:gridCol>
                <a:gridCol w="2210790">
                  <a:extLst>
                    <a:ext uri="{9D8B030D-6E8A-4147-A177-3AD203B41FA5}">
                      <a16:colId xmlns:a16="http://schemas.microsoft.com/office/drawing/2014/main" val="20005"/>
                    </a:ext>
                  </a:extLst>
                </a:gridCol>
              </a:tblGrid>
              <a:tr h="212458">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1165">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dirty="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dirty="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四年级</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以上</a:t>
                      </a:r>
                      <a:endParaRPr lang="zh-CN" sz="1000" kern="100" dirty="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12458">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3" name="组合 12"/>
          <p:cNvGrpSpPr/>
          <p:nvPr/>
        </p:nvGrpSpPr>
        <p:grpSpPr>
          <a:xfrm>
            <a:off x="616625" y="287020"/>
            <a:ext cx="10852153" cy="1081825"/>
            <a:chOff x="693760" y="19624"/>
            <a:chExt cx="10852153" cy="1202058"/>
          </a:xfrm>
        </p:grpSpPr>
        <p:grpSp>
          <p:nvGrpSpPr>
            <p:cNvPr id="14" name="组合 13"/>
            <p:cNvGrpSpPr/>
            <p:nvPr/>
          </p:nvGrpSpPr>
          <p:grpSpPr>
            <a:xfrm>
              <a:off x="693760" y="536086"/>
              <a:ext cx="10852153" cy="685596"/>
              <a:chOff x="693760" y="-1192493"/>
              <a:chExt cx="10852153" cy="1172649"/>
            </a:xfrm>
          </p:grpSpPr>
          <p:sp>
            <p:nvSpPr>
              <p:cNvPr id="16" name="矩形 15"/>
              <p:cNvSpPr/>
              <p:nvPr/>
            </p:nvSpPr>
            <p:spPr>
              <a:xfrm>
                <a:off x="693760" y="-1192493"/>
                <a:ext cx="10852153" cy="11726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）本表学生数包括港澳台侨学生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5" name="矩形 14"/>
            <p:cNvSpPr/>
            <p:nvPr/>
          </p:nvSpPr>
          <p:spPr>
            <a:xfrm>
              <a:off x="5748367" y="19624"/>
              <a:ext cx="272123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7" name="组合 6"/>
          <p:cNvGrpSpPr/>
          <p:nvPr/>
        </p:nvGrpSpPr>
        <p:grpSpPr>
          <a:xfrm>
            <a:off x="543560" y="301879"/>
            <a:ext cx="10891859" cy="1883383"/>
            <a:chOff x="660401" y="8009"/>
            <a:chExt cx="10891859" cy="2092700"/>
          </a:xfrm>
        </p:grpSpPr>
        <p:grpSp>
          <p:nvGrpSpPr>
            <p:cNvPr id="8" name="组合 7"/>
            <p:cNvGrpSpPr/>
            <p:nvPr/>
          </p:nvGrpSpPr>
          <p:grpSpPr>
            <a:xfrm>
              <a:off x="660401" y="524650"/>
              <a:ext cx="10891859" cy="1576059"/>
              <a:chOff x="660401" y="-1212053"/>
              <a:chExt cx="10891859" cy="2695703"/>
            </a:xfrm>
          </p:grpSpPr>
          <p:sp>
            <p:nvSpPr>
              <p:cNvPr id="11" name="矩形 10"/>
              <p:cNvSpPr/>
              <p:nvPr/>
            </p:nvSpPr>
            <p:spPr>
              <a:xfrm>
                <a:off x="693760" y="-1192493"/>
                <a:ext cx="10858500" cy="267614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高等专科学校、高等职业学校、其他普通高教机构（分校或大专班）、成人高校（包括职工高校、农民高校、管理干部学院、教育学院、独立函授学院、广播电视大学、其他成人高教机构）（含撤销学校、办学类型调整学校）填报，若存在多点办学（主校区、分校区、有学生培养任务的附属医院、高等学历继续教育校外教学点）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0" name="矩形 9"/>
            <p:cNvSpPr/>
            <p:nvPr/>
          </p:nvSpPr>
          <p:spPr>
            <a:xfrm>
              <a:off x="5788073" y="8009"/>
              <a:ext cx="272123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312399" cy="400110"/>
          </a:xfrm>
          <a:prstGeom prst="rect">
            <a:avLst/>
          </a:prstGeom>
        </p:spPr>
        <p:txBody>
          <a:bodyPr wrap="none">
            <a:spAutoFit/>
          </a:bodyPr>
          <a:lstStyle/>
          <a:p>
            <a:r>
              <a:rPr lang="zh-CN" altLang="en-US" sz="2000" b="1" dirty="0">
                <a:solidFill>
                  <a:srgbClr val="FF0000"/>
                </a:solidFill>
                <a:cs typeface="+mn-ea"/>
                <a:sym typeface="+mn-lt"/>
              </a:rPr>
              <a:t>★ </a:t>
            </a:r>
            <a:r>
              <a:rPr lang="zh-CN" altLang="zh-CN" sz="2000" b="1" dirty="0">
                <a:solidFill>
                  <a:srgbClr val="304371"/>
                </a:solidFill>
                <a:cs typeface="+mn-ea"/>
                <a:sym typeface="+mn-lt"/>
              </a:rPr>
              <a:t>（二十八）成人本科分专业学生数</a:t>
            </a:r>
            <a:endParaRPr lang="zh-CN" altLang="en-US" sz="2000" b="1" dirty="0">
              <a:solidFill>
                <a:srgbClr val="304371"/>
              </a:solidFill>
              <a:cs typeface="+mn-ea"/>
              <a:sym typeface="+mn-lt"/>
            </a:endParaRPr>
          </a:p>
        </p:txBody>
      </p:sp>
      <p:sp>
        <p:nvSpPr>
          <p:cNvPr id="4" name="矩形 3"/>
          <p:cNvSpPr/>
          <p:nvPr/>
        </p:nvSpPr>
        <p:spPr>
          <a:xfrm>
            <a:off x="658813" y="510851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58812" y="1125538"/>
          <a:ext cx="10874371" cy="3855541"/>
        </p:xfrm>
        <a:graphic>
          <a:graphicData uri="http://schemas.openxmlformats.org/drawingml/2006/table">
            <a:tbl>
              <a:tblPr firstRow="1" firstCol="1" bandRow="1"/>
              <a:tblGrid>
                <a:gridCol w="1837768">
                  <a:extLst>
                    <a:ext uri="{9D8B030D-6E8A-4147-A177-3AD203B41FA5}">
                      <a16:colId xmlns:a16="http://schemas.microsoft.com/office/drawing/2014/main" val="20000"/>
                    </a:ext>
                  </a:extLst>
                </a:gridCol>
                <a:gridCol w="632889">
                  <a:extLst>
                    <a:ext uri="{9D8B030D-6E8A-4147-A177-3AD203B41FA5}">
                      <a16:colId xmlns:a16="http://schemas.microsoft.com/office/drawing/2014/main" val="20001"/>
                    </a:ext>
                  </a:extLst>
                </a:gridCol>
                <a:gridCol w="1400619">
                  <a:extLst>
                    <a:ext uri="{9D8B030D-6E8A-4147-A177-3AD203B41FA5}">
                      <a16:colId xmlns:a16="http://schemas.microsoft.com/office/drawing/2014/main" val="20002"/>
                    </a:ext>
                  </a:extLst>
                </a:gridCol>
                <a:gridCol w="1400619">
                  <a:extLst>
                    <a:ext uri="{9D8B030D-6E8A-4147-A177-3AD203B41FA5}">
                      <a16:colId xmlns:a16="http://schemas.microsoft.com/office/drawing/2014/main" val="20003"/>
                    </a:ext>
                  </a:extLst>
                </a:gridCol>
                <a:gridCol w="1400619">
                  <a:extLst>
                    <a:ext uri="{9D8B030D-6E8A-4147-A177-3AD203B41FA5}">
                      <a16:colId xmlns:a16="http://schemas.microsoft.com/office/drawing/2014/main" val="20004"/>
                    </a:ext>
                  </a:extLst>
                </a:gridCol>
                <a:gridCol w="1400619">
                  <a:extLst>
                    <a:ext uri="{9D8B030D-6E8A-4147-A177-3AD203B41FA5}">
                      <a16:colId xmlns:a16="http://schemas.microsoft.com/office/drawing/2014/main" val="20005"/>
                    </a:ext>
                  </a:extLst>
                </a:gridCol>
                <a:gridCol w="1400619">
                  <a:extLst>
                    <a:ext uri="{9D8B030D-6E8A-4147-A177-3AD203B41FA5}">
                      <a16:colId xmlns:a16="http://schemas.microsoft.com/office/drawing/2014/main" val="20006"/>
                    </a:ext>
                  </a:extLst>
                </a:gridCol>
                <a:gridCol w="1400619">
                  <a:extLst>
                    <a:ext uri="{9D8B030D-6E8A-4147-A177-3AD203B41FA5}">
                      <a16:colId xmlns:a16="http://schemas.microsoft.com/office/drawing/2014/main" val="20007"/>
                    </a:ext>
                  </a:extLst>
                </a:gridCol>
              </a:tblGrid>
              <a:tr h="909733">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rPr>
                        <a:t>授予学位数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5484">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5484">
                <a:tc>
                  <a:txBody>
                    <a:bodyPr/>
                    <a:lstStyle/>
                    <a:p>
                      <a:pPr algn="l">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成人本科生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45484">
                <a:tc>
                  <a:txBody>
                    <a:bodyPr/>
                    <a:lstStyle/>
                    <a:p>
                      <a:pPr indent="2286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3"/>
                  </a:ext>
                </a:extLst>
              </a:tr>
              <a:tr h="245484">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rPr>
                        <a:t>函授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245484">
                <a:tc>
                  <a:txBody>
                    <a:bodyPr/>
                    <a:lstStyle/>
                    <a:p>
                      <a:pPr indent="228600" algn="just">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5"/>
                  </a:ext>
                </a:extLst>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6"/>
                  </a:ext>
                </a:extLst>
              </a:tr>
              <a:tr h="245484">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rPr>
                        <a:t>业余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7"/>
                  </a:ext>
                </a:extLst>
              </a:tr>
              <a:tr h="245484">
                <a:tc>
                  <a:txBody>
                    <a:bodyPr/>
                    <a:lstStyle/>
                    <a:p>
                      <a:pPr indent="228600" algn="just">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8"/>
                  </a:ext>
                </a:extLst>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245484">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rPr>
                        <a:t>脱产</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245484">
                <a:tc>
                  <a:txBody>
                    <a:bodyPr/>
                    <a:lstStyle/>
                    <a:p>
                      <a:pPr indent="228600" algn="just">
                        <a:spcAft>
                          <a:spcPts val="0"/>
                        </a:spcAft>
                      </a:pPr>
                      <a:r>
                        <a:rPr lang="zh-CN" sz="900" kern="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3866742801"/>
              </p:ext>
            </p:extLst>
          </p:nvPr>
        </p:nvGraphicFramePr>
        <p:xfrm>
          <a:off x="674681" y="5701030"/>
          <a:ext cx="10858502" cy="869950"/>
        </p:xfrm>
        <a:graphic>
          <a:graphicData uri="http://schemas.openxmlformats.org/drawingml/2006/table">
            <a:tbl>
              <a:tblPr firstRow="1" firstCol="1" bandRow="1"/>
              <a:tblGrid>
                <a:gridCol w="1565796">
                  <a:extLst>
                    <a:ext uri="{9D8B030D-6E8A-4147-A177-3AD203B41FA5}">
                      <a16:colId xmlns:a16="http://schemas.microsoft.com/office/drawing/2014/main" val="20000"/>
                    </a:ext>
                  </a:extLst>
                </a:gridCol>
                <a:gridCol w="1292162">
                  <a:extLst>
                    <a:ext uri="{9D8B030D-6E8A-4147-A177-3AD203B41FA5}">
                      <a16:colId xmlns:a16="http://schemas.microsoft.com/office/drawing/2014/main" val="20001"/>
                    </a:ext>
                  </a:extLst>
                </a:gridCol>
                <a:gridCol w="1292162">
                  <a:extLst>
                    <a:ext uri="{9D8B030D-6E8A-4147-A177-3AD203B41FA5}">
                      <a16:colId xmlns:a16="http://schemas.microsoft.com/office/drawing/2014/main" val="20002"/>
                    </a:ext>
                  </a:extLst>
                </a:gridCol>
                <a:gridCol w="1292162">
                  <a:extLst>
                    <a:ext uri="{9D8B030D-6E8A-4147-A177-3AD203B41FA5}">
                      <a16:colId xmlns:a16="http://schemas.microsoft.com/office/drawing/2014/main" val="20003"/>
                    </a:ext>
                  </a:extLst>
                </a:gridCol>
                <a:gridCol w="1292162">
                  <a:extLst>
                    <a:ext uri="{9D8B030D-6E8A-4147-A177-3AD203B41FA5}">
                      <a16:colId xmlns:a16="http://schemas.microsoft.com/office/drawing/2014/main" val="20004"/>
                    </a:ext>
                  </a:extLst>
                </a:gridCol>
                <a:gridCol w="1294333">
                  <a:extLst>
                    <a:ext uri="{9D8B030D-6E8A-4147-A177-3AD203B41FA5}">
                      <a16:colId xmlns:a16="http://schemas.microsoft.com/office/drawing/2014/main" val="20005"/>
                    </a:ext>
                  </a:extLst>
                </a:gridCol>
                <a:gridCol w="1294333">
                  <a:extLst>
                    <a:ext uri="{9D8B030D-6E8A-4147-A177-3AD203B41FA5}">
                      <a16:colId xmlns:a16="http://schemas.microsoft.com/office/drawing/2014/main" val="20006"/>
                    </a:ext>
                  </a:extLst>
                </a:gridCol>
                <a:gridCol w="1535392">
                  <a:extLst>
                    <a:ext uri="{9D8B030D-6E8A-4147-A177-3AD203B41FA5}">
                      <a16:colId xmlns:a16="http://schemas.microsoft.com/office/drawing/2014/main" val="20007"/>
                    </a:ext>
                  </a:extLst>
                </a:gridCol>
              </a:tblGrid>
              <a:tr h="215900">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8150">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五年级</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六年级以上</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3" name="组合 12"/>
          <p:cNvGrpSpPr/>
          <p:nvPr/>
        </p:nvGrpSpPr>
        <p:grpSpPr>
          <a:xfrm>
            <a:off x="576919" y="287019"/>
            <a:ext cx="10858500" cy="1095275"/>
            <a:chOff x="654054" y="19624"/>
            <a:chExt cx="10858500" cy="1022999"/>
          </a:xfrm>
        </p:grpSpPr>
        <p:grpSp>
          <p:nvGrpSpPr>
            <p:cNvPr id="14" name="组合 13"/>
            <p:cNvGrpSpPr/>
            <p:nvPr/>
          </p:nvGrpSpPr>
          <p:grpSpPr>
            <a:xfrm>
              <a:off x="654054" y="477400"/>
              <a:ext cx="10858500" cy="565223"/>
              <a:chOff x="654054" y="-1292871"/>
              <a:chExt cx="10858500" cy="966762"/>
            </a:xfrm>
          </p:grpSpPr>
          <p:sp>
            <p:nvSpPr>
              <p:cNvPr id="16" name="矩形 15"/>
              <p:cNvSpPr/>
              <p:nvPr/>
            </p:nvSpPr>
            <p:spPr>
              <a:xfrm>
                <a:off x="654054" y="-1292871"/>
                <a:ext cx="10858500" cy="83247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）本表学生数包括港澳台侨学生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5" name="矩形 14"/>
            <p:cNvSpPr/>
            <p:nvPr/>
          </p:nvSpPr>
          <p:spPr>
            <a:xfrm>
              <a:off x="5748367" y="19624"/>
              <a:ext cx="272123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6" name="组合 5"/>
          <p:cNvGrpSpPr/>
          <p:nvPr/>
        </p:nvGrpSpPr>
        <p:grpSpPr>
          <a:xfrm>
            <a:off x="543560" y="327031"/>
            <a:ext cx="10891859" cy="1811735"/>
            <a:chOff x="660401" y="35957"/>
            <a:chExt cx="10891859" cy="2013089"/>
          </a:xfrm>
        </p:grpSpPr>
        <p:grpSp>
          <p:nvGrpSpPr>
            <p:cNvPr id="8" name="组合 7"/>
            <p:cNvGrpSpPr/>
            <p:nvPr/>
          </p:nvGrpSpPr>
          <p:grpSpPr>
            <a:xfrm>
              <a:off x="660401" y="524650"/>
              <a:ext cx="10891859" cy="1524396"/>
              <a:chOff x="660401" y="-1212053"/>
              <a:chExt cx="10891859" cy="2607338"/>
            </a:xfrm>
          </p:grpSpPr>
          <p:sp>
            <p:nvSpPr>
              <p:cNvPr id="11" name="矩形 10"/>
              <p:cNvSpPr/>
              <p:nvPr/>
            </p:nvSpPr>
            <p:spPr>
              <a:xfrm>
                <a:off x="693760" y="-1192493"/>
                <a:ext cx="10858500" cy="25877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高等专科学校、高等职业学校、其他普通高教机构（分校或大专班）、成人高校（包括职工高校、农民高校、管理干部学院、教育学院、独立函授学院、广播电视大学、其他成人高教机构）（含撤销学校、办学类型调整学校）填报，若存在多点办学（主校区、分校区、有学生培养任务的附属医院、高等学历继续教育校外教学点）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0" name="矩形 9"/>
            <p:cNvSpPr/>
            <p:nvPr/>
          </p:nvSpPr>
          <p:spPr>
            <a:xfrm>
              <a:off x="5788073" y="35957"/>
              <a:ext cx="272123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310623" y="287020"/>
            <a:ext cx="5570756" cy="707886"/>
          </a:xfrm>
          <a:prstGeom prst="rect">
            <a:avLst/>
          </a:prstGeom>
        </p:spPr>
        <p:txBody>
          <a:bodyPr wrap="squar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（二十九）</a:t>
            </a:r>
            <a:r>
              <a:rPr lang="zh-CN" altLang="zh-CN" sz="2000" b="1" dirty="0">
                <a:solidFill>
                  <a:srgbClr val="304371"/>
                </a:solidFill>
                <a:cs typeface="+mn-ea"/>
              </a:rPr>
              <a:t>网络（开放）教育专科分专业学生数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extLst>
              <p:ext uri="{D42A27DB-BD31-4B8C-83A1-F6EECF244321}">
                <p14:modId xmlns:p14="http://schemas.microsoft.com/office/powerpoint/2010/main" val="3714590147"/>
              </p:ext>
            </p:extLst>
          </p:nvPr>
        </p:nvGraphicFramePr>
        <p:xfrm>
          <a:off x="882335" y="1028307"/>
          <a:ext cx="10427333" cy="5542673"/>
        </p:xfrm>
        <a:graphic>
          <a:graphicData uri="http://schemas.openxmlformats.org/drawingml/2006/table">
            <a:tbl>
              <a:tblPr firstRow="1" firstCol="1" bandRow="1"/>
              <a:tblGrid>
                <a:gridCol w="1489619">
                  <a:extLst>
                    <a:ext uri="{9D8B030D-6E8A-4147-A177-3AD203B41FA5}">
                      <a16:colId xmlns:a16="http://schemas.microsoft.com/office/drawing/2014/main" val="20000"/>
                    </a:ext>
                  </a:extLst>
                </a:gridCol>
                <a:gridCol w="1489619">
                  <a:extLst>
                    <a:ext uri="{9D8B030D-6E8A-4147-A177-3AD203B41FA5}">
                      <a16:colId xmlns:a16="http://schemas.microsoft.com/office/drawing/2014/main" val="20001"/>
                    </a:ext>
                  </a:extLst>
                </a:gridCol>
                <a:gridCol w="1489619">
                  <a:extLst>
                    <a:ext uri="{9D8B030D-6E8A-4147-A177-3AD203B41FA5}">
                      <a16:colId xmlns:a16="http://schemas.microsoft.com/office/drawing/2014/main" val="20002"/>
                    </a:ext>
                  </a:extLst>
                </a:gridCol>
                <a:gridCol w="1489619">
                  <a:extLst>
                    <a:ext uri="{9D8B030D-6E8A-4147-A177-3AD203B41FA5}">
                      <a16:colId xmlns:a16="http://schemas.microsoft.com/office/drawing/2014/main" val="20003"/>
                    </a:ext>
                  </a:extLst>
                </a:gridCol>
                <a:gridCol w="1489619">
                  <a:extLst>
                    <a:ext uri="{9D8B030D-6E8A-4147-A177-3AD203B41FA5}">
                      <a16:colId xmlns:a16="http://schemas.microsoft.com/office/drawing/2014/main" val="20004"/>
                    </a:ext>
                  </a:extLst>
                </a:gridCol>
                <a:gridCol w="1489619">
                  <a:extLst>
                    <a:ext uri="{9D8B030D-6E8A-4147-A177-3AD203B41FA5}">
                      <a16:colId xmlns:a16="http://schemas.microsoft.com/office/drawing/2014/main" val="20005"/>
                    </a:ext>
                  </a:extLst>
                </a:gridCol>
                <a:gridCol w="1489619">
                  <a:extLst>
                    <a:ext uri="{9D8B030D-6E8A-4147-A177-3AD203B41FA5}">
                      <a16:colId xmlns:a16="http://schemas.microsoft.com/office/drawing/2014/main" val="20006"/>
                    </a:ext>
                  </a:extLst>
                </a:gridCol>
              </a:tblGrid>
              <a:tr h="1044461">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77280">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65839">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网络专科生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465839">
                <a:tc>
                  <a:txBody>
                    <a:bodyPr/>
                    <a:lstStyle/>
                    <a:p>
                      <a:pPr indent="228600" algn="just">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465839">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524683">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524683">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开放教育专科生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6"/>
                  </a:ext>
                </a:extLst>
              </a:tr>
              <a:tr h="524683">
                <a:tc>
                  <a:txBody>
                    <a:bodyPr/>
                    <a:lstStyle/>
                    <a:p>
                      <a:pPr indent="114300" algn="l">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7"/>
                  </a:ext>
                </a:extLst>
              </a:tr>
              <a:tr h="524683">
                <a:tc>
                  <a:txBody>
                    <a:bodyPr/>
                    <a:lstStyle/>
                    <a:p>
                      <a:pPr indent="114300" algn="l">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8"/>
                  </a:ext>
                </a:extLst>
              </a:tr>
              <a:tr h="524683">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pSp>
        <p:nvGrpSpPr>
          <p:cNvPr id="11" name="组合 10"/>
          <p:cNvGrpSpPr/>
          <p:nvPr/>
        </p:nvGrpSpPr>
        <p:grpSpPr>
          <a:xfrm>
            <a:off x="882332" y="316940"/>
            <a:ext cx="10427333" cy="1290857"/>
            <a:chOff x="660401" y="1043732"/>
            <a:chExt cx="10858500" cy="782318"/>
          </a:xfrm>
        </p:grpSpPr>
        <p:grpSp>
          <p:nvGrpSpPr>
            <p:cNvPr id="12" name="组合 11"/>
            <p:cNvGrpSpPr/>
            <p:nvPr/>
          </p:nvGrpSpPr>
          <p:grpSpPr>
            <a:xfrm>
              <a:off x="660401" y="1279344"/>
              <a:ext cx="10858500" cy="546706"/>
              <a:chOff x="660401" y="78782"/>
              <a:chExt cx="10858500" cy="935090"/>
            </a:xfrm>
          </p:grpSpPr>
          <p:sp>
            <p:nvSpPr>
              <p:cNvPr id="14" name="矩形 13"/>
              <p:cNvSpPr/>
              <p:nvPr/>
            </p:nvSpPr>
            <p:spPr>
              <a:xfrm>
                <a:off x="660401" y="78782"/>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125893"/>
                <a:ext cx="10722611" cy="813543"/>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将教基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3329《</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网络专科分专业学生数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改为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网络（开放）教育专科分专业学生数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，增加开放教育专科生指标分组，完善填报范围和填报说明，停止网络专科招生数据填报（修改表名，修改表结构）</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4856770" y="1043732"/>
              <a:ext cx="4296195" cy="20402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1" name="组合 30"/>
          <p:cNvGrpSpPr/>
          <p:nvPr/>
        </p:nvGrpSpPr>
        <p:grpSpPr>
          <a:xfrm>
            <a:off x="882332" y="2713121"/>
            <a:ext cx="10427333" cy="715879"/>
            <a:chOff x="660401" y="1136587"/>
            <a:chExt cx="10858500" cy="795442"/>
          </a:xfrm>
        </p:grpSpPr>
        <p:grpSp>
          <p:nvGrpSpPr>
            <p:cNvPr id="32" name="组合 31"/>
            <p:cNvGrpSpPr/>
            <p:nvPr/>
          </p:nvGrpSpPr>
          <p:grpSpPr>
            <a:xfrm>
              <a:off x="660401" y="1385321"/>
              <a:ext cx="10858500" cy="546708"/>
              <a:chOff x="660401" y="260046"/>
              <a:chExt cx="10858500" cy="935094"/>
            </a:xfrm>
          </p:grpSpPr>
          <p:sp>
            <p:nvSpPr>
              <p:cNvPr id="34" name="矩形 33"/>
              <p:cNvSpPr/>
              <p:nvPr/>
            </p:nvSpPr>
            <p:spPr>
              <a:xfrm>
                <a:off x="660401" y="260046"/>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5" name="矩形 34"/>
              <p:cNvSpPr/>
              <p:nvPr/>
            </p:nvSpPr>
            <p:spPr>
              <a:xfrm>
                <a:off x="666750" y="427418"/>
                <a:ext cx="10722611" cy="76772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网络专科生由教育部批准开展网络高等学历教育招生的试点高校填报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33" name="矩形 32"/>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6" name="组合 35"/>
          <p:cNvGrpSpPr/>
          <p:nvPr/>
        </p:nvGrpSpPr>
        <p:grpSpPr>
          <a:xfrm>
            <a:off x="882332" y="4578014"/>
            <a:ext cx="10427333" cy="1170307"/>
            <a:chOff x="660401" y="1136588"/>
            <a:chExt cx="10858500" cy="709259"/>
          </a:xfrm>
        </p:grpSpPr>
        <p:grpSp>
          <p:nvGrpSpPr>
            <p:cNvPr id="37" name="组合 36"/>
            <p:cNvGrpSpPr/>
            <p:nvPr/>
          </p:nvGrpSpPr>
          <p:grpSpPr>
            <a:xfrm>
              <a:off x="660401" y="1279344"/>
              <a:ext cx="10858500" cy="566503"/>
              <a:chOff x="660401" y="78782"/>
              <a:chExt cx="10858500" cy="968951"/>
            </a:xfrm>
          </p:grpSpPr>
          <p:sp>
            <p:nvSpPr>
              <p:cNvPr id="39" name="矩形 38"/>
              <p:cNvSpPr/>
              <p:nvPr/>
            </p:nvSpPr>
            <p:spPr>
              <a:xfrm>
                <a:off x="660401" y="78782"/>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0" name="矩形 39"/>
              <p:cNvSpPr/>
              <p:nvPr/>
            </p:nvSpPr>
            <p:spPr>
              <a:xfrm>
                <a:off x="666750" y="246153"/>
                <a:ext cx="10722612" cy="80158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开放教育专科生由国家开放大学、北京开放大学、上海开放大学、江苏开放大学、广东开放大学、云南开放大学填报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38" name="矩形 37"/>
            <p:cNvSpPr/>
            <p:nvPr/>
          </p:nvSpPr>
          <p:spPr>
            <a:xfrm>
              <a:off x="660401" y="1136588"/>
              <a:ext cx="1122834" cy="14275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1"/>
                                        </p:tgtEl>
                                      </p:cBhvr>
                                    </p:animEffect>
                                    <p:set>
                                      <p:cBhvr>
                                        <p:cTn id="12" dur="1" fill="hold">
                                          <p:stCondLst>
                                            <p:cond delay="249"/>
                                          </p:stCondLst>
                                        </p:cTn>
                                        <p:tgtEl>
                                          <p:spTgt spid="1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1"/>
                                        </p:tgtEl>
                                      </p:cBhvr>
                                    </p:animEffect>
                                    <p:set>
                                      <p:cBhvr>
                                        <p:cTn id="22" dur="1" fill="hold">
                                          <p:stCondLst>
                                            <p:cond delay="249"/>
                                          </p:stCondLst>
                                        </p:cTn>
                                        <p:tgtEl>
                                          <p:spTgt spid="3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6"/>
                                        </p:tgtEl>
                                      </p:cBhvr>
                                    </p:animEffect>
                                    <p:set>
                                      <p:cBhvr>
                                        <p:cTn id="32" dur="1" fill="hold">
                                          <p:stCondLst>
                                            <p:cond delay="24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55082" y="287020"/>
            <a:ext cx="508184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（三十）网络（开放）本科分专业学生数</a:t>
            </a:r>
          </a:p>
        </p:txBody>
      </p:sp>
      <p:graphicFrame>
        <p:nvGraphicFramePr>
          <p:cNvPr id="4" name="表格 3"/>
          <p:cNvGraphicFramePr>
            <a:graphicFrameLocks noGrp="1"/>
          </p:cNvGraphicFramePr>
          <p:nvPr>
            <p:extLst>
              <p:ext uri="{D42A27DB-BD31-4B8C-83A1-F6EECF244321}">
                <p14:modId xmlns:p14="http://schemas.microsoft.com/office/powerpoint/2010/main" val="2183069699"/>
              </p:ext>
            </p:extLst>
          </p:nvPr>
        </p:nvGraphicFramePr>
        <p:xfrm>
          <a:off x="658813" y="883920"/>
          <a:ext cx="10874374" cy="5791200"/>
        </p:xfrm>
        <a:graphic>
          <a:graphicData uri="http://schemas.openxmlformats.org/drawingml/2006/table">
            <a:tbl>
              <a:tblPr firstRow="1" firstCol="1" bandRow="1"/>
              <a:tblGrid>
                <a:gridCol w="1485439">
                  <a:extLst>
                    <a:ext uri="{9D8B030D-6E8A-4147-A177-3AD203B41FA5}">
                      <a16:colId xmlns:a16="http://schemas.microsoft.com/office/drawing/2014/main" val="20000"/>
                    </a:ext>
                  </a:extLst>
                </a:gridCol>
                <a:gridCol w="902574">
                  <a:extLst>
                    <a:ext uri="{9D8B030D-6E8A-4147-A177-3AD203B41FA5}">
                      <a16:colId xmlns:a16="http://schemas.microsoft.com/office/drawing/2014/main" val="20001"/>
                    </a:ext>
                  </a:extLst>
                </a:gridCol>
                <a:gridCol w="1413668">
                  <a:extLst>
                    <a:ext uri="{9D8B030D-6E8A-4147-A177-3AD203B41FA5}">
                      <a16:colId xmlns:a16="http://schemas.microsoft.com/office/drawing/2014/main" val="20002"/>
                    </a:ext>
                  </a:extLst>
                </a:gridCol>
                <a:gridCol w="1415844">
                  <a:extLst>
                    <a:ext uri="{9D8B030D-6E8A-4147-A177-3AD203B41FA5}">
                      <a16:colId xmlns:a16="http://schemas.microsoft.com/office/drawing/2014/main" val="20003"/>
                    </a:ext>
                  </a:extLst>
                </a:gridCol>
                <a:gridCol w="1415844">
                  <a:extLst>
                    <a:ext uri="{9D8B030D-6E8A-4147-A177-3AD203B41FA5}">
                      <a16:colId xmlns:a16="http://schemas.microsoft.com/office/drawing/2014/main" val="20004"/>
                    </a:ext>
                  </a:extLst>
                </a:gridCol>
                <a:gridCol w="1413668">
                  <a:extLst>
                    <a:ext uri="{9D8B030D-6E8A-4147-A177-3AD203B41FA5}">
                      <a16:colId xmlns:a16="http://schemas.microsoft.com/office/drawing/2014/main" val="20005"/>
                    </a:ext>
                  </a:extLst>
                </a:gridCol>
                <a:gridCol w="1415844">
                  <a:extLst>
                    <a:ext uri="{9D8B030D-6E8A-4147-A177-3AD203B41FA5}">
                      <a16:colId xmlns:a16="http://schemas.microsoft.com/office/drawing/2014/main" val="20006"/>
                    </a:ext>
                  </a:extLst>
                </a:gridCol>
                <a:gridCol w="1411493">
                  <a:extLst>
                    <a:ext uri="{9D8B030D-6E8A-4147-A177-3AD203B41FA5}">
                      <a16:colId xmlns:a16="http://schemas.microsoft.com/office/drawing/2014/main" val="20007"/>
                    </a:ext>
                  </a:extLst>
                </a:gridCol>
              </a:tblGrid>
              <a:tr h="1091292">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授予学位数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98682">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86727">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网络专科生</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01</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486727">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extLst>
                  <a:ext uri="{0D108BD9-81ED-4DB2-BD59-A6C34878D82A}">
                    <a16:rowId xmlns:a16="http://schemas.microsoft.com/office/drawing/2014/main" val="10003"/>
                  </a:ext>
                </a:extLst>
              </a:tr>
              <a:tr h="486727">
                <a:tc>
                  <a:txBody>
                    <a:bodyPr/>
                    <a:lstStyle/>
                    <a:p>
                      <a:pPr indent="114300" algn="just">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03</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pitchFamily="18"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a:noFill/>
                    </a:lnB>
                  </a:tcPr>
                </a:tc>
                <a:extLst>
                  <a:ext uri="{0D108BD9-81ED-4DB2-BD59-A6C34878D82A}">
                    <a16:rowId xmlns:a16="http://schemas.microsoft.com/office/drawing/2014/main" val="10004"/>
                  </a:ext>
                </a:extLst>
              </a:tr>
              <a:tr h="548209">
                <a:tc>
                  <a:txBody>
                    <a:bodyPr/>
                    <a:lstStyle/>
                    <a:p>
                      <a:pPr indent="114300" algn="l">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0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pitchFamily="18" charset="0"/>
                        <a:ea typeface="宋体" panose="02010600030101010101" pitchFamily="2" charset="-122"/>
                      </a:endParaRPr>
                    </a:p>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548209">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rPr>
                        <a:t>开放教育本科生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6"/>
                  </a:ext>
                </a:extLst>
              </a:tr>
              <a:tr h="548209">
                <a:tc>
                  <a:txBody>
                    <a:bodyPr/>
                    <a:lstStyle/>
                    <a:p>
                      <a:pPr indent="114300" algn="l">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7"/>
                  </a:ext>
                </a:extLst>
              </a:tr>
              <a:tr h="548209">
                <a:tc>
                  <a:txBody>
                    <a:bodyPr/>
                    <a:lstStyle/>
                    <a:p>
                      <a:pPr indent="114300" algn="l">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8"/>
                  </a:ext>
                </a:extLst>
              </a:tr>
              <a:tr h="548209">
                <a:tc>
                  <a:txBody>
                    <a:bodyPr/>
                    <a:lstStyle/>
                    <a:p>
                      <a:pPr indent="114300" algn="l">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pitchFamily="18"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pSp>
        <p:nvGrpSpPr>
          <p:cNvPr id="16" name="组合 15"/>
          <p:cNvGrpSpPr/>
          <p:nvPr/>
        </p:nvGrpSpPr>
        <p:grpSpPr>
          <a:xfrm>
            <a:off x="882332" y="328568"/>
            <a:ext cx="10427333" cy="1279229"/>
            <a:chOff x="660401" y="1050779"/>
            <a:chExt cx="10858500" cy="775271"/>
          </a:xfrm>
        </p:grpSpPr>
        <p:grpSp>
          <p:nvGrpSpPr>
            <p:cNvPr id="17" name="组合 16"/>
            <p:cNvGrpSpPr/>
            <p:nvPr/>
          </p:nvGrpSpPr>
          <p:grpSpPr>
            <a:xfrm>
              <a:off x="660401" y="1279344"/>
              <a:ext cx="10858500" cy="546706"/>
              <a:chOff x="660401" y="78782"/>
              <a:chExt cx="10858500" cy="935090"/>
            </a:xfrm>
          </p:grpSpPr>
          <p:sp>
            <p:nvSpPr>
              <p:cNvPr id="19" name="矩形 18"/>
              <p:cNvSpPr/>
              <p:nvPr/>
            </p:nvSpPr>
            <p:spPr>
              <a:xfrm>
                <a:off x="660401" y="78782"/>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6750" y="125893"/>
                <a:ext cx="10722611" cy="8015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将教基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3330《</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网络本科分专业学生数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改为</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网络（开放）教育本科分专业学生数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sym typeface="+mn-ea"/>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，增加开放教育本科生指标分组，完善填报范围和填报说明，停止网络本科招生数据填报（修改表名，修改表结构）</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a:off x="4790514" y="1050779"/>
              <a:ext cx="4107790" cy="20402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a:extLst>
              <a:ext uri="{FF2B5EF4-FFF2-40B4-BE49-F238E27FC236}">
                <a16:creationId xmlns:a16="http://schemas.microsoft.com/office/drawing/2014/main" id="{A629706B-CA85-48A3-9794-DC2FF6A739D4}"/>
              </a:ext>
            </a:extLst>
          </p:cNvPr>
          <p:cNvGrpSpPr/>
          <p:nvPr/>
        </p:nvGrpSpPr>
        <p:grpSpPr>
          <a:xfrm>
            <a:off x="658813" y="2591201"/>
            <a:ext cx="10874374" cy="715879"/>
            <a:chOff x="660401" y="1136587"/>
            <a:chExt cx="10858500" cy="795442"/>
          </a:xfrm>
        </p:grpSpPr>
        <p:grpSp>
          <p:nvGrpSpPr>
            <p:cNvPr id="22" name="组合 21">
              <a:extLst>
                <a:ext uri="{FF2B5EF4-FFF2-40B4-BE49-F238E27FC236}">
                  <a16:creationId xmlns:a16="http://schemas.microsoft.com/office/drawing/2014/main" id="{51DD6120-03A8-4C3A-9B8A-005FC5ADF0A0}"/>
                </a:ext>
              </a:extLst>
            </p:cNvPr>
            <p:cNvGrpSpPr/>
            <p:nvPr/>
          </p:nvGrpSpPr>
          <p:grpSpPr>
            <a:xfrm>
              <a:off x="660401" y="1385321"/>
              <a:ext cx="10858500" cy="546708"/>
              <a:chOff x="660401" y="260046"/>
              <a:chExt cx="10858500" cy="935095"/>
            </a:xfrm>
          </p:grpSpPr>
          <p:sp>
            <p:nvSpPr>
              <p:cNvPr id="24" name="矩形 23">
                <a:extLst>
                  <a:ext uri="{FF2B5EF4-FFF2-40B4-BE49-F238E27FC236}">
                    <a16:creationId xmlns:a16="http://schemas.microsoft.com/office/drawing/2014/main" id="{E6BB9924-96F9-47FA-A10A-B0522F4B89F3}"/>
                  </a:ext>
                </a:extLst>
              </p:cNvPr>
              <p:cNvSpPr/>
              <p:nvPr/>
            </p:nvSpPr>
            <p:spPr>
              <a:xfrm>
                <a:off x="660401" y="260046"/>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a:extLst>
                  <a:ext uri="{FF2B5EF4-FFF2-40B4-BE49-F238E27FC236}">
                    <a16:creationId xmlns:a16="http://schemas.microsoft.com/office/drawing/2014/main" id="{C7E84A43-EF58-49E7-9832-E8A4B682E38C}"/>
                  </a:ext>
                </a:extLst>
              </p:cNvPr>
              <p:cNvSpPr/>
              <p:nvPr/>
            </p:nvSpPr>
            <p:spPr>
              <a:xfrm>
                <a:off x="666750" y="427418"/>
                <a:ext cx="10722611" cy="767723"/>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网络本科生由教育部批准开展网络高等学历教育招生的试点高校填报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23" name="矩形 22">
              <a:extLst>
                <a:ext uri="{FF2B5EF4-FFF2-40B4-BE49-F238E27FC236}">
                  <a16:creationId xmlns:a16="http://schemas.microsoft.com/office/drawing/2014/main" id="{3A000C57-FD3B-4E48-AB79-CCFC17F08752}"/>
                </a:ext>
              </a:extLst>
            </p:cNvPr>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a:extLst>
              <a:ext uri="{FF2B5EF4-FFF2-40B4-BE49-F238E27FC236}">
                <a16:creationId xmlns:a16="http://schemas.microsoft.com/office/drawing/2014/main" id="{61C00E35-B5B0-49AD-A912-D40781F224F3}"/>
              </a:ext>
            </a:extLst>
          </p:cNvPr>
          <p:cNvGrpSpPr/>
          <p:nvPr/>
        </p:nvGrpSpPr>
        <p:grpSpPr>
          <a:xfrm>
            <a:off x="599663" y="4669392"/>
            <a:ext cx="10933524" cy="1170307"/>
            <a:chOff x="660401" y="1136588"/>
            <a:chExt cx="10858500" cy="709259"/>
          </a:xfrm>
        </p:grpSpPr>
        <p:grpSp>
          <p:nvGrpSpPr>
            <p:cNvPr id="27" name="组合 26">
              <a:extLst>
                <a:ext uri="{FF2B5EF4-FFF2-40B4-BE49-F238E27FC236}">
                  <a16:creationId xmlns:a16="http://schemas.microsoft.com/office/drawing/2014/main" id="{5DB81721-13BB-402C-B687-47B3253DCB16}"/>
                </a:ext>
              </a:extLst>
            </p:cNvPr>
            <p:cNvGrpSpPr/>
            <p:nvPr/>
          </p:nvGrpSpPr>
          <p:grpSpPr>
            <a:xfrm>
              <a:off x="660401" y="1279344"/>
              <a:ext cx="10858500" cy="566503"/>
              <a:chOff x="660401" y="78782"/>
              <a:chExt cx="10858500" cy="968951"/>
            </a:xfrm>
          </p:grpSpPr>
          <p:sp>
            <p:nvSpPr>
              <p:cNvPr id="29" name="矩形 28">
                <a:extLst>
                  <a:ext uri="{FF2B5EF4-FFF2-40B4-BE49-F238E27FC236}">
                    <a16:creationId xmlns:a16="http://schemas.microsoft.com/office/drawing/2014/main" id="{A3911430-8716-4BEF-842F-D299DAD0BB5F}"/>
                  </a:ext>
                </a:extLst>
              </p:cNvPr>
              <p:cNvSpPr/>
              <p:nvPr/>
            </p:nvSpPr>
            <p:spPr>
              <a:xfrm>
                <a:off x="660401" y="78782"/>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0" name="矩形 29">
                <a:extLst>
                  <a:ext uri="{FF2B5EF4-FFF2-40B4-BE49-F238E27FC236}">
                    <a16:creationId xmlns:a16="http://schemas.microsoft.com/office/drawing/2014/main" id="{D24F1A58-E879-4467-8A0F-DAF577579789}"/>
                  </a:ext>
                </a:extLst>
              </p:cNvPr>
              <p:cNvSpPr/>
              <p:nvPr/>
            </p:nvSpPr>
            <p:spPr>
              <a:xfrm>
                <a:off x="666749" y="246153"/>
                <a:ext cx="10799755" cy="80158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开放教育</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本</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科生由国家开放大学、北京开放大学、上海开放大学、江苏开放大学、广东开放大学、云南开放大学填报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28" name="矩形 27">
              <a:extLst>
                <a:ext uri="{FF2B5EF4-FFF2-40B4-BE49-F238E27FC236}">
                  <a16:creationId xmlns:a16="http://schemas.microsoft.com/office/drawing/2014/main" id="{0F2A8927-790C-4063-9DE6-15365A0F9791}"/>
                </a:ext>
              </a:extLst>
            </p:cNvPr>
            <p:cNvSpPr/>
            <p:nvPr/>
          </p:nvSpPr>
          <p:spPr>
            <a:xfrm>
              <a:off x="660401" y="1136588"/>
              <a:ext cx="1122834" cy="14275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6"/>
                                        </p:tgtEl>
                                      </p:cBhvr>
                                    </p:animEffect>
                                    <p:set>
                                      <p:cBhvr>
                                        <p:cTn id="12" dur="1" fill="hold">
                                          <p:stCondLst>
                                            <p:cond delay="249"/>
                                          </p:stCondLst>
                                        </p:cTn>
                                        <p:tgtEl>
                                          <p:spTgt spid="1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1"/>
                                        </p:tgtEl>
                                      </p:cBhvr>
                                    </p:animEffect>
                                    <p:set>
                                      <p:cBhvr>
                                        <p:cTn id="22" dur="1" fill="hold">
                                          <p:stCondLst>
                                            <p:cond delay="249"/>
                                          </p:stCondLst>
                                        </p:cTn>
                                        <p:tgtEl>
                                          <p:spTgt spid="2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6"/>
                                        </p:tgtEl>
                                      </p:cBhvr>
                                    </p:animEffect>
                                    <p:set>
                                      <p:cBhvr>
                                        <p:cTn id="32" dur="1" fill="hold">
                                          <p:stCondLst>
                                            <p:cond delay="24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3607707394"/>
              </p:ext>
            </p:extLst>
          </p:nvPr>
        </p:nvGraphicFramePr>
        <p:xfrm>
          <a:off x="674684" y="1152318"/>
          <a:ext cx="10850560" cy="3801365"/>
        </p:xfrm>
        <a:graphic>
          <a:graphicData uri="http://schemas.openxmlformats.org/drawingml/2006/table">
            <a:tbl>
              <a:tblPr firstRow="1" firstCol="1" bandRow="1"/>
              <a:tblGrid>
                <a:gridCol w="3628427">
                  <a:extLst>
                    <a:ext uri="{9D8B030D-6E8A-4147-A177-3AD203B41FA5}">
                      <a16:colId xmlns:a16="http://schemas.microsoft.com/office/drawing/2014/main" val="20000"/>
                    </a:ext>
                  </a:extLst>
                </a:gridCol>
                <a:gridCol w="917958">
                  <a:extLst>
                    <a:ext uri="{9D8B030D-6E8A-4147-A177-3AD203B41FA5}">
                      <a16:colId xmlns:a16="http://schemas.microsoft.com/office/drawing/2014/main" val="20001"/>
                    </a:ext>
                  </a:extLst>
                </a:gridCol>
                <a:gridCol w="1260835">
                  <a:extLst>
                    <a:ext uri="{9D8B030D-6E8A-4147-A177-3AD203B41FA5}">
                      <a16:colId xmlns:a16="http://schemas.microsoft.com/office/drawing/2014/main" val="20002"/>
                    </a:ext>
                  </a:extLst>
                </a:gridCol>
                <a:gridCol w="1260835">
                  <a:extLst>
                    <a:ext uri="{9D8B030D-6E8A-4147-A177-3AD203B41FA5}">
                      <a16:colId xmlns:a16="http://schemas.microsoft.com/office/drawing/2014/main" val="20003"/>
                    </a:ext>
                  </a:extLst>
                </a:gridCol>
                <a:gridCol w="1260835">
                  <a:extLst>
                    <a:ext uri="{9D8B030D-6E8A-4147-A177-3AD203B41FA5}">
                      <a16:colId xmlns:a16="http://schemas.microsoft.com/office/drawing/2014/main" val="20004"/>
                    </a:ext>
                  </a:extLst>
                </a:gridCol>
                <a:gridCol w="1260835">
                  <a:extLst>
                    <a:ext uri="{9D8B030D-6E8A-4147-A177-3AD203B41FA5}">
                      <a16:colId xmlns:a16="http://schemas.microsoft.com/office/drawing/2014/main" val="20005"/>
                    </a:ext>
                  </a:extLst>
                </a:gridCol>
                <a:gridCol w="1260835">
                  <a:extLst>
                    <a:ext uri="{9D8B030D-6E8A-4147-A177-3AD203B41FA5}">
                      <a16:colId xmlns:a16="http://schemas.microsoft.com/office/drawing/2014/main" val="20006"/>
                    </a:ext>
                  </a:extLst>
                </a:gridCol>
              </a:tblGrid>
              <a:tr h="615286">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年制</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授予学位数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1743">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丁</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戊</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7146">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87146">
                <a:tc>
                  <a:txBody>
                    <a:bodyPr/>
                    <a:lstStyle/>
                    <a:p>
                      <a:pPr indent="228600" algn="l">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187146">
                <a:tc>
                  <a:txBody>
                    <a:bodyPr/>
                    <a:lstStyle/>
                    <a:p>
                      <a:pPr indent="1143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全日制硕士研究生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187146">
                <a:tc>
                  <a:txBody>
                    <a:bodyPr/>
                    <a:lstStyle/>
                    <a:p>
                      <a:pPr indent="2286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学术学位</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187146">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187146">
                <a:tc>
                  <a:txBody>
                    <a:bodyPr/>
                    <a:lstStyle/>
                    <a:p>
                      <a:pPr indent="342900" algn="l">
                        <a:lnSpc>
                          <a:spcPct val="75000"/>
                        </a:lnSpc>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187146">
                <a:tc>
                  <a:txBody>
                    <a:bodyPr/>
                    <a:lstStyle/>
                    <a:p>
                      <a:pPr indent="2286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专业学位</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187146">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187146">
                <a:tc>
                  <a:txBody>
                    <a:bodyPr/>
                    <a:lstStyle/>
                    <a:p>
                      <a:pPr indent="342900" algn="l">
                        <a:lnSpc>
                          <a:spcPct val="75000"/>
                        </a:lnSpc>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187146">
                <a:tc>
                  <a:txBody>
                    <a:bodyPr/>
                    <a:lstStyle/>
                    <a:p>
                      <a:pPr indent="1143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非全日制硕士研究生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187146">
                <a:tc>
                  <a:txBody>
                    <a:bodyPr/>
                    <a:lstStyle/>
                    <a:p>
                      <a:pPr indent="2286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学术学位</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2"/>
                  </a:ext>
                </a:extLst>
              </a:tr>
              <a:tr h="187146">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3"/>
                  </a:ext>
                </a:extLst>
              </a:tr>
              <a:tr h="187146">
                <a:tc>
                  <a:txBody>
                    <a:bodyPr/>
                    <a:lstStyle/>
                    <a:p>
                      <a:pPr indent="342900" algn="l">
                        <a:lnSpc>
                          <a:spcPct val="75000"/>
                        </a:lnSpc>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4"/>
                  </a:ext>
                </a:extLst>
              </a:tr>
              <a:tr h="187146">
                <a:tc>
                  <a:txBody>
                    <a:bodyPr/>
                    <a:lstStyle/>
                    <a:p>
                      <a:pPr indent="228600" algn="l">
                        <a:lnSpc>
                          <a:spcPct val="75000"/>
                        </a:lnSpc>
                        <a:spcAft>
                          <a:spcPts val="0"/>
                        </a:spcAft>
                      </a:pPr>
                      <a:r>
                        <a:rPr lang="zh-CN" sz="900" kern="100">
                          <a:effectLst/>
                          <a:latin typeface="Times New Roman" panose="02020603050405020304" pitchFamily="18" charset="0"/>
                          <a:ea typeface="宋体" panose="02010600030101010101" pitchFamily="2" charset="-122"/>
                        </a:rPr>
                        <a:t>专业学位</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5"/>
                  </a:ext>
                </a:extLst>
              </a:tr>
              <a:tr h="187146">
                <a:tc>
                  <a:txBody>
                    <a:bodyPr/>
                    <a:lstStyle/>
                    <a:p>
                      <a:pPr indent="342900" algn="l">
                        <a:lnSpc>
                          <a:spcPct val="75000"/>
                        </a:lnSpc>
                        <a:spcAft>
                          <a:spcPts val="0"/>
                        </a:spcAft>
                      </a:pPr>
                      <a:r>
                        <a:rPr lang="zh-CN" sz="900" kern="100">
                          <a:effectLst/>
                          <a:latin typeface="Times New Roman" panose="02020603050405020304" pitchFamily="18" charset="0"/>
                          <a:ea typeface="宋体" panose="02010600030101010101" pitchFamily="2" charset="-122"/>
                        </a:rPr>
                        <a:t>专业名称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6"/>
                  </a:ext>
                </a:extLst>
              </a:tr>
              <a:tr h="187146">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13" name="表格 12"/>
          <p:cNvGraphicFramePr>
            <a:graphicFrameLocks noGrp="1"/>
          </p:cNvGraphicFramePr>
          <p:nvPr>
            <p:extLst>
              <p:ext uri="{D42A27DB-BD31-4B8C-83A1-F6EECF244321}">
                <p14:modId xmlns:p14="http://schemas.microsoft.com/office/powerpoint/2010/main" val="3689810205"/>
              </p:ext>
            </p:extLst>
          </p:nvPr>
        </p:nvGraphicFramePr>
        <p:xfrm>
          <a:off x="674684" y="5557490"/>
          <a:ext cx="10907931" cy="800100"/>
        </p:xfrm>
        <a:graphic>
          <a:graphicData uri="http://schemas.openxmlformats.org/drawingml/2006/table">
            <a:tbl>
              <a:tblPr firstRow="1" firstCol="1" bandRow="1"/>
              <a:tblGrid>
                <a:gridCol w="1609701">
                  <a:extLst>
                    <a:ext uri="{9D8B030D-6E8A-4147-A177-3AD203B41FA5}">
                      <a16:colId xmlns:a16="http://schemas.microsoft.com/office/drawing/2014/main" val="20000"/>
                    </a:ext>
                  </a:extLst>
                </a:gridCol>
                <a:gridCol w="1606842">
                  <a:extLst>
                    <a:ext uri="{9D8B030D-6E8A-4147-A177-3AD203B41FA5}">
                      <a16:colId xmlns:a16="http://schemas.microsoft.com/office/drawing/2014/main" val="20001"/>
                    </a:ext>
                  </a:extLst>
                </a:gridCol>
                <a:gridCol w="1029689">
                  <a:extLst>
                    <a:ext uri="{9D8B030D-6E8A-4147-A177-3AD203B41FA5}">
                      <a16:colId xmlns:a16="http://schemas.microsoft.com/office/drawing/2014/main" val="20002"/>
                    </a:ext>
                  </a:extLst>
                </a:gridCol>
                <a:gridCol w="627837">
                  <a:extLst>
                    <a:ext uri="{9D8B030D-6E8A-4147-A177-3AD203B41FA5}">
                      <a16:colId xmlns:a16="http://schemas.microsoft.com/office/drawing/2014/main" val="20003"/>
                    </a:ext>
                  </a:extLst>
                </a:gridCol>
                <a:gridCol w="63500">
                  <a:extLst>
                    <a:ext uri="{9D8B030D-6E8A-4147-A177-3AD203B41FA5}">
                      <a16:colId xmlns:a16="http://schemas.microsoft.com/office/drawing/2014/main" val="20004"/>
                    </a:ext>
                  </a:extLst>
                </a:gridCol>
                <a:gridCol w="1290965">
                  <a:extLst>
                    <a:ext uri="{9D8B030D-6E8A-4147-A177-3AD203B41FA5}">
                      <a16:colId xmlns:a16="http://schemas.microsoft.com/office/drawing/2014/main" val="20005"/>
                    </a:ext>
                  </a:extLst>
                </a:gridCol>
                <a:gridCol w="1306285">
                  <a:extLst>
                    <a:ext uri="{9D8B030D-6E8A-4147-A177-3AD203B41FA5}">
                      <a16:colId xmlns:a16="http://schemas.microsoft.com/office/drawing/2014/main" val="20007"/>
                    </a:ext>
                  </a:extLst>
                </a:gridCol>
                <a:gridCol w="1283073">
                  <a:extLst>
                    <a:ext uri="{9D8B030D-6E8A-4147-A177-3AD203B41FA5}">
                      <a16:colId xmlns:a16="http://schemas.microsoft.com/office/drawing/2014/main" val="20009"/>
                    </a:ext>
                  </a:extLst>
                </a:gridCol>
                <a:gridCol w="2090039">
                  <a:extLst>
                    <a:ext uri="{9D8B030D-6E8A-4147-A177-3AD203B41FA5}">
                      <a16:colId xmlns:a16="http://schemas.microsoft.com/office/drawing/2014/main" val="20010"/>
                    </a:ext>
                  </a:extLst>
                </a:gridCol>
              </a:tblGrid>
              <a:tr h="203200">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900" kern="100" dirty="0">
                          <a:effectLst/>
                          <a:latin typeface="宋体" panose="02010600030101010101" pitchFamily="2" charset="-122"/>
                          <a:ea typeface="宋体" panose="02010600030101010101" pitchFamily="2" charset="-122"/>
                        </a:rPr>
                        <a:t> </a:t>
                      </a:r>
                      <a:endParaRPr lang="zh-CN" dirty="0"/>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900" kern="100" dirty="0">
                          <a:effectLst/>
                          <a:latin typeface="宋体" panose="02010600030101010101" pitchFamily="2" charset="-122"/>
                          <a:ea typeface="宋体" panose="02010600030101010101" pitchFamily="2" charset="-122"/>
                        </a:rPr>
                        <a:t> </a:t>
                      </a:r>
                      <a:endParaRPr lang="zh-CN" dirty="0"/>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11480">
                <a:tc vMerge="1">
                  <a:txBody>
                    <a:bodyPr/>
                    <a:lstStyle/>
                    <a:p>
                      <a:endParaRPr lang="zh-CN"/>
                    </a:p>
                  </a:txBody>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zh-CN" sz="900" kern="100">
                          <a:effectLst/>
                          <a:latin typeface="Times New Roman" panose="02020603050405020304" pitchFamily="18" charset="0"/>
                          <a:ea typeface="宋体" panose="02010600030101010101" pitchFamily="2" charset="-122"/>
                          <a:cs typeface="宋体" panose="02010600030101010101" pitchFamily="2" charset="-122"/>
                        </a:rPr>
                        <a:t>二年级</a:t>
                      </a:r>
                      <a:endParaRPr lang="zh-CN" altLang="en-US"/>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三年级</a:t>
                      </a:r>
                      <a:endParaRPr lang="zh-CN" altLang="en-US" dirty="0"/>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a:txBody>
                    <a:bodyPr/>
                    <a:lstStyle/>
                    <a:p>
                      <a:pPr indent="-635"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五年级以上</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185420">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altLang="en-US" dirty="0"/>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7</a:t>
                      </a:r>
                      <a:endParaRPr lang="zh-CN" altLang="en-US" dirty="0"/>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 name="矩形 3"/>
          <p:cNvSpPr/>
          <p:nvPr/>
        </p:nvSpPr>
        <p:spPr>
          <a:xfrm>
            <a:off x="666749" y="5031375"/>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sp>
        <p:nvSpPr>
          <p:cNvPr id="9" name="矩形 8"/>
          <p:cNvSpPr/>
          <p:nvPr/>
        </p:nvSpPr>
        <p:spPr>
          <a:xfrm>
            <a:off x="3298600" y="287020"/>
            <a:ext cx="559480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（三十一）硕士研究生分专业（领域）学生数</a:t>
            </a:r>
          </a:p>
        </p:txBody>
      </p:sp>
      <p:grpSp>
        <p:nvGrpSpPr>
          <p:cNvPr id="24" name="组合 23"/>
          <p:cNvGrpSpPr/>
          <p:nvPr/>
        </p:nvGrpSpPr>
        <p:grpSpPr>
          <a:xfrm>
            <a:off x="519554" y="295815"/>
            <a:ext cx="10858500" cy="1007837"/>
            <a:chOff x="693760" y="19624"/>
            <a:chExt cx="10858500" cy="1119847"/>
          </a:xfrm>
        </p:grpSpPr>
        <p:grpSp>
          <p:nvGrpSpPr>
            <p:cNvPr id="25" name="组合 24"/>
            <p:cNvGrpSpPr/>
            <p:nvPr/>
          </p:nvGrpSpPr>
          <p:grpSpPr>
            <a:xfrm>
              <a:off x="693760" y="536086"/>
              <a:ext cx="10858500" cy="603385"/>
              <a:chOff x="693760" y="-1192493"/>
              <a:chExt cx="10858500" cy="1032035"/>
            </a:xfrm>
          </p:grpSpPr>
          <p:sp>
            <p:nvSpPr>
              <p:cNvPr id="27" name="矩形 26"/>
              <p:cNvSpPr/>
              <p:nvPr/>
            </p:nvSpPr>
            <p:spPr>
              <a:xfrm>
                <a:off x="693760" y="-1192493"/>
                <a:ext cx="10858500" cy="103203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）学生本表学生数包括港澳台侨学生。不包括出国和出国预备班的研究生。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28" name="矩形 27"/>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6" name="矩形 25"/>
            <p:cNvSpPr/>
            <p:nvPr/>
          </p:nvSpPr>
          <p:spPr>
            <a:xfrm>
              <a:off x="5068659" y="19624"/>
              <a:ext cx="390930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4" name="组合 13"/>
          <p:cNvGrpSpPr/>
          <p:nvPr/>
        </p:nvGrpSpPr>
        <p:grpSpPr>
          <a:xfrm>
            <a:off x="543560" y="329454"/>
            <a:ext cx="10891859" cy="1307960"/>
            <a:chOff x="660401" y="38649"/>
            <a:chExt cx="10891859" cy="1453325"/>
          </a:xfrm>
        </p:grpSpPr>
        <p:grpSp>
          <p:nvGrpSpPr>
            <p:cNvPr id="15" name="组合 14"/>
            <p:cNvGrpSpPr/>
            <p:nvPr/>
          </p:nvGrpSpPr>
          <p:grpSpPr>
            <a:xfrm>
              <a:off x="660401" y="524650"/>
              <a:ext cx="10891859" cy="967324"/>
              <a:chOff x="660401" y="-1212053"/>
              <a:chExt cx="10891859" cy="1654518"/>
            </a:xfrm>
          </p:grpSpPr>
          <p:sp>
            <p:nvSpPr>
              <p:cNvPr id="17" name="矩形 16"/>
              <p:cNvSpPr/>
              <p:nvPr/>
            </p:nvSpPr>
            <p:spPr>
              <a:xfrm>
                <a:off x="693760" y="-1192493"/>
                <a:ext cx="10858500" cy="1634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本表由大学、学院、独立学院、培养研究生的科研机构（含撤销学校、办学类型调整学校）填报，若存在多点办学（主校区、分校区、研究生培养机构、有学生培养任务的附属医院）情况，需分别填报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8" name="矩形 17"/>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6" name="矩形 15"/>
            <p:cNvSpPr/>
            <p:nvPr/>
          </p:nvSpPr>
          <p:spPr>
            <a:xfrm>
              <a:off x="5020490" y="38649"/>
              <a:ext cx="3989752"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9" name="组合 28">
            <a:extLst>
              <a:ext uri="{FF2B5EF4-FFF2-40B4-BE49-F238E27FC236}">
                <a16:creationId xmlns:a16="http://schemas.microsoft.com/office/drawing/2014/main" id="{7619A665-C6F4-433B-BA76-46AF4A4B4DB2}"/>
              </a:ext>
            </a:extLst>
          </p:cNvPr>
          <p:cNvGrpSpPr/>
          <p:nvPr/>
        </p:nvGrpSpPr>
        <p:grpSpPr>
          <a:xfrm>
            <a:off x="666750" y="287020"/>
            <a:ext cx="10907931" cy="4744355"/>
            <a:chOff x="660401" y="685065"/>
            <a:chExt cx="10907931" cy="5271638"/>
          </a:xfrm>
        </p:grpSpPr>
        <p:grpSp>
          <p:nvGrpSpPr>
            <p:cNvPr id="30" name="组合 29">
              <a:extLst>
                <a:ext uri="{FF2B5EF4-FFF2-40B4-BE49-F238E27FC236}">
                  <a16:creationId xmlns:a16="http://schemas.microsoft.com/office/drawing/2014/main" id="{9BCFDAA0-591F-48CB-AB00-3A9159458CB8}"/>
                </a:ext>
              </a:extLst>
            </p:cNvPr>
            <p:cNvGrpSpPr/>
            <p:nvPr/>
          </p:nvGrpSpPr>
          <p:grpSpPr>
            <a:xfrm>
              <a:off x="660401" y="1214783"/>
              <a:ext cx="10907931" cy="4741920"/>
              <a:chOff x="660401" y="-31646"/>
              <a:chExt cx="10907931" cy="8110619"/>
            </a:xfrm>
          </p:grpSpPr>
          <p:sp>
            <p:nvSpPr>
              <p:cNvPr id="32" name="矩形 31">
                <a:extLst>
                  <a:ext uri="{FF2B5EF4-FFF2-40B4-BE49-F238E27FC236}">
                    <a16:creationId xmlns:a16="http://schemas.microsoft.com/office/drawing/2014/main" id="{1DF5934F-58C9-4C85-8D6A-1F40187F5A0E}"/>
                  </a:ext>
                </a:extLst>
              </p:cNvPr>
              <p:cNvSpPr/>
              <p:nvPr/>
            </p:nvSpPr>
            <p:spPr>
              <a:xfrm>
                <a:off x="709832" y="-31646"/>
                <a:ext cx="10858500" cy="811061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3" name="矩形 32">
                <a:extLst>
                  <a:ext uri="{FF2B5EF4-FFF2-40B4-BE49-F238E27FC236}">
                    <a16:creationId xmlns:a16="http://schemas.microsoft.com/office/drawing/2014/main" id="{F10E98C7-BA11-40B1-9D48-1331B3461BAE}"/>
                  </a:ext>
                </a:extLst>
              </p:cNvPr>
              <p:cNvSpPr/>
              <p:nvPr/>
            </p:nvSpPr>
            <p:spPr>
              <a:xfrm>
                <a:off x="660401" y="55283"/>
                <a:ext cx="10722611" cy="7786877"/>
              </a:xfrm>
              <a:prstGeom prst="rect">
                <a:avLst/>
              </a:prstGeom>
            </p:spPr>
            <p:txBody>
              <a:bodyPr wrap="square">
                <a:spAutoFit/>
              </a:bodyPr>
              <a:lstStyle/>
              <a:p>
                <a:pPr marL="285750" indent="-285750">
                  <a:lnSpc>
                    <a:spcPct val="150000"/>
                  </a:lnSpc>
                  <a:buFont typeface="Wingdings" panose="05000000000000000000" pitchFamily="2" charset="2"/>
                  <a:buChar char="u"/>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专业（二级学科）填报方式，根据《学位授予和人才培养学科目录设置与管理办法》。目录内二级学科按《学位授予和人才培养学科目录（统计用）》专业名称和专业代码填报；自主专业名称的专业，按其培养方案、培养方向、课程安排归类到专业目录中的专业代码，自主专业名称栏按实际专业名称填报</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marL="285750" indent="-285750">
                  <a:lnSpc>
                    <a:spcPct val="150000"/>
                  </a:lnSpc>
                  <a:buFont typeface="Wingdings" panose="05000000000000000000" pitchFamily="2" charset="2"/>
                  <a:buChar char="u"/>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目录外二级学科（含自主设置二级学科和交叉学科），专业名称按照“自设一级学科名称”填报，专业代码第</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位填</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‘ZS</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’，自主专业名称以国务院学位办颁布的《学位授予单位自主设置二级学科和交叉学科名单》为准，如：北京大学自设二级学科国家发展，专业名称填报“自设理论经济学”，专业代码填报“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0201ZS</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自主专业名称填报“国家发展”。自主设置交叉学科（二级学科）按照所涉及的一级学科归类填报。如西安交通大学自主设置交叉学科新媒体与社会治理，可归类到“马克思主义理论”一级学科，专业名称填报“自设马克思主义理论”，专业代码填报“</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0305ZS</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”，自主专业名称填报“新媒体与社会治理”</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marL="285750" indent="-285750">
                  <a:lnSpc>
                    <a:spcPct val="150000"/>
                  </a:lnSpc>
                  <a:buFont typeface="Wingdings" panose="05000000000000000000" pitchFamily="2" charset="2"/>
                  <a:buChar char="u"/>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当按一级学科招生时，专业代码第</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5</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位填‘</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TP’</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。如：当按哲学一级学科（</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010100</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）招生时，二级学科按</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0101TP</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填报。</a:t>
                </a:r>
              </a:p>
            </p:txBody>
          </p:sp>
        </p:grpSp>
        <p:sp>
          <p:nvSpPr>
            <p:cNvPr id="31" name="矩形 30">
              <a:extLst>
                <a:ext uri="{FF2B5EF4-FFF2-40B4-BE49-F238E27FC236}">
                  <a16:creationId xmlns:a16="http://schemas.microsoft.com/office/drawing/2014/main" id="{A3584A3D-2EED-4935-80B5-DB48B2BCB120}"/>
                </a:ext>
              </a:extLst>
            </p:cNvPr>
            <p:cNvSpPr/>
            <p:nvPr/>
          </p:nvSpPr>
          <p:spPr>
            <a:xfrm>
              <a:off x="3581975" y="685065"/>
              <a:ext cx="5314274" cy="44339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4"/>
                                        </p:tgtEl>
                                      </p:cBhvr>
                                    </p:animEffect>
                                    <p:set>
                                      <p:cBhvr>
                                        <p:cTn id="12" dur="1" fill="hold">
                                          <p:stCondLst>
                                            <p:cond delay="249"/>
                                          </p:stCondLst>
                                        </p:cTn>
                                        <p:tgtEl>
                                          <p:spTgt spid="1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4"/>
                                        </p:tgtEl>
                                      </p:cBhvr>
                                    </p:animEffect>
                                    <p:set>
                                      <p:cBhvr>
                                        <p:cTn id="22" dur="1" fill="hold">
                                          <p:stCondLst>
                                            <p:cond delay="249"/>
                                          </p:stCondLst>
                                        </p:cTn>
                                        <p:tgtEl>
                                          <p:spTgt spid="2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9"/>
                                        </p:tgtEl>
                                      </p:cBhvr>
                                    </p:animEffect>
                                    <p:set>
                                      <p:cBhvr>
                                        <p:cTn id="32" dur="1" fill="hold">
                                          <p:stCondLst>
                                            <p:cond delay="24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298600" y="287020"/>
            <a:ext cx="559480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（三十二）博士研究生分专业（领域）学生数</a:t>
            </a:r>
          </a:p>
        </p:txBody>
      </p:sp>
      <p:sp>
        <p:nvSpPr>
          <p:cNvPr id="3" name="矩形 2"/>
          <p:cNvSpPr/>
          <p:nvPr/>
        </p:nvSpPr>
        <p:spPr>
          <a:xfrm>
            <a:off x="654725" y="5240338"/>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4" name="表格 3"/>
          <p:cNvGraphicFramePr>
            <a:graphicFrameLocks noGrp="1"/>
          </p:cNvGraphicFramePr>
          <p:nvPr>
            <p:extLst>
              <p:ext uri="{D42A27DB-BD31-4B8C-83A1-F6EECF244321}">
                <p14:modId xmlns:p14="http://schemas.microsoft.com/office/powerpoint/2010/main" val="2538387883"/>
              </p:ext>
            </p:extLst>
          </p:nvPr>
        </p:nvGraphicFramePr>
        <p:xfrm>
          <a:off x="654724" y="1125538"/>
          <a:ext cx="10874378" cy="3915689"/>
        </p:xfrm>
        <a:graphic>
          <a:graphicData uri="http://schemas.openxmlformats.org/drawingml/2006/table">
            <a:tbl>
              <a:tblPr firstRow="1" firstCol="1" bandRow="1"/>
              <a:tblGrid>
                <a:gridCol w="3899552">
                  <a:extLst>
                    <a:ext uri="{9D8B030D-6E8A-4147-A177-3AD203B41FA5}">
                      <a16:colId xmlns:a16="http://schemas.microsoft.com/office/drawing/2014/main" val="20000"/>
                    </a:ext>
                  </a:extLst>
                </a:gridCol>
                <a:gridCol w="789480">
                  <a:extLst>
                    <a:ext uri="{9D8B030D-6E8A-4147-A177-3AD203B41FA5}">
                      <a16:colId xmlns:a16="http://schemas.microsoft.com/office/drawing/2014/main" val="20001"/>
                    </a:ext>
                  </a:extLst>
                </a:gridCol>
                <a:gridCol w="1237504">
                  <a:extLst>
                    <a:ext uri="{9D8B030D-6E8A-4147-A177-3AD203B41FA5}">
                      <a16:colId xmlns:a16="http://schemas.microsoft.com/office/drawing/2014/main" val="20002"/>
                    </a:ext>
                  </a:extLst>
                </a:gridCol>
                <a:gridCol w="1237504">
                  <a:extLst>
                    <a:ext uri="{9D8B030D-6E8A-4147-A177-3AD203B41FA5}">
                      <a16:colId xmlns:a16="http://schemas.microsoft.com/office/drawing/2014/main" val="20003"/>
                    </a:ext>
                  </a:extLst>
                </a:gridCol>
                <a:gridCol w="1237504">
                  <a:extLst>
                    <a:ext uri="{9D8B030D-6E8A-4147-A177-3AD203B41FA5}">
                      <a16:colId xmlns:a16="http://schemas.microsoft.com/office/drawing/2014/main" val="20004"/>
                    </a:ext>
                  </a:extLst>
                </a:gridCol>
                <a:gridCol w="1237504">
                  <a:extLst>
                    <a:ext uri="{9D8B030D-6E8A-4147-A177-3AD203B41FA5}">
                      <a16:colId xmlns:a16="http://schemas.microsoft.com/office/drawing/2014/main" val="20005"/>
                    </a:ext>
                  </a:extLst>
                </a:gridCol>
                <a:gridCol w="1235330">
                  <a:extLst>
                    <a:ext uri="{9D8B030D-6E8A-4147-A177-3AD203B41FA5}">
                      <a16:colId xmlns:a16="http://schemas.microsoft.com/office/drawing/2014/main" val="20006"/>
                    </a:ext>
                  </a:extLst>
                </a:gridCol>
              </a:tblGrid>
              <a:tr h="629872">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年制</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授予学位数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6289">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丙</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丁</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583">
                <a:tc>
                  <a:txBody>
                    <a:bodyPr/>
                    <a:lstStyle/>
                    <a:p>
                      <a:pPr algn="l">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91583">
                <a:tc>
                  <a:txBody>
                    <a:bodyPr/>
                    <a:lstStyle/>
                    <a:p>
                      <a:pPr indent="228600" algn="l">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191583">
                <a:tc>
                  <a:txBody>
                    <a:bodyPr/>
                    <a:lstStyle/>
                    <a:p>
                      <a:pPr indent="1143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全日制博士研究生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191583">
                <a:tc>
                  <a:txBody>
                    <a:bodyPr/>
                    <a:lstStyle/>
                    <a:p>
                      <a:pPr indent="2286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学术学位</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191583">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191583">
                <a:tc>
                  <a:txBody>
                    <a:bodyPr/>
                    <a:lstStyle/>
                    <a:p>
                      <a:pPr indent="342900" algn="l">
                        <a:lnSpc>
                          <a:spcPct val="750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191583">
                <a:tc>
                  <a:txBody>
                    <a:bodyPr/>
                    <a:lstStyle/>
                    <a:p>
                      <a:pPr indent="228600" algn="l">
                        <a:lnSpc>
                          <a:spcPct val="75000"/>
                        </a:lnSpc>
                        <a:spcAft>
                          <a:spcPts val="0"/>
                        </a:spcAft>
                      </a:pPr>
                      <a:r>
                        <a:rPr lang="zh-CN" sz="900" kern="100">
                          <a:effectLst/>
                          <a:latin typeface="Times New Roman" panose="02020603050405020304" pitchFamily="18" charset="0"/>
                          <a:ea typeface="宋体" panose="02010600030101010101" pitchFamily="2" charset="-122"/>
                        </a:rPr>
                        <a:t>专业学位</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191583">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191583">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191583">
                <a:tc>
                  <a:txBody>
                    <a:bodyPr/>
                    <a:lstStyle/>
                    <a:p>
                      <a:pPr indent="1143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非全日制博士研究生</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191583">
                <a:tc>
                  <a:txBody>
                    <a:bodyPr/>
                    <a:lstStyle/>
                    <a:p>
                      <a:pPr indent="2286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学术学位</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2"/>
                  </a:ext>
                </a:extLst>
              </a:tr>
              <a:tr h="191583">
                <a:tc>
                  <a:txBody>
                    <a:bodyPr/>
                    <a:lstStyle/>
                    <a:p>
                      <a:pPr indent="342900" algn="l">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3"/>
                  </a:ext>
                </a:extLst>
              </a:tr>
              <a:tr h="191583">
                <a:tc>
                  <a:txBody>
                    <a:bodyPr/>
                    <a:lstStyle/>
                    <a:p>
                      <a:pPr indent="342900" algn="l">
                        <a:lnSpc>
                          <a:spcPct val="750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4"/>
                  </a:ext>
                </a:extLst>
              </a:tr>
              <a:tr h="191583">
                <a:tc>
                  <a:txBody>
                    <a:bodyPr/>
                    <a:lstStyle/>
                    <a:p>
                      <a:pPr indent="228600" algn="just">
                        <a:lnSpc>
                          <a:spcPct val="75000"/>
                        </a:lnSpc>
                        <a:spcAft>
                          <a:spcPts val="0"/>
                        </a:spcAft>
                      </a:pPr>
                      <a:r>
                        <a:rPr lang="zh-CN" sz="900" kern="100" dirty="0">
                          <a:effectLst/>
                          <a:latin typeface="Times New Roman" panose="02020603050405020304" pitchFamily="18" charset="0"/>
                          <a:ea typeface="宋体" panose="02010600030101010101" pitchFamily="2" charset="-122"/>
                        </a:rPr>
                        <a:t>专业学位</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5"/>
                  </a:ext>
                </a:extLst>
              </a:tr>
              <a:tr h="191583">
                <a:tc>
                  <a:txBody>
                    <a:bodyPr/>
                    <a:lstStyle/>
                    <a:p>
                      <a:pPr indent="342900" algn="just">
                        <a:lnSpc>
                          <a:spcPct val="75000"/>
                        </a:lnSpc>
                        <a:spcAft>
                          <a:spcPts val="0"/>
                        </a:spcAft>
                      </a:pPr>
                      <a:r>
                        <a:rPr lang="zh-CN" sz="900" kern="100">
                          <a:effectLst/>
                          <a:latin typeface="Times New Roman" panose="02020603050405020304" pitchFamily="18" charset="0"/>
                          <a:ea typeface="宋体" panose="02010600030101010101" pitchFamily="2" charset="-122"/>
                        </a:rPr>
                        <a:t>专业名称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6"/>
                  </a:ext>
                </a:extLst>
              </a:tr>
              <a:tr h="215783">
                <a:tc>
                  <a:txBody>
                    <a:bodyPr/>
                    <a:lstStyle/>
                    <a:p>
                      <a:pPr indent="342900" algn="just">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7" name="表格 6"/>
          <p:cNvGraphicFramePr>
            <a:graphicFrameLocks noGrp="1"/>
          </p:cNvGraphicFramePr>
          <p:nvPr/>
        </p:nvGraphicFramePr>
        <p:xfrm>
          <a:off x="658812" y="5732462"/>
          <a:ext cx="10870287" cy="838517"/>
        </p:xfrm>
        <a:graphic>
          <a:graphicData uri="http://schemas.openxmlformats.org/drawingml/2006/table">
            <a:tbl>
              <a:tblPr firstRow="1" firstCol="1" bandRow="1"/>
              <a:tblGrid>
                <a:gridCol w="1309044">
                  <a:extLst>
                    <a:ext uri="{9D8B030D-6E8A-4147-A177-3AD203B41FA5}">
                      <a16:colId xmlns:a16="http://schemas.microsoft.com/office/drawing/2014/main" val="20000"/>
                    </a:ext>
                  </a:extLst>
                </a:gridCol>
                <a:gridCol w="1306870">
                  <a:extLst>
                    <a:ext uri="{9D8B030D-6E8A-4147-A177-3AD203B41FA5}">
                      <a16:colId xmlns:a16="http://schemas.microsoft.com/office/drawing/2014/main" val="20001"/>
                    </a:ext>
                  </a:extLst>
                </a:gridCol>
                <a:gridCol w="1306870">
                  <a:extLst>
                    <a:ext uri="{9D8B030D-6E8A-4147-A177-3AD203B41FA5}">
                      <a16:colId xmlns:a16="http://schemas.microsoft.com/office/drawing/2014/main" val="20002"/>
                    </a:ext>
                  </a:extLst>
                </a:gridCol>
                <a:gridCol w="1306870">
                  <a:extLst>
                    <a:ext uri="{9D8B030D-6E8A-4147-A177-3AD203B41FA5}">
                      <a16:colId xmlns:a16="http://schemas.microsoft.com/office/drawing/2014/main" val="20003"/>
                    </a:ext>
                  </a:extLst>
                </a:gridCol>
                <a:gridCol w="1306870">
                  <a:extLst>
                    <a:ext uri="{9D8B030D-6E8A-4147-A177-3AD203B41FA5}">
                      <a16:colId xmlns:a16="http://schemas.microsoft.com/office/drawing/2014/main" val="20004"/>
                    </a:ext>
                  </a:extLst>
                </a:gridCol>
                <a:gridCol w="1306870">
                  <a:extLst>
                    <a:ext uri="{9D8B030D-6E8A-4147-A177-3AD203B41FA5}">
                      <a16:colId xmlns:a16="http://schemas.microsoft.com/office/drawing/2014/main" val="20005"/>
                    </a:ext>
                  </a:extLst>
                </a:gridCol>
                <a:gridCol w="1306870">
                  <a:extLst>
                    <a:ext uri="{9D8B030D-6E8A-4147-A177-3AD203B41FA5}">
                      <a16:colId xmlns:a16="http://schemas.microsoft.com/office/drawing/2014/main" val="20006"/>
                    </a:ext>
                  </a:extLst>
                </a:gridCol>
                <a:gridCol w="1720023">
                  <a:extLst>
                    <a:ext uri="{9D8B030D-6E8A-4147-A177-3AD203B41FA5}">
                      <a16:colId xmlns:a16="http://schemas.microsoft.com/office/drawing/2014/main" val="20007"/>
                    </a:ext>
                  </a:extLst>
                </a:gridCol>
              </a:tblGrid>
              <a:tr h="221940">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预计毕业生数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14057">
                <a:tc vMerge="1">
                  <a:txBody>
                    <a:bodyPr/>
                    <a:lstStyle/>
                    <a:p>
                      <a:endParaRPr lang="zh-CN"/>
                    </a:p>
                  </a:txBody>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一年级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二年级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三年级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四年级</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五年级以上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202520">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3" name="组合 12"/>
          <p:cNvGrpSpPr/>
          <p:nvPr/>
        </p:nvGrpSpPr>
        <p:grpSpPr>
          <a:xfrm>
            <a:off x="519554" y="295815"/>
            <a:ext cx="10858500" cy="1061626"/>
            <a:chOff x="693760" y="19624"/>
            <a:chExt cx="10858500" cy="1179614"/>
          </a:xfrm>
        </p:grpSpPr>
        <p:grpSp>
          <p:nvGrpSpPr>
            <p:cNvPr id="14" name="组合 13"/>
            <p:cNvGrpSpPr/>
            <p:nvPr/>
          </p:nvGrpSpPr>
          <p:grpSpPr>
            <a:xfrm>
              <a:off x="693760" y="536087"/>
              <a:ext cx="10858500" cy="663151"/>
              <a:chOff x="693760" y="-1192490"/>
              <a:chExt cx="10858500" cy="1134258"/>
            </a:xfrm>
          </p:grpSpPr>
          <p:sp>
            <p:nvSpPr>
              <p:cNvPr id="16" name="矩形 15"/>
              <p:cNvSpPr/>
              <p:nvPr/>
            </p:nvSpPr>
            <p:spPr>
              <a:xfrm>
                <a:off x="693760" y="-1192490"/>
                <a:ext cx="10858500" cy="11342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）学生本表学生数包括港澳台侨学生。不包括出国和出国预备班的研究生。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（修改填报说明，明确港澳台侨学生统计范围）</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5" name="矩形 14"/>
            <p:cNvSpPr/>
            <p:nvPr/>
          </p:nvSpPr>
          <p:spPr>
            <a:xfrm>
              <a:off x="5068659" y="19624"/>
              <a:ext cx="390930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6" name="组合 5"/>
          <p:cNvGrpSpPr/>
          <p:nvPr/>
        </p:nvGrpSpPr>
        <p:grpSpPr>
          <a:xfrm>
            <a:off x="543560" y="316739"/>
            <a:ext cx="10891859" cy="1320675"/>
            <a:chOff x="660401" y="24521"/>
            <a:chExt cx="10891859" cy="1467453"/>
          </a:xfrm>
        </p:grpSpPr>
        <p:grpSp>
          <p:nvGrpSpPr>
            <p:cNvPr id="8" name="组合 7"/>
            <p:cNvGrpSpPr/>
            <p:nvPr/>
          </p:nvGrpSpPr>
          <p:grpSpPr>
            <a:xfrm>
              <a:off x="660401" y="524650"/>
              <a:ext cx="10891859" cy="967324"/>
              <a:chOff x="660401" y="-1212053"/>
              <a:chExt cx="10891859" cy="1654518"/>
            </a:xfrm>
          </p:grpSpPr>
          <p:sp>
            <p:nvSpPr>
              <p:cNvPr id="11" name="矩形 10"/>
              <p:cNvSpPr/>
              <p:nvPr/>
            </p:nvSpPr>
            <p:spPr>
              <a:xfrm>
                <a:off x="693760" y="-1192493"/>
                <a:ext cx="10858500" cy="1634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本表由大学、学院、培养研究生的科研机构（含撤销学校、办学类型调整学校）填报，若存在多点办学（主校区、分校区、研究生培养机构、有学生培养任务的附属医院）情况，需分别填报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0" name="矩形 9"/>
            <p:cNvSpPr/>
            <p:nvPr/>
          </p:nvSpPr>
          <p:spPr>
            <a:xfrm>
              <a:off x="5020490" y="24521"/>
              <a:ext cx="3989752"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（三十三）研究生专项计划学生数</a:t>
            </a:r>
          </a:p>
        </p:txBody>
      </p:sp>
      <p:sp>
        <p:nvSpPr>
          <p:cNvPr id="7" name="矩形 6"/>
          <p:cNvSpPr/>
          <p:nvPr/>
        </p:nvSpPr>
        <p:spPr>
          <a:xfrm>
            <a:off x="660400" y="5563879"/>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extLst>
              <p:ext uri="{D42A27DB-BD31-4B8C-83A1-F6EECF244321}">
                <p14:modId xmlns:p14="http://schemas.microsoft.com/office/powerpoint/2010/main" val="316646582"/>
              </p:ext>
            </p:extLst>
          </p:nvPr>
        </p:nvGraphicFramePr>
        <p:xfrm>
          <a:off x="658812" y="924790"/>
          <a:ext cx="10874375" cy="4661090"/>
        </p:xfrm>
        <a:graphic>
          <a:graphicData uri="http://schemas.openxmlformats.org/drawingml/2006/table">
            <a:tbl>
              <a:tblPr firstRow="1" firstCol="1" bandRow="1"/>
              <a:tblGrid>
                <a:gridCol w="3941763">
                  <a:extLst>
                    <a:ext uri="{9D8B030D-6E8A-4147-A177-3AD203B41FA5}">
                      <a16:colId xmlns:a16="http://schemas.microsoft.com/office/drawing/2014/main" val="20000"/>
                    </a:ext>
                  </a:extLst>
                </a:gridCol>
                <a:gridCol w="407989">
                  <a:extLst>
                    <a:ext uri="{9D8B030D-6E8A-4147-A177-3AD203B41FA5}">
                      <a16:colId xmlns:a16="http://schemas.microsoft.com/office/drawing/2014/main" val="20001"/>
                    </a:ext>
                  </a:extLst>
                </a:gridCol>
                <a:gridCol w="932089">
                  <a:extLst>
                    <a:ext uri="{9D8B030D-6E8A-4147-A177-3AD203B41FA5}">
                      <a16:colId xmlns:a16="http://schemas.microsoft.com/office/drawing/2014/main" val="20002"/>
                    </a:ext>
                  </a:extLst>
                </a:gridCol>
                <a:gridCol w="932089">
                  <a:extLst>
                    <a:ext uri="{9D8B030D-6E8A-4147-A177-3AD203B41FA5}">
                      <a16:colId xmlns:a16="http://schemas.microsoft.com/office/drawing/2014/main" val="20003"/>
                    </a:ext>
                  </a:extLst>
                </a:gridCol>
                <a:gridCol w="932089">
                  <a:extLst>
                    <a:ext uri="{9D8B030D-6E8A-4147-A177-3AD203B41FA5}">
                      <a16:colId xmlns:a16="http://schemas.microsoft.com/office/drawing/2014/main" val="20004"/>
                    </a:ext>
                  </a:extLst>
                </a:gridCol>
                <a:gridCol w="932089">
                  <a:extLst>
                    <a:ext uri="{9D8B030D-6E8A-4147-A177-3AD203B41FA5}">
                      <a16:colId xmlns:a16="http://schemas.microsoft.com/office/drawing/2014/main" val="20005"/>
                    </a:ext>
                  </a:extLst>
                </a:gridCol>
                <a:gridCol w="932089">
                  <a:extLst>
                    <a:ext uri="{9D8B030D-6E8A-4147-A177-3AD203B41FA5}">
                      <a16:colId xmlns:a16="http://schemas.microsoft.com/office/drawing/2014/main" val="20006"/>
                    </a:ext>
                  </a:extLst>
                </a:gridCol>
                <a:gridCol w="932089">
                  <a:extLst>
                    <a:ext uri="{9D8B030D-6E8A-4147-A177-3AD203B41FA5}">
                      <a16:colId xmlns:a16="http://schemas.microsoft.com/office/drawing/2014/main" val="20007"/>
                    </a:ext>
                  </a:extLst>
                </a:gridCol>
                <a:gridCol w="932089">
                  <a:extLst>
                    <a:ext uri="{9D8B030D-6E8A-4147-A177-3AD203B41FA5}">
                      <a16:colId xmlns:a16="http://schemas.microsoft.com/office/drawing/2014/main" val="20008"/>
                    </a:ext>
                  </a:extLst>
                </a:gridCol>
              </a:tblGrid>
              <a:tr h="290514">
                <a:tc rowSpan="3">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指标名称</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代码</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lnSpc>
                          <a:spcPts val="1000"/>
                        </a:lnSpc>
                        <a:spcAft>
                          <a:spcPts val="0"/>
                        </a:spcAft>
                      </a:pPr>
                      <a:r>
                        <a:rPr lang="zh-CN" sz="700" kern="100" dirty="0">
                          <a:effectLst/>
                          <a:latin typeface="Times New Roman" panose="02020603050405020304" pitchFamily="18" charset="0"/>
                          <a:ea typeface="宋体" panose="02010600030101010101" pitchFamily="2" charset="-122"/>
                        </a:rPr>
                        <a:t>硕士</a:t>
                      </a:r>
                      <a:endParaRPr lang="zh-CN" sz="8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90514">
                <a:tc vMerge="1">
                  <a:txBody>
                    <a:bodyPr/>
                    <a:lstStyle/>
                    <a:p>
                      <a:endParaRPr lang="zh-CN"/>
                    </a:p>
                  </a:txBody>
                  <a:tcPr/>
                </a:tc>
                <a:tc vMerge="1">
                  <a:txBody>
                    <a:bodyPr/>
                    <a:lstStyle/>
                    <a:p>
                      <a:endParaRPr lang="zh-CN"/>
                    </a:p>
                  </a:txBody>
                  <a:tcPr/>
                </a:tc>
                <a:tc rowSpan="2">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招生数</a:t>
                      </a: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700" kern="100">
                          <a:effectLst/>
                          <a:latin typeface="宋体" panose="02010600030101010101" pitchFamily="2" charset="-122"/>
                          <a:ea typeface="宋体" panose="02010600030101010101" pitchFamily="2" charset="-122"/>
                        </a:rPr>
                        <a:t> </a:t>
                      </a:r>
                      <a:endParaRPr lang="zh-CN" sz="8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700" kern="100">
                          <a:effectLst/>
                          <a:latin typeface="宋体" panose="02010600030101010101" pitchFamily="2" charset="-122"/>
                          <a:ea typeface="宋体" panose="02010600030101010101" pitchFamily="2" charset="-122"/>
                        </a:rPr>
                        <a:t> </a:t>
                      </a:r>
                      <a:endParaRPr lang="zh-CN" sz="8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700" kern="100" dirty="0">
                          <a:effectLst/>
                          <a:latin typeface="宋体" panose="02010600030101010101" pitchFamily="2" charset="-122"/>
                          <a:ea typeface="宋体" panose="02010600030101010101" pitchFamily="2" charset="-122"/>
                        </a:rPr>
                        <a:t> </a:t>
                      </a:r>
                      <a:endParaRPr lang="zh-CN" sz="800" kern="100" dirty="0">
                        <a:effectLst/>
                        <a:latin typeface="Times New Roman" panose="02020603050405020304" pitchFamily="18" charset="0"/>
                        <a:ea typeface="宋体" panose="02010600030101010101" pitchFamily="2" charset="-122"/>
                      </a:endParaRPr>
                    </a:p>
                  </a:txBody>
                  <a:tcPr marL="51739" marR="5173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在校生数</a:t>
                      </a: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700" kern="100">
                          <a:effectLst/>
                          <a:latin typeface="宋体" panose="02010600030101010101" pitchFamily="2" charset="-122"/>
                          <a:ea typeface="宋体" panose="02010600030101010101" pitchFamily="2" charset="-122"/>
                        </a:rPr>
                        <a:t> </a:t>
                      </a:r>
                      <a:endParaRPr lang="zh-CN" sz="8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700" kern="100">
                          <a:effectLst/>
                          <a:latin typeface="宋体" panose="02010600030101010101" pitchFamily="2" charset="-122"/>
                          <a:ea typeface="宋体" panose="02010600030101010101" pitchFamily="2" charset="-122"/>
                        </a:rPr>
                        <a:t> </a:t>
                      </a:r>
                      <a:endParaRPr lang="zh-CN" sz="8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0514">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定向</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非定向</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恢复入学资格</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定向</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非定向</a:t>
                      </a: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0514">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甲</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乙</a:t>
                      </a: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6</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7</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49931">
                <a:tc>
                  <a:txBody>
                    <a:bodyPr/>
                    <a:lstStyle/>
                    <a:p>
                      <a:pPr algn="l">
                        <a:lnSpc>
                          <a:spcPts val="1000"/>
                        </a:lnSpc>
                        <a:spcAft>
                          <a:spcPts val="0"/>
                        </a:spcAft>
                      </a:pPr>
                      <a:r>
                        <a:rPr lang="zh-CN" sz="900" kern="100" dirty="0">
                          <a:effectLst/>
                          <a:latin typeface="Times New Roman" panose="02020603050405020304" pitchFamily="18" charset="0"/>
                          <a:ea typeface="宋体" panose="02010600030101010101" pitchFamily="2" charset="-122"/>
                        </a:rPr>
                        <a:t>总计</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4"/>
                  </a:ext>
                </a:extLst>
              </a:tr>
              <a:tr h="249931">
                <a:tc>
                  <a:txBody>
                    <a:bodyPr/>
                    <a:lstStyle/>
                    <a:p>
                      <a:pPr indent="114300" algn="just">
                        <a:lnSpc>
                          <a:spcPts val="1000"/>
                        </a:lnSpc>
                        <a:spcAft>
                          <a:spcPts val="0"/>
                        </a:spcAft>
                      </a:pPr>
                      <a:r>
                        <a:rPr lang="zh-CN" sz="900" kern="100" dirty="0">
                          <a:effectLst/>
                          <a:latin typeface="Times New Roman" panose="02020603050405020304" pitchFamily="18" charset="0"/>
                          <a:ea typeface="宋体" panose="02010600030101010101" pitchFamily="2" charset="-122"/>
                        </a:rPr>
                        <a:t>常规计划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05"/>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高等学校与科研机构联合培养研究生专项招生计划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06"/>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联合培养单位招生计划（高校与高校之间联合培养）</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04</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07"/>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少数民族高层次骨干人才研究生招生计划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08"/>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对口支援西部地区高校定向培养研究生计划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09"/>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援藏计划专项硕士生招生计划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0"/>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援疆博士师资专项招生计划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1"/>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退役大学生士兵专项硕士研究生招生计划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2"/>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强军计划专项硕士生招生计划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3"/>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免费师范毕业生在职攻读教育硕士专项计划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4"/>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农村学校教育硕士师资培养计划专项招生计划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5"/>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高校思政工作骨干攻读博士学位招生计划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zh-CN" sz="900" kern="100" dirty="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a:noFill/>
                    </a:lnB>
                  </a:tcPr>
                </a:tc>
                <a:extLst>
                  <a:ext uri="{0D108BD9-81ED-4DB2-BD59-A6C34878D82A}">
                    <a16:rowId xmlns:a16="http://schemas.microsoft.com/office/drawing/2014/main" val="10016"/>
                  </a:ext>
                </a:extLst>
              </a:tr>
              <a:tr h="249931">
                <a:tc>
                  <a:txBody>
                    <a:bodyPr/>
                    <a:lstStyle/>
                    <a:p>
                      <a:pPr indent="114300" algn="l">
                        <a:lnSpc>
                          <a:spcPts val="1000"/>
                        </a:lnSpc>
                        <a:spcAft>
                          <a:spcPts val="0"/>
                        </a:spcAft>
                      </a:pPr>
                      <a:r>
                        <a:rPr lang="zh-CN" sz="900" kern="100" dirty="0">
                          <a:effectLst/>
                          <a:latin typeface="Times New Roman" panose="02020603050405020304" pitchFamily="18" charset="0"/>
                          <a:ea typeface="宋体" panose="02010600030101010101" pitchFamily="2" charset="-122"/>
                        </a:rPr>
                        <a:t>高校思想政治理论课教师在职攻读马克思主义理论博士学位专项招生计划</a:t>
                      </a:r>
                    </a:p>
                  </a:txBody>
                  <a:tcPr marL="51739" marR="5173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14</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a:t>
                      </a: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51739" marR="5173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298187115"/>
              </p:ext>
            </p:extLst>
          </p:nvPr>
        </p:nvGraphicFramePr>
        <p:xfrm>
          <a:off x="658813" y="5933210"/>
          <a:ext cx="10874373" cy="828537"/>
        </p:xfrm>
        <a:graphic>
          <a:graphicData uri="http://schemas.openxmlformats.org/drawingml/2006/table">
            <a:tbl>
              <a:tblPr firstRow="1" firstCol="1" bandRow="1"/>
              <a:tblGrid>
                <a:gridCol w="1437601">
                  <a:extLst>
                    <a:ext uri="{9D8B030D-6E8A-4147-A177-3AD203B41FA5}">
                      <a16:colId xmlns:a16="http://schemas.microsoft.com/office/drawing/2014/main" val="20000"/>
                    </a:ext>
                  </a:extLst>
                </a:gridCol>
                <a:gridCol w="1438785">
                  <a:extLst>
                    <a:ext uri="{9D8B030D-6E8A-4147-A177-3AD203B41FA5}">
                      <a16:colId xmlns:a16="http://schemas.microsoft.com/office/drawing/2014/main" val="20001"/>
                    </a:ext>
                  </a:extLst>
                </a:gridCol>
                <a:gridCol w="1438785">
                  <a:extLst>
                    <a:ext uri="{9D8B030D-6E8A-4147-A177-3AD203B41FA5}">
                      <a16:colId xmlns:a16="http://schemas.microsoft.com/office/drawing/2014/main" val="20002"/>
                    </a:ext>
                  </a:extLst>
                </a:gridCol>
                <a:gridCol w="1437601">
                  <a:extLst>
                    <a:ext uri="{9D8B030D-6E8A-4147-A177-3AD203B41FA5}">
                      <a16:colId xmlns:a16="http://schemas.microsoft.com/office/drawing/2014/main" val="20003"/>
                    </a:ext>
                  </a:extLst>
                </a:gridCol>
                <a:gridCol w="1438785">
                  <a:extLst>
                    <a:ext uri="{9D8B030D-6E8A-4147-A177-3AD203B41FA5}">
                      <a16:colId xmlns:a16="http://schemas.microsoft.com/office/drawing/2014/main" val="20004"/>
                    </a:ext>
                  </a:extLst>
                </a:gridCol>
                <a:gridCol w="1841408">
                  <a:extLst>
                    <a:ext uri="{9D8B030D-6E8A-4147-A177-3AD203B41FA5}">
                      <a16:colId xmlns:a16="http://schemas.microsoft.com/office/drawing/2014/main" val="20005"/>
                    </a:ext>
                  </a:extLst>
                </a:gridCol>
                <a:gridCol w="1841408">
                  <a:extLst>
                    <a:ext uri="{9D8B030D-6E8A-4147-A177-3AD203B41FA5}">
                      <a16:colId xmlns:a16="http://schemas.microsoft.com/office/drawing/2014/main" val="20006"/>
                    </a:ext>
                  </a:extLst>
                </a:gridCol>
              </a:tblGrid>
              <a:tr h="211330">
                <a:tc gridSpan="7">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博士</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11330">
                <a:tc rowSpan="2">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8623">
                <a:tc vMerge="1">
                  <a:txBody>
                    <a:bodyPr/>
                    <a:lstStyle/>
                    <a:p>
                      <a:endParaRPr lang="zh-CN"/>
                    </a:p>
                  </a:txBody>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定向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非定向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恢复入学资格</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定向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zh-CN" sz="900" kern="100">
                          <a:effectLst/>
                          <a:latin typeface="Times New Roman" panose="02020603050405020304" pitchFamily="18" charset="0"/>
                          <a:ea typeface="宋体" panose="02010600030101010101" pitchFamily="2" charset="-122"/>
                        </a:rPr>
                        <a:t>非定向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57254">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000"/>
                        </a:lnSpc>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823583" y="287020"/>
            <a:ext cx="4825360"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（三十</a:t>
            </a:r>
            <a:r>
              <a:rPr lang="zh-CN" altLang="zh-CN" sz="2000" b="1" dirty="0">
                <a:solidFill>
                  <a:srgbClr val="304371"/>
                </a:solidFill>
                <a:cs typeface="+mn-ea"/>
                <a:sym typeface="+mn-lt"/>
              </a:rPr>
              <a:t>四</a:t>
            </a:r>
            <a:r>
              <a:rPr lang="x-none" altLang="zh-CN" sz="2000" b="1" dirty="0">
                <a:solidFill>
                  <a:srgbClr val="304371"/>
                </a:solidFill>
                <a:cs typeface="+mn-ea"/>
                <a:sym typeface="+mn-lt"/>
              </a:rPr>
              <a:t>）高等教育分年龄在校学生数</a:t>
            </a:r>
            <a:endParaRPr lang="zh-CN" altLang="zh-CN" sz="2000" b="1" dirty="0">
              <a:solidFill>
                <a:srgbClr val="304371"/>
              </a:solidFill>
              <a:cs typeface="+mn-ea"/>
              <a:sym typeface="+mn-lt"/>
            </a:endParaRPr>
          </a:p>
        </p:txBody>
      </p:sp>
      <p:sp>
        <p:nvSpPr>
          <p:cNvPr id="4" name="矩形 3"/>
          <p:cNvSpPr/>
          <p:nvPr/>
        </p:nvSpPr>
        <p:spPr>
          <a:xfrm>
            <a:off x="660400" y="5033474"/>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6" name="表格 5"/>
          <p:cNvGraphicFramePr>
            <a:graphicFrameLocks noGrp="1"/>
          </p:cNvGraphicFramePr>
          <p:nvPr>
            <p:extLst>
              <p:ext uri="{D42A27DB-BD31-4B8C-83A1-F6EECF244321}">
                <p14:modId xmlns:p14="http://schemas.microsoft.com/office/powerpoint/2010/main" val="3875900462"/>
              </p:ext>
            </p:extLst>
          </p:nvPr>
        </p:nvGraphicFramePr>
        <p:xfrm>
          <a:off x="666750" y="1125538"/>
          <a:ext cx="10866440" cy="3793539"/>
        </p:xfrm>
        <a:graphic>
          <a:graphicData uri="http://schemas.openxmlformats.org/drawingml/2006/table">
            <a:tbl>
              <a:tblPr firstRow="1" firstCol="1" bandRow="1"/>
              <a:tblGrid>
                <a:gridCol w="2051584">
                  <a:extLst>
                    <a:ext uri="{9D8B030D-6E8A-4147-A177-3AD203B41FA5}">
                      <a16:colId xmlns:a16="http://schemas.microsoft.com/office/drawing/2014/main" val="20000"/>
                    </a:ext>
                  </a:extLst>
                </a:gridCol>
                <a:gridCol w="967113">
                  <a:extLst>
                    <a:ext uri="{9D8B030D-6E8A-4147-A177-3AD203B41FA5}">
                      <a16:colId xmlns:a16="http://schemas.microsoft.com/office/drawing/2014/main" val="20001"/>
                    </a:ext>
                  </a:extLst>
                </a:gridCol>
                <a:gridCol w="980153">
                  <a:extLst>
                    <a:ext uri="{9D8B030D-6E8A-4147-A177-3AD203B41FA5}">
                      <a16:colId xmlns:a16="http://schemas.microsoft.com/office/drawing/2014/main" val="20002"/>
                    </a:ext>
                  </a:extLst>
                </a:gridCol>
                <a:gridCol w="982326">
                  <a:extLst>
                    <a:ext uri="{9D8B030D-6E8A-4147-A177-3AD203B41FA5}">
                      <a16:colId xmlns:a16="http://schemas.microsoft.com/office/drawing/2014/main" val="20003"/>
                    </a:ext>
                  </a:extLst>
                </a:gridCol>
                <a:gridCol w="980153">
                  <a:extLst>
                    <a:ext uri="{9D8B030D-6E8A-4147-A177-3AD203B41FA5}">
                      <a16:colId xmlns:a16="http://schemas.microsoft.com/office/drawing/2014/main" val="20004"/>
                    </a:ext>
                  </a:extLst>
                </a:gridCol>
                <a:gridCol w="982326">
                  <a:extLst>
                    <a:ext uri="{9D8B030D-6E8A-4147-A177-3AD203B41FA5}">
                      <a16:colId xmlns:a16="http://schemas.microsoft.com/office/drawing/2014/main" val="20005"/>
                    </a:ext>
                  </a:extLst>
                </a:gridCol>
                <a:gridCol w="980153">
                  <a:extLst>
                    <a:ext uri="{9D8B030D-6E8A-4147-A177-3AD203B41FA5}">
                      <a16:colId xmlns:a16="http://schemas.microsoft.com/office/drawing/2014/main" val="20006"/>
                    </a:ext>
                  </a:extLst>
                </a:gridCol>
                <a:gridCol w="982326">
                  <a:extLst>
                    <a:ext uri="{9D8B030D-6E8A-4147-A177-3AD203B41FA5}">
                      <a16:colId xmlns:a16="http://schemas.microsoft.com/office/drawing/2014/main" val="20007"/>
                    </a:ext>
                  </a:extLst>
                </a:gridCol>
                <a:gridCol w="980153">
                  <a:extLst>
                    <a:ext uri="{9D8B030D-6E8A-4147-A177-3AD203B41FA5}">
                      <a16:colId xmlns:a16="http://schemas.microsoft.com/office/drawing/2014/main" val="20008"/>
                    </a:ext>
                  </a:extLst>
                </a:gridCol>
                <a:gridCol w="980153">
                  <a:extLst>
                    <a:ext uri="{9D8B030D-6E8A-4147-A177-3AD203B41FA5}">
                      <a16:colId xmlns:a16="http://schemas.microsoft.com/office/drawing/2014/main" val="20009"/>
                    </a:ext>
                  </a:extLst>
                </a:gridCol>
              </a:tblGrid>
              <a:tr h="193028">
                <a:tc rowSpan="2">
                  <a:txBody>
                    <a:bodyPr/>
                    <a:lstStyle/>
                    <a:p>
                      <a:pPr algn="ctr">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高职专科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高职本科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普通本科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成人专科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3028">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9838">
                <a:tc>
                  <a:txBody>
                    <a:bodyPr/>
                    <a:lstStyle/>
                    <a:p>
                      <a:pPr algn="ctr">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2519">
                <a:tc>
                  <a:txBody>
                    <a:bodyPr/>
                    <a:lstStyle/>
                    <a:p>
                      <a:pPr algn="just">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214476">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17</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18</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20</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7"/>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21</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8"/>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22</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09"/>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23</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0"/>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24</a:t>
                      </a:r>
                      <a:r>
                        <a:rPr lang="zh-CN" sz="900" kern="10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1"/>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25</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2"/>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26</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3"/>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27</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4"/>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28</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5"/>
                  </a:ext>
                </a:extLst>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29</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6"/>
                  </a:ext>
                </a:extLst>
              </a:tr>
              <a:tr h="217157">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30</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a:noFill/>
                    </a:lnB>
                  </a:tcPr>
                </a:tc>
                <a:extLst>
                  <a:ext uri="{0D108BD9-81ED-4DB2-BD59-A6C34878D82A}">
                    <a16:rowId xmlns:a16="http://schemas.microsoft.com/office/drawing/2014/main" val="10017"/>
                  </a:ext>
                </a:extLst>
              </a:tr>
              <a:tr h="217157">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31</a:t>
                      </a:r>
                      <a:r>
                        <a:rPr lang="zh-CN" sz="900" kern="100">
                          <a:effectLst/>
                          <a:latin typeface="Times New Roman" panose="02020603050405020304" pitchFamily="18" charset="0"/>
                          <a:ea typeface="宋体" panose="02010600030101010101" pitchFamily="2" charset="-122"/>
                          <a:cs typeface="宋体" panose="02010600030101010101" pitchFamily="2" charset="-122"/>
                        </a:rPr>
                        <a:t>岁以上</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graphicFrame>
        <p:nvGraphicFramePr>
          <p:cNvPr id="7" name="表格 6"/>
          <p:cNvGraphicFramePr>
            <a:graphicFrameLocks noGrp="1"/>
          </p:cNvGraphicFramePr>
          <p:nvPr/>
        </p:nvGraphicFramePr>
        <p:xfrm>
          <a:off x="658812" y="5553297"/>
          <a:ext cx="10874380" cy="763281"/>
        </p:xfrm>
        <a:graphic>
          <a:graphicData uri="http://schemas.openxmlformats.org/drawingml/2006/table">
            <a:tbl>
              <a:tblPr firstRow="1" firstCol="1" bandRow="1"/>
              <a:tblGrid>
                <a:gridCol w="1087438">
                  <a:extLst>
                    <a:ext uri="{9D8B030D-6E8A-4147-A177-3AD203B41FA5}">
                      <a16:colId xmlns:a16="http://schemas.microsoft.com/office/drawing/2014/main" val="20000"/>
                    </a:ext>
                  </a:extLst>
                </a:gridCol>
                <a:gridCol w="1087438">
                  <a:extLst>
                    <a:ext uri="{9D8B030D-6E8A-4147-A177-3AD203B41FA5}">
                      <a16:colId xmlns:a16="http://schemas.microsoft.com/office/drawing/2014/main" val="20001"/>
                    </a:ext>
                  </a:extLst>
                </a:gridCol>
                <a:gridCol w="1087438">
                  <a:extLst>
                    <a:ext uri="{9D8B030D-6E8A-4147-A177-3AD203B41FA5}">
                      <a16:colId xmlns:a16="http://schemas.microsoft.com/office/drawing/2014/main" val="20002"/>
                    </a:ext>
                  </a:extLst>
                </a:gridCol>
                <a:gridCol w="1087438">
                  <a:extLst>
                    <a:ext uri="{9D8B030D-6E8A-4147-A177-3AD203B41FA5}">
                      <a16:colId xmlns:a16="http://schemas.microsoft.com/office/drawing/2014/main" val="20003"/>
                    </a:ext>
                  </a:extLst>
                </a:gridCol>
                <a:gridCol w="1087438">
                  <a:extLst>
                    <a:ext uri="{9D8B030D-6E8A-4147-A177-3AD203B41FA5}">
                      <a16:colId xmlns:a16="http://schemas.microsoft.com/office/drawing/2014/main" val="20004"/>
                    </a:ext>
                  </a:extLst>
                </a:gridCol>
                <a:gridCol w="1087438">
                  <a:extLst>
                    <a:ext uri="{9D8B030D-6E8A-4147-A177-3AD203B41FA5}">
                      <a16:colId xmlns:a16="http://schemas.microsoft.com/office/drawing/2014/main" val="20005"/>
                    </a:ext>
                  </a:extLst>
                </a:gridCol>
                <a:gridCol w="1087438">
                  <a:extLst>
                    <a:ext uri="{9D8B030D-6E8A-4147-A177-3AD203B41FA5}">
                      <a16:colId xmlns:a16="http://schemas.microsoft.com/office/drawing/2014/main" val="20006"/>
                    </a:ext>
                  </a:extLst>
                </a:gridCol>
                <a:gridCol w="1087438">
                  <a:extLst>
                    <a:ext uri="{9D8B030D-6E8A-4147-A177-3AD203B41FA5}">
                      <a16:colId xmlns:a16="http://schemas.microsoft.com/office/drawing/2014/main" val="20007"/>
                    </a:ext>
                  </a:extLst>
                </a:gridCol>
                <a:gridCol w="1087438">
                  <a:extLst>
                    <a:ext uri="{9D8B030D-6E8A-4147-A177-3AD203B41FA5}">
                      <a16:colId xmlns:a16="http://schemas.microsoft.com/office/drawing/2014/main" val="20008"/>
                    </a:ext>
                  </a:extLst>
                </a:gridCol>
                <a:gridCol w="1087438">
                  <a:extLst>
                    <a:ext uri="{9D8B030D-6E8A-4147-A177-3AD203B41FA5}">
                      <a16:colId xmlns:a16="http://schemas.microsoft.com/office/drawing/2014/main" val="20009"/>
                    </a:ext>
                  </a:extLst>
                </a:gridCol>
              </a:tblGrid>
              <a:tr h="243169">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成人本科</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rPr>
                        <a:t>专科</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rPr>
                        <a:t>本科</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硕士研究生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3169">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6943">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18</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8" name="组合 7"/>
          <p:cNvGrpSpPr/>
          <p:nvPr/>
        </p:nvGrpSpPr>
        <p:grpSpPr>
          <a:xfrm>
            <a:off x="666750" y="1920641"/>
            <a:ext cx="10874374" cy="1085211"/>
            <a:chOff x="660401" y="1136587"/>
            <a:chExt cx="10858500" cy="1205822"/>
          </a:xfrm>
        </p:grpSpPr>
        <p:grpSp>
          <p:nvGrpSpPr>
            <p:cNvPr id="10" name="组合 9"/>
            <p:cNvGrpSpPr/>
            <p:nvPr/>
          </p:nvGrpSpPr>
          <p:grpSpPr>
            <a:xfrm>
              <a:off x="660401" y="1385321"/>
              <a:ext cx="10858500" cy="957088"/>
              <a:chOff x="660401" y="260046"/>
              <a:chExt cx="10858500" cy="1637013"/>
            </a:xfrm>
          </p:grpSpPr>
          <p:sp>
            <p:nvSpPr>
              <p:cNvPr id="12" name="矩形 11"/>
              <p:cNvSpPr/>
              <p:nvPr/>
            </p:nvSpPr>
            <p:spPr>
              <a:xfrm>
                <a:off x="660401" y="260046"/>
                <a:ext cx="10858500" cy="163701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6750" y="427418"/>
                <a:ext cx="10722611" cy="1469641"/>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17</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18</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周岁的学生；以此类推；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31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11" name="矩形 10"/>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（三十五）高等教育招生、在校生来源情况</a:t>
            </a:r>
          </a:p>
        </p:txBody>
      </p:sp>
      <p:graphicFrame>
        <p:nvGraphicFramePr>
          <p:cNvPr id="2" name="表格 1"/>
          <p:cNvGraphicFramePr>
            <a:graphicFrameLocks noGrp="1"/>
          </p:cNvGraphicFramePr>
          <p:nvPr>
            <p:extLst>
              <p:ext uri="{D42A27DB-BD31-4B8C-83A1-F6EECF244321}">
                <p14:modId xmlns:p14="http://schemas.microsoft.com/office/powerpoint/2010/main" val="2675388406"/>
              </p:ext>
            </p:extLst>
          </p:nvPr>
        </p:nvGraphicFramePr>
        <p:xfrm>
          <a:off x="658813" y="1125538"/>
          <a:ext cx="10874374" cy="5040310"/>
        </p:xfrm>
        <a:graphic>
          <a:graphicData uri="http://schemas.openxmlformats.org/drawingml/2006/table">
            <a:tbl>
              <a:tblPr firstRow="1" firstCol="1" bandRow="1"/>
              <a:tblGrid>
                <a:gridCol w="906924">
                  <a:extLst>
                    <a:ext uri="{9D8B030D-6E8A-4147-A177-3AD203B41FA5}">
                      <a16:colId xmlns:a16="http://schemas.microsoft.com/office/drawing/2014/main" val="20000"/>
                    </a:ext>
                  </a:extLst>
                </a:gridCol>
                <a:gridCol w="902574">
                  <a:extLst>
                    <a:ext uri="{9D8B030D-6E8A-4147-A177-3AD203B41FA5}">
                      <a16:colId xmlns:a16="http://schemas.microsoft.com/office/drawing/2014/main" val="20001"/>
                    </a:ext>
                  </a:extLst>
                </a:gridCol>
                <a:gridCol w="537194">
                  <a:extLst>
                    <a:ext uri="{9D8B030D-6E8A-4147-A177-3AD203B41FA5}">
                      <a16:colId xmlns:a16="http://schemas.microsoft.com/office/drawing/2014/main" val="20002"/>
                    </a:ext>
                  </a:extLst>
                </a:gridCol>
                <a:gridCol w="656812">
                  <a:extLst>
                    <a:ext uri="{9D8B030D-6E8A-4147-A177-3AD203B41FA5}">
                      <a16:colId xmlns:a16="http://schemas.microsoft.com/office/drawing/2014/main" val="20003"/>
                    </a:ext>
                  </a:extLst>
                </a:gridCol>
                <a:gridCol w="656812">
                  <a:extLst>
                    <a:ext uri="{9D8B030D-6E8A-4147-A177-3AD203B41FA5}">
                      <a16:colId xmlns:a16="http://schemas.microsoft.com/office/drawing/2014/main" val="20004"/>
                    </a:ext>
                  </a:extLst>
                </a:gridCol>
                <a:gridCol w="656812">
                  <a:extLst>
                    <a:ext uri="{9D8B030D-6E8A-4147-A177-3AD203B41FA5}">
                      <a16:colId xmlns:a16="http://schemas.microsoft.com/office/drawing/2014/main" val="20005"/>
                    </a:ext>
                  </a:extLst>
                </a:gridCol>
                <a:gridCol w="656812">
                  <a:extLst>
                    <a:ext uri="{9D8B030D-6E8A-4147-A177-3AD203B41FA5}">
                      <a16:colId xmlns:a16="http://schemas.microsoft.com/office/drawing/2014/main" val="20006"/>
                    </a:ext>
                  </a:extLst>
                </a:gridCol>
                <a:gridCol w="656812">
                  <a:extLst>
                    <a:ext uri="{9D8B030D-6E8A-4147-A177-3AD203B41FA5}">
                      <a16:colId xmlns:a16="http://schemas.microsoft.com/office/drawing/2014/main" val="20007"/>
                    </a:ext>
                  </a:extLst>
                </a:gridCol>
                <a:gridCol w="656812">
                  <a:extLst>
                    <a:ext uri="{9D8B030D-6E8A-4147-A177-3AD203B41FA5}">
                      <a16:colId xmlns:a16="http://schemas.microsoft.com/office/drawing/2014/main" val="20008"/>
                    </a:ext>
                  </a:extLst>
                </a:gridCol>
                <a:gridCol w="656812">
                  <a:extLst>
                    <a:ext uri="{9D8B030D-6E8A-4147-A177-3AD203B41FA5}">
                      <a16:colId xmlns:a16="http://schemas.microsoft.com/office/drawing/2014/main" val="20009"/>
                    </a:ext>
                  </a:extLst>
                </a:gridCol>
                <a:gridCol w="656812">
                  <a:extLst>
                    <a:ext uri="{9D8B030D-6E8A-4147-A177-3AD203B41FA5}">
                      <a16:colId xmlns:a16="http://schemas.microsoft.com/office/drawing/2014/main" val="20010"/>
                    </a:ext>
                  </a:extLst>
                </a:gridCol>
                <a:gridCol w="656812">
                  <a:extLst>
                    <a:ext uri="{9D8B030D-6E8A-4147-A177-3AD203B41FA5}">
                      <a16:colId xmlns:a16="http://schemas.microsoft.com/office/drawing/2014/main" val="20011"/>
                    </a:ext>
                  </a:extLst>
                </a:gridCol>
                <a:gridCol w="656812">
                  <a:extLst>
                    <a:ext uri="{9D8B030D-6E8A-4147-A177-3AD203B41FA5}">
                      <a16:colId xmlns:a16="http://schemas.microsoft.com/office/drawing/2014/main" val="20012"/>
                    </a:ext>
                  </a:extLst>
                </a:gridCol>
                <a:gridCol w="656812">
                  <a:extLst>
                    <a:ext uri="{9D8B030D-6E8A-4147-A177-3AD203B41FA5}">
                      <a16:colId xmlns:a16="http://schemas.microsoft.com/office/drawing/2014/main" val="20013"/>
                    </a:ext>
                  </a:extLst>
                </a:gridCol>
                <a:gridCol w="656812">
                  <a:extLst>
                    <a:ext uri="{9D8B030D-6E8A-4147-A177-3AD203B41FA5}">
                      <a16:colId xmlns:a16="http://schemas.microsoft.com/office/drawing/2014/main" val="20014"/>
                    </a:ext>
                  </a:extLst>
                </a:gridCol>
                <a:gridCol w="645938">
                  <a:extLst>
                    <a:ext uri="{9D8B030D-6E8A-4147-A177-3AD203B41FA5}">
                      <a16:colId xmlns:a16="http://schemas.microsoft.com/office/drawing/2014/main" val="20015"/>
                    </a:ext>
                  </a:extLst>
                </a:gridCol>
              </a:tblGrid>
              <a:tr h="360022">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指标名称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招生数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720046">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高职专科生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高职本科生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a:txBody>
                    <a:bodyPr/>
                    <a:lstStyle/>
                    <a:p>
                      <a:pPr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高职专科生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高职本科生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成人专科生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成人本科生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专科生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0" dirty="0">
                          <a:effectLst/>
                          <a:latin typeface="Times New Roman" panose="02020603050405020304" pitchFamily="18" charset="0"/>
                          <a:ea typeface="宋体" panose="02010600030101010101" pitchFamily="2" charset="-122"/>
                          <a:cs typeface="宋体" panose="02010600030101010101" pitchFamily="2" charset="-122"/>
                        </a:rPr>
                        <a:t>本科生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北京</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4"/>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天津</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河北</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6"/>
                  </a:ext>
                </a:extLst>
              </a:tr>
              <a:tr h="360022">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7"/>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新疆</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8"/>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香港</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9"/>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澳门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10"/>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台湾</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11"/>
                  </a:ext>
                </a:extLst>
              </a:tr>
              <a:tr h="360022">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华侨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6186309"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三、修订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义务教育阶段专任教师分课程、分学历情况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pic>
        <p:nvPicPr>
          <p:cNvPr id="5" name="图片 4"/>
          <p:cNvPicPr>
            <a:picLocks noChangeAspect="1"/>
          </p:cNvPicPr>
          <p:nvPr/>
        </p:nvPicPr>
        <p:blipFill>
          <a:blip r:embed="rId3"/>
          <a:stretch>
            <a:fillRect/>
          </a:stretch>
        </p:blipFill>
        <p:spPr>
          <a:xfrm>
            <a:off x="6405875" y="3429000"/>
            <a:ext cx="5402058" cy="2439559"/>
          </a:xfrm>
          <a:prstGeom prst="rect">
            <a:avLst/>
          </a:prstGeom>
        </p:spPr>
      </p:pic>
      <p:pic>
        <p:nvPicPr>
          <p:cNvPr id="2" name="图片 1">
            <a:extLst>
              <a:ext uri="{FF2B5EF4-FFF2-40B4-BE49-F238E27FC236}">
                <a16:creationId xmlns:a16="http://schemas.microsoft.com/office/drawing/2014/main" id="{2A12AD40-2BC1-4D4B-9C23-ED68B0AFDA59}"/>
              </a:ext>
            </a:extLst>
          </p:cNvPr>
          <p:cNvPicPr>
            <a:picLocks noChangeAspect="1"/>
          </p:cNvPicPr>
          <p:nvPr/>
        </p:nvPicPr>
        <p:blipFill>
          <a:blip r:embed="rId4"/>
          <a:stretch>
            <a:fillRect/>
          </a:stretch>
        </p:blipFill>
        <p:spPr>
          <a:xfrm>
            <a:off x="1253607" y="1310902"/>
            <a:ext cx="4978049" cy="5471934"/>
          </a:xfrm>
          <a:prstGeom prst="rect">
            <a:avLst/>
          </a:prstGeom>
          <a:ln>
            <a:solidFill>
              <a:schemeClr val="tx1"/>
            </a:solidFill>
          </a:ln>
        </p:spPr>
      </p:pic>
      <p:pic>
        <p:nvPicPr>
          <p:cNvPr id="10" name="图片 9">
            <a:extLst>
              <a:ext uri="{FF2B5EF4-FFF2-40B4-BE49-F238E27FC236}">
                <a16:creationId xmlns:a16="http://schemas.microsoft.com/office/drawing/2014/main" id="{9632F835-354A-4C96-9073-7CA4A6703915}"/>
              </a:ext>
            </a:extLst>
          </p:cNvPr>
          <p:cNvPicPr>
            <a:picLocks noChangeAspect="1"/>
          </p:cNvPicPr>
          <p:nvPr/>
        </p:nvPicPr>
        <p:blipFill>
          <a:blip r:embed="rId5"/>
          <a:stretch>
            <a:fillRect/>
          </a:stretch>
        </p:blipFill>
        <p:spPr>
          <a:xfrm>
            <a:off x="6348414" y="1310902"/>
            <a:ext cx="5684259" cy="1656044"/>
          </a:xfrm>
          <a:prstGeom prst="rect">
            <a:avLst/>
          </a:prstGeom>
          <a:ln>
            <a:solidFill>
              <a:schemeClr val="tx1"/>
            </a:solidFill>
          </a:ln>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表格 31"/>
          <p:cNvGraphicFramePr>
            <a:graphicFrameLocks noGrp="1"/>
          </p:cNvGraphicFramePr>
          <p:nvPr>
            <p:extLst>
              <p:ext uri="{D42A27DB-BD31-4B8C-83A1-F6EECF244321}">
                <p14:modId xmlns:p14="http://schemas.microsoft.com/office/powerpoint/2010/main" val="2053269803"/>
              </p:ext>
            </p:extLst>
          </p:nvPr>
        </p:nvGraphicFramePr>
        <p:xfrm>
          <a:off x="660400" y="1211946"/>
          <a:ext cx="10858501" cy="4169010"/>
        </p:xfrm>
        <a:graphic>
          <a:graphicData uri="http://schemas.openxmlformats.org/drawingml/2006/table">
            <a:tbl>
              <a:tblPr firstRow="1" firstCol="1" bandRow="1"/>
              <a:tblGrid>
                <a:gridCol w="1628775">
                  <a:extLst>
                    <a:ext uri="{9D8B030D-6E8A-4147-A177-3AD203B41FA5}">
                      <a16:colId xmlns:a16="http://schemas.microsoft.com/office/drawing/2014/main" val="20000"/>
                    </a:ext>
                  </a:extLst>
                </a:gridCol>
                <a:gridCol w="582016">
                  <a:extLst>
                    <a:ext uri="{9D8B030D-6E8A-4147-A177-3AD203B41FA5}">
                      <a16:colId xmlns:a16="http://schemas.microsoft.com/office/drawing/2014/main" val="20001"/>
                    </a:ext>
                  </a:extLst>
                </a:gridCol>
                <a:gridCol w="803529">
                  <a:extLst>
                    <a:ext uri="{9D8B030D-6E8A-4147-A177-3AD203B41FA5}">
                      <a16:colId xmlns:a16="http://schemas.microsoft.com/office/drawing/2014/main" val="20002"/>
                    </a:ext>
                  </a:extLst>
                </a:gridCol>
                <a:gridCol w="801357">
                  <a:extLst>
                    <a:ext uri="{9D8B030D-6E8A-4147-A177-3AD203B41FA5}">
                      <a16:colId xmlns:a16="http://schemas.microsoft.com/office/drawing/2014/main" val="20003"/>
                    </a:ext>
                  </a:extLst>
                </a:gridCol>
                <a:gridCol w="801357">
                  <a:extLst>
                    <a:ext uri="{9D8B030D-6E8A-4147-A177-3AD203B41FA5}">
                      <a16:colId xmlns:a16="http://schemas.microsoft.com/office/drawing/2014/main" val="20004"/>
                    </a:ext>
                  </a:extLst>
                </a:gridCol>
                <a:gridCol w="801357">
                  <a:extLst>
                    <a:ext uri="{9D8B030D-6E8A-4147-A177-3AD203B41FA5}">
                      <a16:colId xmlns:a16="http://schemas.microsoft.com/office/drawing/2014/main" val="20005"/>
                    </a:ext>
                  </a:extLst>
                </a:gridCol>
                <a:gridCol w="799186">
                  <a:extLst>
                    <a:ext uri="{9D8B030D-6E8A-4147-A177-3AD203B41FA5}">
                      <a16:colId xmlns:a16="http://schemas.microsoft.com/office/drawing/2014/main" val="20006"/>
                    </a:ext>
                  </a:extLst>
                </a:gridCol>
                <a:gridCol w="799186">
                  <a:extLst>
                    <a:ext uri="{9D8B030D-6E8A-4147-A177-3AD203B41FA5}">
                      <a16:colId xmlns:a16="http://schemas.microsoft.com/office/drawing/2014/main" val="20007"/>
                    </a:ext>
                  </a:extLst>
                </a:gridCol>
                <a:gridCol w="799186">
                  <a:extLst>
                    <a:ext uri="{9D8B030D-6E8A-4147-A177-3AD203B41FA5}">
                      <a16:colId xmlns:a16="http://schemas.microsoft.com/office/drawing/2014/main" val="20008"/>
                    </a:ext>
                  </a:extLst>
                </a:gridCol>
                <a:gridCol w="799186">
                  <a:extLst>
                    <a:ext uri="{9D8B030D-6E8A-4147-A177-3AD203B41FA5}">
                      <a16:colId xmlns:a16="http://schemas.microsoft.com/office/drawing/2014/main" val="20009"/>
                    </a:ext>
                  </a:extLst>
                </a:gridCol>
                <a:gridCol w="803529">
                  <a:extLst>
                    <a:ext uri="{9D8B030D-6E8A-4147-A177-3AD203B41FA5}">
                      <a16:colId xmlns:a16="http://schemas.microsoft.com/office/drawing/2014/main" val="20010"/>
                    </a:ext>
                  </a:extLst>
                </a:gridCol>
                <a:gridCol w="803529">
                  <a:extLst>
                    <a:ext uri="{9D8B030D-6E8A-4147-A177-3AD203B41FA5}">
                      <a16:colId xmlns:a16="http://schemas.microsoft.com/office/drawing/2014/main" val="20011"/>
                    </a:ext>
                  </a:extLst>
                </a:gridCol>
                <a:gridCol w="636308">
                  <a:extLst>
                    <a:ext uri="{9D8B030D-6E8A-4147-A177-3AD203B41FA5}">
                      <a16:colId xmlns:a16="http://schemas.microsoft.com/office/drawing/2014/main" val="20012"/>
                    </a:ext>
                  </a:extLst>
                </a:gridCol>
              </a:tblGrid>
              <a:tr h="253449">
                <a:tc rowSpan="5">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a:effectLst/>
                          <a:latin typeface="Times New Roman" panose="02020603050405020304" pitchFamily="18" charset="0"/>
                          <a:ea typeface="宋体" panose="02010600030101010101" pitchFamily="2" charset="-122"/>
                        </a:rPr>
                        <a:t>录取数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预科生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53449">
                <a:tc vMerge="1">
                  <a:txBody>
                    <a:bodyPr/>
                    <a:lstStyle/>
                    <a:p>
                      <a:endParaRPr lang="zh-CN"/>
                    </a:p>
                  </a:txBody>
                  <a:tcPr/>
                </a:tc>
                <a:tc vMerge="1">
                  <a:txBody>
                    <a:bodyPr/>
                    <a:lstStyle/>
                    <a:p>
                      <a:endParaRPr lang="zh-CN"/>
                    </a:p>
                  </a:txBody>
                  <a:tcPr/>
                </a:tc>
                <a:tc vMerge="1">
                  <a:txBody>
                    <a:bodyPr/>
                    <a:lstStyle/>
                    <a:p>
                      <a:endParaRPr lang="zh-CN"/>
                    </a:p>
                  </a:txBody>
                  <a:tcPr/>
                </a:tc>
                <a:tc rowSpan="4">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分类考试</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保留入学资格</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spcAft>
                          <a:spcPts val="0"/>
                        </a:spcAft>
                      </a:pPr>
                      <a:r>
                        <a:rPr lang="zh-CN" sz="900" kern="100">
                          <a:effectLst/>
                          <a:latin typeface="Times New Roman" panose="02020603050405020304" pitchFamily="18" charset="0"/>
                          <a:ea typeface="宋体" panose="02010600030101010101" pitchFamily="2" charset="-122"/>
                        </a:rPr>
                        <a:t>生源类别</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294066">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普通高中</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3">
                  <a:txBody>
                    <a:bodyPr/>
                    <a:lstStyle/>
                    <a:p>
                      <a:pPr algn="ctr">
                        <a:spcAft>
                          <a:spcPts val="0"/>
                        </a:spcAft>
                      </a:pPr>
                      <a:r>
                        <a:rPr lang="zh-CN" sz="900" kern="100">
                          <a:effectLst/>
                          <a:latin typeface="Times New Roman" panose="02020603050405020304" pitchFamily="18" charset="0"/>
                          <a:ea typeface="宋体" panose="02010600030101010101" pitchFamily="2" charset="-122"/>
                        </a:rPr>
                        <a:t>中等职业教育</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rowSpan="3">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预科生转入</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其他</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294066">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应届</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往届</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应届</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往届</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3"/>
                  </a:ext>
                </a:extLst>
              </a:tr>
              <a:tr h="35093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五年制高职转入</a:t>
                      </a:r>
                      <a:endParaRPr lang="zh-CN" sz="1000" kern="100" dirty="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4"/>
                  </a:ext>
                </a:extLst>
              </a:tr>
              <a:tr h="237203">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a:t>
                      </a:r>
                      <a:endParaRPr lang="zh-CN" sz="1000" kern="100" dirty="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9</a:t>
                      </a:r>
                      <a:endParaRPr lang="zh-CN" sz="1000" kern="100" dirty="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1219">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6"/>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北京</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天津</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河北</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191219">
                <a:tc>
                  <a:txBody>
                    <a:bodyPr/>
                    <a:lstStyle/>
                    <a:p>
                      <a:pPr indent="114300" algn="just">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宁夏</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新疆</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2"/>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新疆班</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3"/>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西藏班</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4"/>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香港</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5"/>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澳门</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6"/>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台湾</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7"/>
                  </a:ext>
                </a:extLst>
              </a:tr>
              <a:tr h="191219">
                <a:tc>
                  <a:txBody>
                    <a:bodyPr/>
                    <a:lstStyle/>
                    <a:p>
                      <a:pPr indent="114300" algn="just">
                        <a:spcAft>
                          <a:spcPts val="0"/>
                        </a:spcAft>
                      </a:pPr>
                      <a:r>
                        <a:rPr lang="zh-CN" sz="900" kern="100" dirty="0">
                          <a:effectLst/>
                          <a:latin typeface="Times New Roman" panose="02020603050405020304" pitchFamily="18" charset="0"/>
                          <a:ea typeface="宋体" panose="02010600030101010101" pitchFamily="2" charset="-122"/>
                        </a:rPr>
                        <a:t>华侨</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38</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9" name="矩形 8"/>
          <p:cNvSpPr/>
          <p:nvPr/>
        </p:nvSpPr>
        <p:spPr>
          <a:xfrm>
            <a:off x="3426840" y="287020"/>
            <a:ext cx="533832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（三十六）</a:t>
            </a:r>
            <a:r>
              <a:rPr lang="zh-CN" altLang="zh-CN" sz="2000" b="1" dirty="0">
                <a:solidFill>
                  <a:srgbClr val="304371"/>
                </a:solidFill>
                <a:cs typeface="+mn-ea"/>
                <a:sym typeface="+mn-lt"/>
              </a:rPr>
              <a:t>高等</a:t>
            </a:r>
            <a:r>
              <a:rPr lang="zh-CN" altLang="en-US" sz="2000" b="1" dirty="0">
                <a:solidFill>
                  <a:srgbClr val="304371"/>
                </a:solidFill>
                <a:cs typeface="+mn-ea"/>
                <a:sym typeface="+mn-lt"/>
              </a:rPr>
              <a:t>职业教育专科录取来源情况</a:t>
            </a:r>
          </a:p>
        </p:txBody>
      </p:sp>
      <p:grpSp>
        <p:nvGrpSpPr>
          <p:cNvPr id="17" name="组合 16"/>
          <p:cNvGrpSpPr/>
          <p:nvPr/>
        </p:nvGrpSpPr>
        <p:grpSpPr>
          <a:xfrm>
            <a:off x="647702" y="2238630"/>
            <a:ext cx="10858500" cy="818361"/>
            <a:chOff x="660401" y="989178"/>
            <a:chExt cx="10858500" cy="909311"/>
          </a:xfrm>
        </p:grpSpPr>
        <p:grpSp>
          <p:nvGrpSpPr>
            <p:cNvPr id="18" name="组合 17"/>
            <p:cNvGrpSpPr/>
            <p:nvPr/>
          </p:nvGrpSpPr>
          <p:grpSpPr>
            <a:xfrm>
              <a:off x="660401" y="1413361"/>
              <a:ext cx="10858500" cy="485128"/>
              <a:chOff x="660401" y="308005"/>
              <a:chExt cx="10858500" cy="829765"/>
            </a:xfrm>
          </p:grpSpPr>
          <p:sp>
            <p:nvSpPr>
              <p:cNvPr id="20" name="矩形 19"/>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将“五年制高职转入”指标调整为“中等职业教育应届毕业生”的其中数。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21" name="矩形 20"/>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9" name="矩形 18"/>
            <p:cNvSpPr/>
            <p:nvPr/>
          </p:nvSpPr>
          <p:spPr>
            <a:xfrm>
              <a:off x="7691180" y="989178"/>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2" name="组合 21"/>
          <p:cNvGrpSpPr/>
          <p:nvPr/>
        </p:nvGrpSpPr>
        <p:grpSpPr>
          <a:xfrm>
            <a:off x="628654" y="2032129"/>
            <a:ext cx="10858500" cy="902542"/>
            <a:chOff x="660401" y="895641"/>
            <a:chExt cx="10858500" cy="1002848"/>
          </a:xfrm>
        </p:grpSpPr>
        <p:grpSp>
          <p:nvGrpSpPr>
            <p:cNvPr id="23" name="组合 22"/>
            <p:cNvGrpSpPr/>
            <p:nvPr/>
          </p:nvGrpSpPr>
          <p:grpSpPr>
            <a:xfrm>
              <a:off x="660401" y="1413361"/>
              <a:ext cx="10858500" cy="485128"/>
              <a:chOff x="660401" y="308005"/>
              <a:chExt cx="10858500" cy="829765"/>
            </a:xfrm>
          </p:grpSpPr>
          <p:sp>
            <p:nvSpPr>
              <p:cNvPr id="25" name="矩形 24"/>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将“预科生转入”指标调整为“生源类别”的分项数。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26" name="矩形 25"/>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4" name="矩形 23"/>
            <p:cNvSpPr/>
            <p:nvPr/>
          </p:nvSpPr>
          <p:spPr>
            <a:xfrm>
              <a:off x="9307328" y="895641"/>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7" name="组合 26"/>
          <p:cNvGrpSpPr/>
          <p:nvPr/>
        </p:nvGrpSpPr>
        <p:grpSpPr>
          <a:xfrm>
            <a:off x="647702" y="1853443"/>
            <a:ext cx="10858500" cy="1289246"/>
            <a:chOff x="660401" y="922701"/>
            <a:chExt cx="10858500" cy="1432529"/>
          </a:xfrm>
        </p:grpSpPr>
        <p:grpSp>
          <p:nvGrpSpPr>
            <p:cNvPr id="28" name="组合 27"/>
            <p:cNvGrpSpPr/>
            <p:nvPr/>
          </p:nvGrpSpPr>
          <p:grpSpPr>
            <a:xfrm>
              <a:off x="660401" y="1413361"/>
              <a:ext cx="10858500" cy="941869"/>
              <a:chOff x="660401" y="308005"/>
              <a:chExt cx="10858500" cy="1610977"/>
            </a:xfrm>
          </p:grpSpPr>
          <p:sp>
            <p:nvSpPr>
              <p:cNvPr id="30" name="矩形 29"/>
              <p:cNvSpPr/>
              <p:nvPr/>
            </p:nvSpPr>
            <p:spPr>
              <a:xfrm>
                <a:off x="660401" y="308005"/>
                <a:ext cx="10858500" cy="161097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1" name="矩形 30"/>
              <p:cNvSpPr/>
              <p:nvPr/>
            </p:nvSpPr>
            <p:spPr>
              <a:xfrm>
                <a:off x="666750" y="370052"/>
                <a:ext cx="10722611" cy="146963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分类考试是指按照</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国务院关于深化考试招生制度改革的实施意见</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，以“文化素质</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职业技能”评价方式招收的高级中等教育毕业生</a:t>
                </a:r>
              </a:p>
            </p:txBody>
          </p:sp>
        </p:grpSp>
        <p:sp>
          <p:nvSpPr>
            <p:cNvPr id="29" name="矩形 28"/>
            <p:cNvSpPr/>
            <p:nvPr/>
          </p:nvSpPr>
          <p:spPr>
            <a:xfrm>
              <a:off x="3746501" y="922701"/>
              <a:ext cx="68072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3" name="组合 32"/>
          <p:cNvGrpSpPr/>
          <p:nvPr/>
        </p:nvGrpSpPr>
        <p:grpSpPr>
          <a:xfrm>
            <a:off x="712472" y="2089694"/>
            <a:ext cx="10858500" cy="1206754"/>
            <a:chOff x="641351" y="964136"/>
            <a:chExt cx="10858500" cy="1340869"/>
          </a:xfrm>
        </p:grpSpPr>
        <p:grpSp>
          <p:nvGrpSpPr>
            <p:cNvPr id="34" name="组合 33"/>
            <p:cNvGrpSpPr/>
            <p:nvPr/>
          </p:nvGrpSpPr>
          <p:grpSpPr>
            <a:xfrm>
              <a:off x="641351" y="1439062"/>
              <a:ext cx="10858500" cy="865943"/>
              <a:chOff x="641351" y="351965"/>
              <a:chExt cx="10858500" cy="1481113"/>
            </a:xfrm>
          </p:grpSpPr>
          <p:sp>
            <p:nvSpPr>
              <p:cNvPr id="36" name="矩形 35"/>
              <p:cNvSpPr/>
              <p:nvPr/>
            </p:nvSpPr>
            <p:spPr>
              <a:xfrm>
                <a:off x="641351" y="406290"/>
                <a:ext cx="10858500" cy="142678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7" name="矩形 36"/>
              <p:cNvSpPr/>
              <p:nvPr/>
            </p:nvSpPr>
            <p:spPr>
              <a:xfrm>
                <a:off x="654050" y="351965"/>
                <a:ext cx="10722611" cy="146963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其他填报具有高级中等教育以上同等学力进入专科层次学习的学生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（修改填报说明，删除五年制转入、预科生转入部分说明）</a:t>
                </a:r>
              </a:p>
            </p:txBody>
          </p:sp>
        </p:grpSp>
        <p:sp>
          <p:nvSpPr>
            <p:cNvPr id="35" name="矩形 34"/>
            <p:cNvSpPr/>
            <p:nvPr/>
          </p:nvSpPr>
          <p:spPr>
            <a:xfrm>
              <a:off x="10144761" y="964136"/>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7"/>
                                        </p:tgtEl>
                                      </p:cBhvr>
                                    </p:animEffect>
                                    <p:set>
                                      <p:cBhvr>
                                        <p:cTn id="12" dur="1" fill="hold">
                                          <p:stCondLst>
                                            <p:cond delay="249"/>
                                          </p:stCondLst>
                                        </p:cTn>
                                        <p:tgtEl>
                                          <p:spTgt spid="1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2"/>
                                        </p:tgtEl>
                                      </p:cBhvr>
                                    </p:animEffect>
                                    <p:set>
                                      <p:cBhvr>
                                        <p:cTn id="22" dur="1" fill="hold">
                                          <p:stCondLst>
                                            <p:cond delay="249"/>
                                          </p:stCondLst>
                                        </p:cTn>
                                        <p:tgtEl>
                                          <p:spTgt spid="2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7"/>
                                        </p:tgtEl>
                                      </p:cBhvr>
                                    </p:animEffect>
                                    <p:set>
                                      <p:cBhvr>
                                        <p:cTn id="32" dur="1" fill="hold">
                                          <p:stCondLst>
                                            <p:cond delay="249"/>
                                          </p:stCondLst>
                                        </p:cTn>
                                        <p:tgtEl>
                                          <p:spTgt spid="2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33"/>
                                        </p:tgtEl>
                                      </p:cBhvr>
                                    </p:animEffect>
                                    <p:set>
                                      <p:cBhvr>
                                        <p:cTn id="42" dur="1" fill="hold">
                                          <p:stCondLst>
                                            <p:cond delay="24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70360" y="287020"/>
            <a:ext cx="585128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（三十七）高等职业教育专科招生类型来源情况</a:t>
            </a:r>
          </a:p>
        </p:txBody>
      </p:sp>
      <p:graphicFrame>
        <p:nvGraphicFramePr>
          <p:cNvPr id="3" name="表格 2"/>
          <p:cNvGraphicFramePr>
            <a:graphicFrameLocks noGrp="1"/>
          </p:cNvGraphicFramePr>
          <p:nvPr/>
        </p:nvGraphicFramePr>
        <p:xfrm>
          <a:off x="666749" y="1273233"/>
          <a:ext cx="11245758" cy="4748471"/>
        </p:xfrm>
        <a:graphic>
          <a:graphicData uri="http://schemas.openxmlformats.org/drawingml/2006/table">
            <a:tbl>
              <a:tblPr firstRow="1" firstCol="1" bandRow="1"/>
              <a:tblGrid>
                <a:gridCol w="591882">
                  <a:extLst>
                    <a:ext uri="{9D8B030D-6E8A-4147-A177-3AD203B41FA5}">
                      <a16:colId xmlns:a16="http://schemas.microsoft.com/office/drawing/2014/main" val="20000"/>
                    </a:ext>
                  </a:extLst>
                </a:gridCol>
                <a:gridCol w="591882">
                  <a:extLst>
                    <a:ext uri="{9D8B030D-6E8A-4147-A177-3AD203B41FA5}">
                      <a16:colId xmlns:a16="http://schemas.microsoft.com/office/drawing/2014/main" val="20001"/>
                    </a:ext>
                  </a:extLst>
                </a:gridCol>
                <a:gridCol w="892687">
                  <a:extLst>
                    <a:ext uri="{9D8B030D-6E8A-4147-A177-3AD203B41FA5}">
                      <a16:colId xmlns:a16="http://schemas.microsoft.com/office/drawing/2014/main" val="20002"/>
                    </a:ext>
                  </a:extLst>
                </a:gridCol>
                <a:gridCol w="779318">
                  <a:extLst>
                    <a:ext uri="{9D8B030D-6E8A-4147-A177-3AD203B41FA5}">
                      <a16:colId xmlns:a16="http://schemas.microsoft.com/office/drawing/2014/main" val="20003"/>
                    </a:ext>
                  </a:extLst>
                </a:gridCol>
                <a:gridCol w="872837">
                  <a:extLst>
                    <a:ext uri="{9D8B030D-6E8A-4147-A177-3AD203B41FA5}">
                      <a16:colId xmlns:a16="http://schemas.microsoft.com/office/drawing/2014/main" val="20004"/>
                    </a:ext>
                  </a:extLst>
                </a:gridCol>
                <a:gridCol w="414568">
                  <a:extLst>
                    <a:ext uri="{9D8B030D-6E8A-4147-A177-3AD203B41FA5}">
                      <a16:colId xmlns:a16="http://schemas.microsoft.com/office/drawing/2014/main" val="20005"/>
                    </a:ext>
                  </a:extLst>
                </a:gridCol>
                <a:gridCol w="591882">
                  <a:extLst>
                    <a:ext uri="{9D8B030D-6E8A-4147-A177-3AD203B41FA5}">
                      <a16:colId xmlns:a16="http://schemas.microsoft.com/office/drawing/2014/main" val="20006"/>
                    </a:ext>
                  </a:extLst>
                </a:gridCol>
                <a:gridCol w="1009386">
                  <a:extLst>
                    <a:ext uri="{9D8B030D-6E8A-4147-A177-3AD203B41FA5}">
                      <a16:colId xmlns:a16="http://schemas.microsoft.com/office/drawing/2014/main" val="20007"/>
                    </a:ext>
                  </a:extLst>
                </a:gridCol>
                <a:gridCol w="174378">
                  <a:extLst>
                    <a:ext uri="{9D8B030D-6E8A-4147-A177-3AD203B41FA5}">
                      <a16:colId xmlns:a16="http://schemas.microsoft.com/office/drawing/2014/main" val="20008"/>
                    </a:ext>
                  </a:extLst>
                </a:gridCol>
                <a:gridCol w="646504">
                  <a:extLst>
                    <a:ext uri="{9D8B030D-6E8A-4147-A177-3AD203B41FA5}">
                      <a16:colId xmlns:a16="http://schemas.microsoft.com/office/drawing/2014/main" val="20009"/>
                    </a:ext>
                  </a:extLst>
                </a:gridCol>
                <a:gridCol w="537260">
                  <a:extLst>
                    <a:ext uri="{9D8B030D-6E8A-4147-A177-3AD203B41FA5}">
                      <a16:colId xmlns:a16="http://schemas.microsoft.com/office/drawing/2014/main" val="20010"/>
                    </a:ext>
                  </a:extLst>
                </a:gridCol>
                <a:gridCol w="377140">
                  <a:extLst>
                    <a:ext uri="{9D8B030D-6E8A-4147-A177-3AD203B41FA5}">
                      <a16:colId xmlns:a16="http://schemas.microsoft.com/office/drawing/2014/main" val="20011"/>
                    </a:ext>
                  </a:extLst>
                </a:gridCol>
                <a:gridCol w="806624">
                  <a:extLst>
                    <a:ext uri="{9D8B030D-6E8A-4147-A177-3AD203B41FA5}">
                      <a16:colId xmlns:a16="http://schemas.microsoft.com/office/drawing/2014/main" val="20012"/>
                    </a:ext>
                  </a:extLst>
                </a:gridCol>
                <a:gridCol w="367548">
                  <a:extLst>
                    <a:ext uri="{9D8B030D-6E8A-4147-A177-3AD203B41FA5}">
                      <a16:colId xmlns:a16="http://schemas.microsoft.com/office/drawing/2014/main" val="20013"/>
                    </a:ext>
                  </a:extLst>
                </a:gridCol>
                <a:gridCol w="816216">
                  <a:extLst>
                    <a:ext uri="{9D8B030D-6E8A-4147-A177-3AD203B41FA5}">
                      <a16:colId xmlns:a16="http://schemas.microsoft.com/office/drawing/2014/main" val="20014"/>
                    </a:ext>
                  </a:extLst>
                </a:gridCol>
                <a:gridCol w="306003">
                  <a:extLst>
                    <a:ext uri="{9D8B030D-6E8A-4147-A177-3AD203B41FA5}">
                      <a16:colId xmlns:a16="http://schemas.microsoft.com/office/drawing/2014/main" val="20015"/>
                    </a:ext>
                  </a:extLst>
                </a:gridCol>
                <a:gridCol w="877761">
                  <a:extLst>
                    <a:ext uri="{9D8B030D-6E8A-4147-A177-3AD203B41FA5}">
                      <a16:colId xmlns:a16="http://schemas.microsoft.com/office/drawing/2014/main" val="20016"/>
                    </a:ext>
                  </a:extLst>
                </a:gridCol>
                <a:gridCol w="591882">
                  <a:extLst>
                    <a:ext uri="{9D8B030D-6E8A-4147-A177-3AD203B41FA5}">
                      <a16:colId xmlns:a16="http://schemas.microsoft.com/office/drawing/2014/main" val="20017"/>
                    </a:ext>
                  </a:extLst>
                </a:gridCol>
              </a:tblGrid>
              <a:tr h="326105">
                <a:tc rowSpan="5">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招生数</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ln>
                          <a:solidFill>
                            <a:schemeClr val="accent1"/>
                          </a:solidFill>
                        </a:ln>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ln>
                          <a:solidFill>
                            <a:schemeClr val="accent1"/>
                          </a:solidFill>
                        </a:ln>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endParaRPr lang="zh-CN" altLang="en-US" dirty="0">
                        <a:ln>
                          <a:solidFill>
                            <a:schemeClr val="accent1"/>
                          </a:solidFill>
                        </a:ln>
                      </a:endParaRPr>
                    </a:p>
                  </a:txBody>
                  <a:tcPr marL="18728" marR="18728" marT="0" marB="0"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marL="18728" marR="18728" marT="0" marB="0"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endParaRPr lang="zh-CN" sz="1000" kern="100" dirty="0">
                        <a:ln>
                          <a:solidFill>
                            <a:schemeClr val="accent1"/>
                          </a:solidFill>
                        </a:ln>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endParaRPr lang="zh-CN" sz="1000" kern="100" dirty="0">
                        <a:ln>
                          <a:solidFill>
                            <a:schemeClr val="accent1"/>
                          </a:solidFill>
                        </a:ln>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100" dirty="0">
                          <a:ln>
                            <a:solidFill>
                              <a:schemeClr val="accent1"/>
                            </a:solidFill>
                          </a:ln>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ln>
                          <a:solidFill>
                            <a:schemeClr val="accent1"/>
                          </a:solidFill>
                        </a:ln>
                        <a:effectLst/>
                        <a:latin typeface="Times New Roman" panose="02020603050405020304" pitchFamily="18"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5">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预科生</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26105">
                <a:tc vMerge="1">
                  <a:txBody>
                    <a:bodyPr/>
                    <a:lstStyle/>
                    <a:p>
                      <a:endParaRPr lang="zh-CN"/>
                    </a:p>
                  </a:txBody>
                  <a:tcPr/>
                </a:tc>
                <a:tc vMerge="1">
                  <a:txBody>
                    <a:bodyPr/>
                    <a:lstStyle/>
                    <a:p>
                      <a:endParaRPr lang="zh-CN"/>
                    </a:p>
                  </a:txBody>
                  <a:tcPr/>
                </a:tc>
                <a:tc vMerge="1">
                  <a:txBody>
                    <a:bodyPr/>
                    <a:lstStyle/>
                    <a:p>
                      <a:endParaRPr lang="zh-CN"/>
                    </a:p>
                  </a:txBody>
                  <a:tcPr/>
                </a:tc>
                <a:tc rowSpan="4">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分类考试</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恢复入学资格</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生源类别</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xBody>
                    <a:bodyPr/>
                    <a:lstStyle/>
                    <a:p>
                      <a:endParaRPr lang="zh-CN"/>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xBody>
                    <a:bodyPr/>
                    <a:lstStyle/>
                    <a:p>
                      <a:endParaRPr lang="zh-CN"/>
                    </a:p>
                  </a:txBody>
                  <a:tcPr/>
                </a:tc>
                <a:tc hMerge="1">
                  <a:txBody>
                    <a:bodyPr/>
                    <a:lstStyle/>
                    <a:p>
                      <a:endParaRPr lang="zh-CN"/>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32610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3">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普通高中</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tcPr>
                </a:tc>
                <a:tc hMerge="1">
                  <a:txBody>
                    <a:bodyPr/>
                    <a:lstStyle/>
                    <a:p>
                      <a:endParaRPr lang="zh-CN"/>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gridSpan="6">
                  <a:txBody>
                    <a:bodyPr/>
                    <a:lstStyle/>
                    <a:p>
                      <a:pPr algn="ctr"/>
                      <a:r>
                        <a:rPr lang="zh-CN" sz="900" kern="100" dirty="0">
                          <a:effectLst/>
                          <a:latin typeface="Times New Roman" panose="02020603050405020304" pitchFamily="18" charset="0"/>
                          <a:ea typeface="宋体" panose="02010600030101010101" pitchFamily="2" charset="-122"/>
                        </a:rPr>
                        <a:t>中等职业教育</a:t>
                      </a:r>
                      <a:endParaRPr lang="zh-CN" altLang="en-US" dirty="0"/>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3"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预科生转入</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hMerge="1">
                  <a:txBody>
                    <a:bodyPr/>
                    <a:lstStyle/>
                    <a:p>
                      <a:endParaRPr lang="zh-CN"/>
                    </a:p>
                  </a:txBody>
                  <a:tcPr/>
                </a:tc>
                <a:tc rowSpan="3">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其他</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32610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rowSpan="2"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应届</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r>
                        <a:rPr lang="zh-CN" sz="900" kern="100" dirty="0">
                          <a:effectLst/>
                          <a:latin typeface="Times New Roman" panose="02020603050405020304" pitchFamily="18" charset="0"/>
                          <a:ea typeface="宋体" panose="02010600030101010101" pitchFamily="2" charset="-122"/>
                        </a:rPr>
                        <a:t>应届</a:t>
                      </a:r>
                      <a:endParaRPr lang="zh-CN" altLang="en-US" dirty="0"/>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tc>
                <a:tc gridSpan="2" vMerge="1">
                  <a:txBody>
                    <a:bodyPr/>
                    <a:lstStyle/>
                    <a:p>
                      <a:endParaRPr lang="zh-CN"/>
                    </a:p>
                  </a:txBody>
                  <a:tcPr/>
                </a:tc>
                <a:tc hMerge="1"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3"/>
                  </a:ext>
                </a:extLst>
              </a:tr>
              <a:tr h="326105">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2" vMerge="1">
                  <a:txBody>
                    <a:bodyPr/>
                    <a:lstStyle/>
                    <a:p>
                      <a:endParaRPr lang="zh-CN"/>
                    </a:p>
                  </a:txBody>
                  <a:tcPr/>
                </a:tc>
                <a:tc hMerge="1" vMerge="1">
                  <a:txBody>
                    <a:bodyPr/>
                    <a:lstStyle/>
                    <a:p>
                      <a:endParaRPr lang="zh-CN"/>
                    </a:p>
                  </a:txBody>
                  <a:tcPr/>
                </a:tc>
                <a:tc vMerge="1">
                  <a:txBody>
                    <a:bodyPr/>
                    <a:lstStyle/>
                    <a:p>
                      <a:endParaRPr lang="zh-CN"/>
                    </a:p>
                  </a:txBody>
                  <a:tcPr/>
                </a:tc>
                <a:tc gridSpan="2" vMerge="1">
                  <a:txBody>
                    <a:bodyPr/>
                    <a:lstStyle/>
                    <a:p>
                      <a:endParaRPr lang="zh-CN"/>
                    </a:p>
                  </a:txBody>
                  <a:tcPr/>
                </a:tc>
                <a:tc hMerge="1" v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五年制高职转入</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vMerge="1">
                  <a:txBody>
                    <a:bodyPr/>
                    <a:lstStyle/>
                    <a:p>
                      <a:endParaRPr lang="zh-CN"/>
                    </a:p>
                  </a:txBody>
                  <a:tcPr/>
                </a:tc>
                <a:tc hMerge="1" vMerge="1">
                  <a:txBody>
                    <a:bodyPr/>
                    <a:lstStyle/>
                    <a:p>
                      <a:endParaRPr lang="zh-CN"/>
                    </a:p>
                  </a:txBody>
                  <a:tcPr/>
                </a:tc>
                <a:tc gridSpan="2" vMerge="1">
                  <a:txBody>
                    <a:bodyPr/>
                    <a:lstStyle/>
                    <a:p>
                      <a:endParaRPr lang="zh-CN"/>
                    </a:p>
                  </a:txBody>
                  <a:tcPr/>
                </a:tc>
                <a:tc hMerge="1"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4"/>
                  </a:ext>
                </a:extLst>
              </a:tr>
              <a:tr h="326105">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altLang="en-US" dirty="0"/>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lnL w="12700" cap="flat" cmpd="sng" algn="ctr">
                      <a:solidFill>
                        <a:srgbClr val="000000"/>
                      </a:solidFill>
                      <a:prstDash val="solid"/>
                      <a:round/>
                      <a:headEnd type="none" w="med" len="med"/>
                      <a:tailEnd type="none" w="med" len="me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9</a:t>
                      </a:r>
                      <a:endParaRPr lang="zh-CN" sz="1000" kern="100" dirty="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14757">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altLang="en-US"/>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6"/>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北京</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07"/>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天津</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08"/>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河北</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dirty="0">
                          <a:effectLst/>
                          <a:latin typeface="宋体" panose="02010600030101010101" pitchFamily="2" charset="-122"/>
                          <a:ea typeface="宋体" panose="02010600030101010101" pitchFamily="2" charset="-122"/>
                        </a:rPr>
                        <a:t> </a:t>
                      </a:r>
                      <a:endParaRPr lang="zh-CN" altLang="en-US" dirty="0"/>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09"/>
                  </a:ext>
                </a:extLst>
              </a:tr>
              <a:tr h="214757">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0"/>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宁夏</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1"/>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新疆</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2"/>
                  </a:ext>
                </a:extLst>
              </a:tr>
              <a:tr h="214757">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新疆班</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3"/>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西藏班</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4"/>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香港</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5"/>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澳门</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6"/>
                  </a:ext>
                </a:extLst>
              </a:tr>
              <a:tr h="214757">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台湾</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a:noFill/>
                    </a:lnB>
                  </a:tcPr>
                </a:tc>
                <a:extLst>
                  <a:ext uri="{0D108BD9-81ED-4DB2-BD59-A6C34878D82A}">
                    <a16:rowId xmlns:a16="http://schemas.microsoft.com/office/drawing/2014/main" val="10017"/>
                  </a:ext>
                </a:extLst>
              </a:tr>
              <a:tr h="214757">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华侨</a:t>
                      </a:r>
                      <a:endParaRPr lang="zh-CN" sz="1000" kern="100" dirty="0">
                        <a:effectLst/>
                        <a:latin typeface="Times New Roman" panose="02020603050405020304" pitchFamily="18"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00" kern="100">
                        <a:effectLst/>
                        <a:latin typeface="Times New Roman" panose="02020603050405020304" pitchFamily="18"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r>
                        <a:rPr lang="en-US" sz="900" kern="100" dirty="0">
                          <a:effectLst/>
                          <a:latin typeface="宋体" panose="02010600030101010101" pitchFamily="2" charset="-122"/>
                          <a:ea typeface="宋体" panose="02010600030101010101" pitchFamily="2" charset="-122"/>
                        </a:rPr>
                        <a:t> </a:t>
                      </a:r>
                      <a:endParaRPr lang="zh-CN" altLang="en-US" dirty="0"/>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grpSp>
        <p:nvGrpSpPr>
          <p:cNvPr id="11" name="组合 10"/>
          <p:cNvGrpSpPr/>
          <p:nvPr/>
        </p:nvGrpSpPr>
        <p:grpSpPr>
          <a:xfrm>
            <a:off x="666749" y="2563414"/>
            <a:ext cx="11245758" cy="773037"/>
            <a:chOff x="660401" y="1039539"/>
            <a:chExt cx="10858500" cy="858950"/>
          </a:xfrm>
        </p:grpSpPr>
        <p:grpSp>
          <p:nvGrpSpPr>
            <p:cNvPr id="12" name="组合 11"/>
            <p:cNvGrpSpPr/>
            <p:nvPr/>
          </p:nvGrpSpPr>
          <p:grpSpPr>
            <a:xfrm>
              <a:off x="660401" y="1413361"/>
              <a:ext cx="10858500" cy="485128"/>
              <a:chOff x="660401" y="308005"/>
              <a:chExt cx="10858500" cy="829765"/>
            </a:xfrm>
          </p:grpSpPr>
          <p:sp>
            <p:nvSpPr>
              <p:cNvPr id="14" name="矩形 13"/>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将“五年制高职转入”指标调整为“中等职业教育应届毕业生”的其中数。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15" name="矩形 14"/>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a:off x="6982797" y="1039539"/>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60174" y="2243523"/>
            <a:ext cx="10994911" cy="902542"/>
            <a:chOff x="660401" y="895641"/>
            <a:chExt cx="10858500" cy="1002848"/>
          </a:xfrm>
        </p:grpSpPr>
        <p:grpSp>
          <p:nvGrpSpPr>
            <p:cNvPr id="17" name="组合 16"/>
            <p:cNvGrpSpPr/>
            <p:nvPr/>
          </p:nvGrpSpPr>
          <p:grpSpPr>
            <a:xfrm>
              <a:off x="660401" y="1413361"/>
              <a:ext cx="10858500" cy="485128"/>
              <a:chOff x="660401" y="308005"/>
              <a:chExt cx="10858500" cy="829765"/>
            </a:xfrm>
          </p:grpSpPr>
          <p:sp>
            <p:nvSpPr>
              <p:cNvPr id="19" name="矩形 18"/>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将“预科生转入”指标调整为“生源类别”的分项数。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sp>
            <p:nvSpPr>
              <p:cNvPr id="20" name="矩形 19"/>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a:off x="9307328" y="895641"/>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3324" y="2283047"/>
            <a:ext cx="11245758" cy="1145953"/>
            <a:chOff x="641351" y="964136"/>
            <a:chExt cx="10858500" cy="1273311"/>
          </a:xfrm>
        </p:grpSpPr>
        <p:grpSp>
          <p:nvGrpSpPr>
            <p:cNvPr id="22" name="组合 21"/>
            <p:cNvGrpSpPr/>
            <p:nvPr/>
          </p:nvGrpSpPr>
          <p:grpSpPr>
            <a:xfrm>
              <a:off x="641351" y="1378217"/>
              <a:ext cx="10858500" cy="859230"/>
              <a:chOff x="641351" y="247895"/>
              <a:chExt cx="10858500" cy="1469631"/>
            </a:xfrm>
          </p:grpSpPr>
          <p:sp>
            <p:nvSpPr>
              <p:cNvPr id="24" name="矩形 23"/>
              <p:cNvSpPr/>
              <p:nvPr/>
            </p:nvSpPr>
            <p:spPr>
              <a:xfrm>
                <a:off x="641351" y="406291"/>
                <a:ext cx="10858500" cy="131123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41351" y="247895"/>
                <a:ext cx="10722611" cy="146963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其他填报具有高级中等教育以上同等学力进入专科层次学习的学生</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（修改填报说明，删除五年制转入、预科生转入部分说明）</a:t>
                </a:r>
              </a:p>
            </p:txBody>
          </p:sp>
        </p:grpSp>
        <p:sp>
          <p:nvSpPr>
            <p:cNvPr id="23" name="矩形 22"/>
            <p:cNvSpPr/>
            <p:nvPr/>
          </p:nvSpPr>
          <p:spPr>
            <a:xfrm>
              <a:off x="10144761" y="964136"/>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1"/>
                                        </p:tgtEl>
                                      </p:cBhvr>
                                    </p:animEffect>
                                    <p:set>
                                      <p:cBhvr>
                                        <p:cTn id="12" dur="1" fill="hold">
                                          <p:stCondLst>
                                            <p:cond delay="249"/>
                                          </p:stCondLst>
                                        </p:cTn>
                                        <p:tgtEl>
                                          <p:spTgt spid="1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6"/>
                                        </p:tgtEl>
                                      </p:cBhvr>
                                    </p:animEffect>
                                    <p:set>
                                      <p:cBhvr>
                                        <p:cTn id="22" dur="1" fill="hold">
                                          <p:stCondLst>
                                            <p:cond delay="249"/>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1"/>
                                        </p:tgtEl>
                                      </p:cBhvr>
                                    </p:animEffect>
                                    <p:set>
                                      <p:cBhvr>
                                        <p:cTn id="32" dur="1" fill="hold">
                                          <p:stCondLst>
                                            <p:cond delay="24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042119" y="287020"/>
            <a:ext cx="610776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（三十八）普通本科、高职本科录取类型来源情况</a:t>
            </a:r>
          </a:p>
        </p:txBody>
      </p:sp>
      <p:graphicFrame>
        <p:nvGraphicFramePr>
          <p:cNvPr id="2" name="表格 1"/>
          <p:cNvGraphicFramePr>
            <a:graphicFrameLocks noGrp="1"/>
          </p:cNvGraphicFramePr>
          <p:nvPr/>
        </p:nvGraphicFramePr>
        <p:xfrm>
          <a:off x="661486" y="1163781"/>
          <a:ext cx="10856328" cy="5126263"/>
        </p:xfrm>
        <a:graphic>
          <a:graphicData uri="http://schemas.openxmlformats.org/drawingml/2006/table">
            <a:tbl>
              <a:tblPr firstRow="1" firstCol="1" bandRow="1"/>
              <a:tblGrid>
                <a:gridCol w="1541599">
                  <a:extLst>
                    <a:ext uri="{9D8B030D-6E8A-4147-A177-3AD203B41FA5}">
                      <a16:colId xmlns:a16="http://schemas.microsoft.com/office/drawing/2014/main" val="20000"/>
                    </a:ext>
                  </a:extLst>
                </a:gridCol>
                <a:gridCol w="536303">
                  <a:extLst>
                    <a:ext uri="{9D8B030D-6E8A-4147-A177-3AD203B41FA5}">
                      <a16:colId xmlns:a16="http://schemas.microsoft.com/office/drawing/2014/main" val="20001"/>
                    </a:ext>
                  </a:extLst>
                </a:gridCol>
                <a:gridCol w="662236">
                  <a:extLst>
                    <a:ext uri="{9D8B030D-6E8A-4147-A177-3AD203B41FA5}">
                      <a16:colId xmlns:a16="http://schemas.microsoft.com/office/drawing/2014/main" val="20002"/>
                    </a:ext>
                  </a:extLst>
                </a:gridCol>
                <a:gridCol w="675264">
                  <a:extLst>
                    <a:ext uri="{9D8B030D-6E8A-4147-A177-3AD203B41FA5}">
                      <a16:colId xmlns:a16="http://schemas.microsoft.com/office/drawing/2014/main" val="20003"/>
                    </a:ext>
                  </a:extLst>
                </a:gridCol>
                <a:gridCol w="675264">
                  <a:extLst>
                    <a:ext uri="{9D8B030D-6E8A-4147-A177-3AD203B41FA5}">
                      <a16:colId xmlns:a16="http://schemas.microsoft.com/office/drawing/2014/main" val="20004"/>
                    </a:ext>
                  </a:extLst>
                </a:gridCol>
                <a:gridCol w="686120">
                  <a:extLst>
                    <a:ext uri="{9D8B030D-6E8A-4147-A177-3AD203B41FA5}">
                      <a16:colId xmlns:a16="http://schemas.microsoft.com/office/drawing/2014/main" val="20005"/>
                    </a:ext>
                  </a:extLst>
                </a:gridCol>
                <a:gridCol w="686120">
                  <a:extLst>
                    <a:ext uri="{9D8B030D-6E8A-4147-A177-3AD203B41FA5}">
                      <a16:colId xmlns:a16="http://schemas.microsoft.com/office/drawing/2014/main" val="20006"/>
                    </a:ext>
                  </a:extLst>
                </a:gridCol>
                <a:gridCol w="675264">
                  <a:extLst>
                    <a:ext uri="{9D8B030D-6E8A-4147-A177-3AD203B41FA5}">
                      <a16:colId xmlns:a16="http://schemas.microsoft.com/office/drawing/2014/main" val="20007"/>
                    </a:ext>
                  </a:extLst>
                </a:gridCol>
                <a:gridCol w="673092">
                  <a:extLst>
                    <a:ext uri="{9D8B030D-6E8A-4147-A177-3AD203B41FA5}">
                      <a16:colId xmlns:a16="http://schemas.microsoft.com/office/drawing/2014/main" val="20008"/>
                    </a:ext>
                  </a:extLst>
                </a:gridCol>
                <a:gridCol w="829423">
                  <a:extLst>
                    <a:ext uri="{9D8B030D-6E8A-4147-A177-3AD203B41FA5}">
                      <a16:colId xmlns:a16="http://schemas.microsoft.com/office/drawing/2014/main" val="20009"/>
                    </a:ext>
                  </a:extLst>
                </a:gridCol>
                <a:gridCol w="829423">
                  <a:extLst>
                    <a:ext uri="{9D8B030D-6E8A-4147-A177-3AD203B41FA5}">
                      <a16:colId xmlns:a16="http://schemas.microsoft.com/office/drawing/2014/main" val="20010"/>
                    </a:ext>
                  </a:extLst>
                </a:gridCol>
                <a:gridCol w="518932">
                  <a:extLst>
                    <a:ext uri="{9D8B030D-6E8A-4147-A177-3AD203B41FA5}">
                      <a16:colId xmlns:a16="http://schemas.microsoft.com/office/drawing/2014/main" val="20011"/>
                    </a:ext>
                  </a:extLst>
                </a:gridCol>
                <a:gridCol w="518932">
                  <a:extLst>
                    <a:ext uri="{9D8B030D-6E8A-4147-A177-3AD203B41FA5}">
                      <a16:colId xmlns:a16="http://schemas.microsoft.com/office/drawing/2014/main" val="20012"/>
                    </a:ext>
                  </a:extLst>
                </a:gridCol>
                <a:gridCol w="521104">
                  <a:extLst>
                    <a:ext uri="{9D8B030D-6E8A-4147-A177-3AD203B41FA5}">
                      <a16:colId xmlns:a16="http://schemas.microsoft.com/office/drawing/2014/main" val="20013"/>
                    </a:ext>
                  </a:extLst>
                </a:gridCol>
                <a:gridCol w="521104">
                  <a:extLst>
                    <a:ext uri="{9D8B030D-6E8A-4147-A177-3AD203B41FA5}">
                      <a16:colId xmlns:a16="http://schemas.microsoft.com/office/drawing/2014/main" val="20014"/>
                    </a:ext>
                  </a:extLst>
                </a:gridCol>
                <a:gridCol w="306148">
                  <a:extLst>
                    <a:ext uri="{9D8B030D-6E8A-4147-A177-3AD203B41FA5}">
                      <a16:colId xmlns:a16="http://schemas.microsoft.com/office/drawing/2014/main" val="20015"/>
                    </a:ext>
                  </a:extLst>
                </a:gridCol>
              </a:tblGrid>
              <a:tr h="336342">
                <a:tc rowSpan="4">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录取数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预科生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6342">
                <a:tc vMerge="1">
                  <a:txBody>
                    <a:bodyPr/>
                    <a:lstStyle/>
                    <a:p>
                      <a:endParaRPr lang="zh-CN"/>
                    </a:p>
                  </a:txBody>
                  <a:tcPr/>
                </a:tc>
                <a:tc vMerge="1">
                  <a:txBody>
                    <a:bodyPr/>
                    <a:lstStyle/>
                    <a:p>
                      <a:endParaRPr lang="zh-CN"/>
                    </a:p>
                  </a:txBody>
                  <a:tcPr/>
                </a:tc>
                <a:tc vMerge="1">
                  <a:txBody>
                    <a:bodyPr/>
                    <a:lstStyle/>
                    <a:p>
                      <a:endParaRPr lang="zh-CN"/>
                    </a:p>
                  </a:txBody>
                  <a:tcPr/>
                </a:tc>
                <a:tc row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保留入学资格</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专项计划</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tc>
                <a:tc rowSpan="2" hMerge="1">
                  <a:txBody>
                    <a:bodyPr/>
                    <a:lstStyle/>
                    <a:p>
                      <a:endParaRPr lang="zh-CN"/>
                    </a:p>
                  </a:txBody>
                  <a:tcPr/>
                </a:tc>
                <a:tc gridSpan="8">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生源类别</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355746">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3" vMerge="1">
                  <a:txBody>
                    <a:bodyPr/>
                    <a:lstStyle/>
                    <a:p>
                      <a:endParaRPr lang="zh-CN"/>
                    </a:p>
                  </a:txBody>
                  <a:tcPr/>
                </a:tc>
                <a:tc hMerge="1" vMerge="1">
                  <a:txBody>
                    <a:bodyPr/>
                    <a:lstStyle/>
                    <a:p>
                      <a:endParaRPr lang="zh-CN"/>
                    </a:p>
                  </a:txBody>
                  <a:tcPr/>
                </a:tc>
                <a:tc hMerge="1" vMerge="1">
                  <a:txBody>
                    <a:bodyPr/>
                    <a:lstStyle/>
                    <a:p>
                      <a:endParaRPr lang="zh-CN"/>
                    </a:p>
                  </a:txBody>
                  <a:tcPr/>
                </a:tc>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普通高中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中等职业教育</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专科起点本科</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第二学士 学位</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预科生转入</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39024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国家专项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地方专项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高校专项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应届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应届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3"/>
                  </a:ext>
                </a:extLst>
              </a:tr>
              <a:tr h="314781">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6950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5"/>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北京</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天津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0">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河北</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2695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宁夏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新疆</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26950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新疆班</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2"/>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西藏班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3"/>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香港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4"/>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澳门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5"/>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台湾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6"/>
                  </a:ext>
                </a:extLst>
              </a:tr>
              <a:tr h="26950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华侨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grpSp>
        <p:nvGrpSpPr>
          <p:cNvPr id="16" name="组合 15"/>
          <p:cNvGrpSpPr/>
          <p:nvPr/>
        </p:nvGrpSpPr>
        <p:grpSpPr>
          <a:xfrm>
            <a:off x="826586" y="2004913"/>
            <a:ext cx="10856328" cy="1016051"/>
            <a:chOff x="641351" y="638725"/>
            <a:chExt cx="10858500" cy="1128972"/>
          </a:xfrm>
        </p:grpSpPr>
        <p:grpSp>
          <p:nvGrpSpPr>
            <p:cNvPr id="17" name="组合 16"/>
            <p:cNvGrpSpPr/>
            <p:nvPr/>
          </p:nvGrpSpPr>
          <p:grpSpPr>
            <a:xfrm>
              <a:off x="641351" y="1306022"/>
              <a:ext cx="10858500" cy="461675"/>
              <a:chOff x="641351" y="124412"/>
              <a:chExt cx="10858500" cy="789651"/>
            </a:xfrm>
          </p:grpSpPr>
          <p:sp>
            <p:nvSpPr>
              <p:cNvPr id="19" name="矩形 18"/>
              <p:cNvSpPr/>
              <p:nvPr/>
            </p:nvSpPr>
            <p:spPr>
              <a:xfrm>
                <a:off x="641351" y="124412"/>
                <a:ext cx="10858500" cy="7896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709295" y="124412"/>
                <a:ext cx="10722611" cy="78965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将“专科起点本科”“第二学士学位”“预科生转入”调整为“生源类别”的其中数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a:off x="8926451" y="638725"/>
              <a:ext cx="1578955" cy="49795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4186" y="2095924"/>
            <a:ext cx="10856328" cy="1184758"/>
            <a:chOff x="641351" y="909188"/>
            <a:chExt cx="10858500" cy="1316428"/>
          </a:xfrm>
        </p:grpSpPr>
        <p:grpSp>
          <p:nvGrpSpPr>
            <p:cNvPr id="22" name="组合 21"/>
            <p:cNvGrpSpPr/>
            <p:nvPr/>
          </p:nvGrpSpPr>
          <p:grpSpPr>
            <a:xfrm>
              <a:off x="641351" y="1306022"/>
              <a:ext cx="10858500" cy="919594"/>
              <a:chOff x="641351" y="124412"/>
              <a:chExt cx="10858500" cy="1572878"/>
            </a:xfrm>
          </p:grpSpPr>
          <p:sp>
            <p:nvSpPr>
              <p:cNvPr id="24" name="矩形 23"/>
              <p:cNvSpPr/>
              <p:nvPr/>
            </p:nvSpPr>
            <p:spPr>
              <a:xfrm>
                <a:off x="641351" y="124412"/>
                <a:ext cx="10858500" cy="15728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709295" y="124412"/>
                <a:ext cx="10722611" cy="1469633"/>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其他填报具有高级中等教育以上同等学力进入本科层次学习的学生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（修改填报说明，删除专升本、预科生转入、第二学士学位部分说明）</a:t>
                </a:r>
              </a:p>
            </p:txBody>
          </p:sp>
        </p:grpSp>
        <p:sp>
          <p:nvSpPr>
            <p:cNvPr id="23" name="矩形 22"/>
            <p:cNvSpPr/>
            <p:nvPr/>
          </p:nvSpPr>
          <p:spPr>
            <a:xfrm>
              <a:off x="10670540" y="909188"/>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6"/>
                                        </p:tgtEl>
                                      </p:cBhvr>
                                    </p:animEffect>
                                    <p:set>
                                      <p:cBhvr>
                                        <p:cTn id="12" dur="1" fill="hold">
                                          <p:stCondLst>
                                            <p:cond delay="249"/>
                                          </p:stCondLst>
                                        </p:cTn>
                                        <p:tgtEl>
                                          <p:spTgt spid="1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1"/>
                                        </p:tgtEl>
                                      </p:cBhvr>
                                    </p:animEffect>
                                    <p:set>
                                      <p:cBhvr>
                                        <p:cTn id="22" dur="1" fill="hold">
                                          <p:stCondLst>
                                            <p:cond delay="24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1780094448"/>
              </p:ext>
            </p:extLst>
          </p:nvPr>
        </p:nvGraphicFramePr>
        <p:xfrm>
          <a:off x="661486" y="1163781"/>
          <a:ext cx="10856328" cy="5126258"/>
        </p:xfrm>
        <a:graphic>
          <a:graphicData uri="http://schemas.openxmlformats.org/drawingml/2006/table">
            <a:tbl>
              <a:tblPr firstRow="1" firstCol="1" bandRow="1"/>
              <a:tblGrid>
                <a:gridCol w="1541599">
                  <a:extLst>
                    <a:ext uri="{9D8B030D-6E8A-4147-A177-3AD203B41FA5}">
                      <a16:colId xmlns:a16="http://schemas.microsoft.com/office/drawing/2014/main" val="20000"/>
                    </a:ext>
                  </a:extLst>
                </a:gridCol>
                <a:gridCol w="536303">
                  <a:extLst>
                    <a:ext uri="{9D8B030D-6E8A-4147-A177-3AD203B41FA5}">
                      <a16:colId xmlns:a16="http://schemas.microsoft.com/office/drawing/2014/main" val="20001"/>
                    </a:ext>
                  </a:extLst>
                </a:gridCol>
                <a:gridCol w="662236">
                  <a:extLst>
                    <a:ext uri="{9D8B030D-6E8A-4147-A177-3AD203B41FA5}">
                      <a16:colId xmlns:a16="http://schemas.microsoft.com/office/drawing/2014/main" val="20002"/>
                    </a:ext>
                  </a:extLst>
                </a:gridCol>
                <a:gridCol w="675264">
                  <a:extLst>
                    <a:ext uri="{9D8B030D-6E8A-4147-A177-3AD203B41FA5}">
                      <a16:colId xmlns:a16="http://schemas.microsoft.com/office/drawing/2014/main" val="20003"/>
                    </a:ext>
                  </a:extLst>
                </a:gridCol>
                <a:gridCol w="675264">
                  <a:extLst>
                    <a:ext uri="{9D8B030D-6E8A-4147-A177-3AD203B41FA5}">
                      <a16:colId xmlns:a16="http://schemas.microsoft.com/office/drawing/2014/main" val="20004"/>
                    </a:ext>
                  </a:extLst>
                </a:gridCol>
                <a:gridCol w="686120">
                  <a:extLst>
                    <a:ext uri="{9D8B030D-6E8A-4147-A177-3AD203B41FA5}">
                      <a16:colId xmlns:a16="http://schemas.microsoft.com/office/drawing/2014/main" val="20005"/>
                    </a:ext>
                  </a:extLst>
                </a:gridCol>
                <a:gridCol w="686120">
                  <a:extLst>
                    <a:ext uri="{9D8B030D-6E8A-4147-A177-3AD203B41FA5}">
                      <a16:colId xmlns:a16="http://schemas.microsoft.com/office/drawing/2014/main" val="20006"/>
                    </a:ext>
                  </a:extLst>
                </a:gridCol>
                <a:gridCol w="675264">
                  <a:extLst>
                    <a:ext uri="{9D8B030D-6E8A-4147-A177-3AD203B41FA5}">
                      <a16:colId xmlns:a16="http://schemas.microsoft.com/office/drawing/2014/main" val="20007"/>
                    </a:ext>
                  </a:extLst>
                </a:gridCol>
                <a:gridCol w="673092">
                  <a:extLst>
                    <a:ext uri="{9D8B030D-6E8A-4147-A177-3AD203B41FA5}">
                      <a16:colId xmlns:a16="http://schemas.microsoft.com/office/drawing/2014/main" val="20008"/>
                    </a:ext>
                  </a:extLst>
                </a:gridCol>
                <a:gridCol w="829423">
                  <a:extLst>
                    <a:ext uri="{9D8B030D-6E8A-4147-A177-3AD203B41FA5}">
                      <a16:colId xmlns:a16="http://schemas.microsoft.com/office/drawing/2014/main" val="20009"/>
                    </a:ext>
                  </a:extLst>
                </a:gridCol>
                <a:gridCol w="829423">
                  <a:extLst>
                    <a:ext uri="{9D8B030D-6E8A-4147-A177-3AD203B41FA5}">
                      <a16:colId xmlns:a16="http://schemas.microsoft.com/office/drawing/2014/main" val="20010"/>
                    </a:ext>
                  </a:extLst>
                </a:gridCol>
                <a:gridCol w="518932">
                  <a:extLst>
                    <a:ext uri="{9D8B030D-6E8A-4147-A177-3AD203B41FA5}">
                      <a16:colId xmlns:a16="http://schemas.microsoft.com/office/drawing/2014/main" val="20011"/>
                    </a:ext>
                  </a:extLst>
                </a:gridCol>
                <a:gridCol w="518932">
                  <a:extLst>
                    <a:ext uri="{9D8B030D-6E8A-4147-A177-3AD203B41FA5}">
                      <a16:colId xmlns:a16="http://schemas.microsoft.com/office/drawing/2014/main" val="20012"/>
                    </a:ext>
                  </a:extLst>
                </a:gridCol>
                <a:gridCol w="521104">
                  <a:extLst>
                    <a:ext uri="{9D8B030D-6E8A-4147-A177-3AD203B41FA5}">
                      <a16:colId xmlns:a16="http://schemas.microsoft.com/office/drawing/2014/main" val="20013"/>
                    </a:ext>
                  </a:extLst>
                </a:gridCol>
                <a:gridCol w="521104">
                  <a:extLst>
                    <a:ext uri="{9D8B030D-6E8A-4147-A177-3AD203B41FA5}">
                      <a16:colId xmlns:a16="http://schemas.microsoft.com/office/drawing/2014/main" val="20014"/>
                    </a:ext>
                  </a:extLst>
                </a:gridCol>
                <a:gridCol w="306148">
                  <a:extLst>
                    <a:ext uri="{9D8B030D-6E8A-4147-A177-3AD203B41FA5}">
                      <a16:colId xmlns:a16="http://schemas.microsoft.com/office/drawing/2014/main" val="20015"/>
                    </a:ext>
                  </a:extLst>
                </a:gridCol>
              </a:tblGrid>
              <a:tr h="336342">
                <a:tc rowSpan="4">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招生</a:t>
                      </a:r>
                      <a:r>
                        <a:rPr lang="zh-CN" sz="900" kern="100" dirty="0">
                          <a:effectLst/>
                          <a:latin typeface="Times New Roman" panose="02020603050405020304" pitchFamily="18" charset="0"/>
                          <a:ea typeface="宋体" panose="02010600030101010101" pitchFamily="2" charset="-122"/>
                        </a:rPr>
                        <a:t>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预科生</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36342">
                <a:tc vMerge="1">
                  <a:txBody>
                    <a:bodyPr/>
                    <a:lstStyle/>
                    <a:p>
                      <a:endParaRPr lang="zh-CN"/>
                    </a:p>
                  </a:txBody>
                  <a:tcPr/>
                </a:tc>
                <a:tc vMerge="1">
                  <a:txBody>
                    <a:bodyPr/>
                    <a:lstStyle/>
                    <a:p>
                      <a:endParaRPr lang="zh-CN"/>
                    </a:p>
                  </a:txBody>
                  <a:tcPr/>
                </a:tc>
                <a:tc vMerge="1">
                  <a:txBody>
                    <a:bodyPr/>
                    <a:lstStyle/>
                    <a:p>
                      <a:endParaRPr lang="zh-CN"/>
                    </a:p>
                  </a:txBody>
                  <a:tcPr/>
                </a:tc>
                <a:tc row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altLang="en-US" sz="900" kern="100" dirty="0">
                          <a:effectLst/>
                          <a:latin typeface="Times New Roman" panose="02020603050405020304" pitchFamily="18" charset="0"/>
                          <a:ea typeface="宋体" panose="02010600030101010101" pitchFamily="2" charset="-122"/>
                        </a:rPr>
                        <a:t>恢复</a:t>
                      </a:r>
                      <a:r>
                        <a:rPr lang="zh-CN" sz="900" kern="100" dirty="0">
                          <a:effectLst/>
                          <a:latin typeface="Times New Roman" panose="02020603050405020304" pitchFamily="18" charset="0"/>
                          <a:ea typeface="宋体" panose="02010600030101010101" pitchFamily="2" charset="-122"/>
                        </a:rPr>
                        <a:t>入学资格</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专项计划</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CN"/>
                    </a:p>
                  </a:txBody>
                  <a:tcPr/>
                </a:tc>
                <a:tc rowSpan="2" hMerge="1">
                  <a:txBody>
                    <a:bodyPr/>
                    <a:lstStyle/>
                    <a:p>
                      <a:endParaRPr lang="zh-CN"/>
                    </a:p>
                  </a:txBody>
                  <a:tcPr/>
                </a:tc>
                <a:tc gridSpan="8">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生源类别</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355746">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gridSpan="3" vMerge="1">
                  <a:txBody>
                    <a:bodyPr/>
                    <a:lstStyle/>
                    <a:p>
                      <a:endParaRPr lang="zh-CN"/>
                    </a:p>
                  </a:txBody>
                  <a:tcPr/>
                </a:tc>
                <a:tc hMerge="1" vMerge="1">
                  <a:txBody>
                    <a:bodyPr/>
                    <a:lstStyle/>
                    <a:p>
                      <a:endParaRPr lang="zh-CN"/>
                    </a:p>
                  </a:txBody>
                  <a:tcPr/>
                </a:tc>
                <a:tc hMerge="1" vMerge="1">
                  <a:txBody>
                    <a:bodyPr/>
                    <a:lstStyle/>
                    <a:p>
                      <a:endParaRPr lang="zh-CN"/>
                    </a:p>
                  </a:txBody>
                  <a:tcPr/>
                </a:tc>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普通高中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grid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中等职业教育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专科起点本科</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第二学士 学位</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预科生转入</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2"/>
                  </a:ext>
                </a:extLst>
              </a:tr>
              <a:tr h="390242">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国家专项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地方专项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高校专项</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应届</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应届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往届</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3"/>
                  </a:ext>
                </a:extLst>
              </a:tr>
              <a:tr h="314781">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60985">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总计</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5"/>
                  </a:ext>
                </a:extLst>
              </a:tr>
              <a:tr h="26098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北京</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6"/>
                  </a:ext>
                </a:extLst>
              </a:tr>
              <a:tr h="26098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天津</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7"/>
                  </a:ext>
                </a:extLst>
              </a:tr>
              <a:tr h="26098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河北</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8"/>
                  </a:ext>
                </a:extLst>
              </a:tr>
              <a:tr h="260985">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9"/>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宁夏</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0"/>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新疆</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1"/>
                  </a:ext>
                </a:extLst>
              </a:tr>
              <a:tr h="26098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新疆班</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2"/>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西藏班</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3"/>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香港</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4"/>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澳门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5"/>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台湾</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37</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16"/>
                  </a:ext>
                </a:extLst>
              </a:tr>
              <a:tr h="26098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华侨</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38</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sp>
        <p:nvSpPr>
          <p:cNvPr id="9" name="矩形 8"/>
          <p:cNvSpPr/>
          <p:nvPr/>
        </p:nvSpPr>
        <p:spPr>
          <a:xfrm>
            <a:off x="3042120" y="287020"/>
            <a:ext cx="610776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（三十九）普通本科、高职本科招生类型来源情况</a:t>
            </a:r>
          </a:p>
        </p:txBody>
      </p:sp>
      <p:grpSp>
        <p:nvGrpSpPr>
          <p:cNvPr id="22" name="组合 21"/>
          <p:cNvGrpSpPr/>
          <p:nvPr/>
        </p:nvGrpSpPr>
        <p:grpSpPr>
          <a:xfrm>
            <a:off x="826586" y="1941118"/>
            <a:ext cx="10856328" cy="1016051"/>
            <a:chOff x="641351" y="638725"/>
            <a:chExt cx="10858500" cy="1128972"/>
          </a:xfrm>
        </p:grpSpPr>
        <p:grpSp>
          <p:nvGrpSpPr>
            <p:cNvPr id="23" name="组合 22"/>
            <p:cNvGrpSpPr/>
            <p:nvPr/>
          </p:nvGrpSpPr>
          <p:grpSpPr>
            <a:xfrm>
              <a:off x="641351" y="1306022"/>
              <a:ext cx="10858500" cy="461675"/>
              <a:chOff x="641351" y="124412"/>
              <a:chExt cx="10858500" cy="789651"/>
            </a:xfrm>
          </p:grpSpPr>
          <p:sp>
            <p:nvSpPr>
              <p:cNvPr id="25" name="矩形 24"/>
              <p:cNvSpPr/>
              <p:nvPr/>
            </p:nvSpPr>
            <p:spPr>
              <a:xfrm>
                <a:off x="641351" y="124412"/>
                <a:ext cx="10858500" cy="7896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6" name="矩形 25"/>
              <p:cNvSpPr/>
              <p:nvPr/>
            </p:nvSpPr>
            <p:spPr>
              <a:xfrm>
                <a:off x="709295" y="124412"/>
                <a:ext cx="10722611" cy="78965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sym typeface="+mn-ea"/>
                  </a:rPr>
                  <a:t>将“专科起点本科”“第二学士学位”“预科生转入”调整为“生源类别”的其中数</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4" name="矩形 23"/>
            <p:cNvSpPr/>
            <p:nvPr/>
          </p:nvSpPr>
          <p:spPr>
            <a:xfrm>
              <a:off x="8926451" y="638725"/>
              <a:ext cx="1578955" cy="49795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7" name="组合 26"/>
          <p:cNvGrpSpPr/>
          <p:nvPr/>
        </p:nvGrpSpPr>
        <p:grpSpPr>
          <a:xfrm>
            <a:off x="658808" y="2131501"/>
            <a:ext cx="10781825" cy="909408"/>
            <a:chOff x="626503" y="948722"/>
            <a:chExt cx="10646669" cy="1010478"/>
          </a:xfrm>
        </p:grpSpPr>
        <p:grpSp>
          <p:nvGrpSpPr>
            <p:cNvPr id="28" name="组合 27"/>
            <p:cNvGrpSpPr/>
            <p:nvPr/>
          </p:nvGrpSpPr>
          <p:grpSpPr>
            <a:xfrm>
              <a:off x="626503" y="1099972"/>
              <a:ext cx="10646669" cy="859228"/>
              <a:chOff x="626503" y="-228017"/>
              <a:chExt cx="10646669" cy="1469629"/>
            </a:xfrm>
          </p:grpSpPr>
          <p:sp>
            <p:nvSpPr>
              <p:cNvPr id="30" name="矩形 29"/>
              <p:cNvSpPr/>
              <p:nvPr/>
            </p:nvSpPr>
            <p:spPr>
              <a:xfrm>
                <a:off x="626503" y="-35096"/>
                <a:ext cx="10646669" cy="127670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1" name="矩形 30"/>
              <p:cNvSpPr/>
              <p:nvPr/>
            </p:nvSpPr>
            <p:spPr>
              <a:xfrm>
                <a:off x="626503" y="-228017"/>
                <a:ext cx="10646669"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其他填报具有高级中等教育以上同等学力进入本科层次学习的学生</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（修改填报说明，删除专升本、预科生转入、第二学士学位部分说明）</a:t>
                </a:r>
              </a:p>
            </p:txBody>
          </p:sp>
        </p:grpSp>
        <p:sp>
          <p:nvSpPr>
            <p:cNvPr id="29" name="矩形 28"/>
            <p:cNvSpPr/>
            <p:nvPr/>
          </p:nvSpPr>
          <p:spPr>
            <a:xfrm>
              <a:off x="10495911" y="948722"/>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2"/>
                                        </p:tgtEl>
                                      </p:cBhvr>
                                    </p:animEffect>
                                    <p:set>
                                      <p:cBhvr>
                                        <p:cTn id="12" dur="1" fill="hold">
                                          <p:stCondLst>
                                            <p:cond delay="249"/>
                                          </p:stCondLst>
                                        </p:cTn>
                                        <p:tgtEl>
                                          <p:spTgt spid="2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7"/>
                                        </p:tgtEl>
                                      </p:cBhvr>
                                    </p:animEffect>
                                    <p:set>
                                      <p:cBhvr>
                                        <p:cTn id="22" dur="1" fill="hold">
                                          <p:stCondLst>
                                            <p:cond delay="24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6749" y="1125537"/>
          <a:ext cx="10852152" cy="5532450"/>
        </p:xfrm>
        <a:graphic>
          <a:graphicData uri="http://schemas.openxmlformats.org/drawingml/2006/table">
            <a:tbl>
              <a:tblPr firstRow="1" firstCol="1" bandRow="1"/>
              <a:tblGrid>
                <a:gridCol w="2194305">
                  <a:extLst>
                    <a:ext uri="{9D8B030D-6E8A-4147-A177-3AD203B41FA5}">
                      <a16:colId xmlns:a16="http://schemas.microsoft.com/office/drawing/2014/main" val="20000"/>
                    </a:ext>
                  </a:extLst>
                </a:gridCol>
                <a:gridCol w="718412">
                  <a:extLst>
                    <a:ext uri="{9D8B030D-6E8A-4147-A177-3AD203B41FA5}">
                      <a16:colId xmlns:a16="http://schemas.microsoft.com/office/drawing/2014/main" val="20001"/>
                    </a:ext>
                  </a:extLst>
                </a:gridCol>
                <a:gridCol w="976693">
                  <a:extLst>
                    <a:ext uri="{9D8B030D-6E8A-4147-A177-3AD203B41FA5}">
                      <a16:colId xmlns:a16="http://schemas.microsoft.com/office/drawing/2014/main" val="20002"/>
                    </a:ext>
                  </a:extLst>
                </a:gridCol>
                <a:gridCol w="978864">
                  <a:extLst>
                    <a:ext uri="{9D8B030D-6E8A-4147-A177-3AD203B41FA5}">
                      <a16:colId xmlns:a16="http://schemas.microsoft.com/office/drawing/2014/main" val="20003"/>
                    </a:ext>
                  </a:extLst>
                </a:gridCol>
                <a:gridCol w="1195908">
                  <a:extLst>
                    <a:ext uri="{9D8B030D-6E8A-4147-A177-3AD203B41FA5}">
                      <a16:colId xmlns:a16="http://schemas.microsoft.com/office/drawing/2014/main" val="20004"/>
                    </a:ext>
                  </a:extLst>
                </a:gridCol>
                <a:gridCol w="1198078">
                  <a:extLst>
                    <a:ext uri="{9D8B030D-6E8A-4147-A177-3AD203B41FA5}">
                      <a16:colId xmlns:a16="http://schemas.microsoft.com/office/drawing/2014/main" val="20005"/>
                    </a:ext>
                  </a:extLst>
                </a:gridCol>
                <a:gridCol w="53638">
                  <a:extLst>
                    <a:ext uri="{9D8B030D-6E8A-4147-A177-3AD203B41FA5}">
                      <a16:colId xmlns:a16="http://schemas.microsoft.com/office/drawing/2014/main" val="20006"/>
                    </a:ext>
                  </a:extLst>
                </a:gridCol>
                <a:gridCol w="1594490">
                  <a:extLst>
                    <a:ext uri="{9D8B030D-6E8A-4147-A177-3AD203B41FA5}">
                      <a16:colId xmlns:a16="http://schemas.microsoft.com/office/drawing/2014/main" val="20007"/>
                    </a:ext>
                  </a:extLst>
                </a:gridCol>
                <a:gridCol w="1275347">
                  <a:extLst>
                    <a:ext uri="{9D8B030D-6E8A-4147-A177-3AD203B41FA5}">
                      <a16:colId xmlns:a16="http://schemas.microsoft.com/office/drawing/2014/main" val="20008"/>
                    </a:ext>
                  </a:extLst>
                </a:gridCol>
                <a:gridCol w="666417">
                  <a:extLst>
                    <a:ext uri="{9D8B030D-6E8A-4147-A177-3AD203B41FA5}">
                      <a16:colId xmlns:a16="http://schemas.microsoft.com/office/drawing/2014/main" val="20009"/>
                    </a:ext>
                  </a:extLst>
                </a:gridCol>
              </a:tblGrid>
              <a:tr h="176567">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指标名称 </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100">
                          <a:effectLst/>
                          <a:latin typeface="Times New Roman" panose="02020603050405020304" pitchFamily="18" charset="0"/>
                          <a:ea typeface="宋体" panose="02010600030101010101" pitchFamily="2" charset="-122"/>
                        </a:rPr>
                        <a:t>代码</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上学年初在校生数</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增加学生数</a:t>
                      </a: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35440">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招生</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复学</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转入</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退役复学</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a:t>
                      </a: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6567">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6567">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rPr>
                        <a:t>学前教育</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02</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4"/>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5"/>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小学</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6"/>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7"/>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8"/>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初中</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09"/>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0"/>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1"/>
                  </a:ext>
                </a:extLst>
              </a:tr>
              <a:tr h="176567">
                <a:tc>
                  <a:txBody>
                    <a:bodyPr/>
                    <a:lstStyle/>
                    <a:p>
                      <a:pPr algn="just">
                        <a:spcAft>
                          <a:spcPts val="0"/>
                        </a:spcAft>
                      </a:pPr>
                      <a:r>
                        <a:rPr lang="zh-CN" altLang="en-US" sz="900" kern="100" dirty="0">
                          <a:effectLst/>
                          <a:latin typeface="Times New Roman" panose="02020603050405020304" pitchFamily="18" charset="0"/>
                          <a:ea typeface="宋体" panose="02010600030101010101" pitchFamily="2" charset="-122"/>
                        </a:rPr>
                        <a:t>普通</a:t>
                      </a:r>
                      <a:r>
                        <a:rPr lang="zh-CN" sz="900" kern="100" dirty="0">
                          <a:effectLst/>
                          <a:latin typeface="Times New Roman" panose="02020603050405020304" pitchFamily="18" charset="0"/>
                          <a:ea typeface="宋体" panose="02010600030101010101" pitchFamily="2" charset="-122"/>
                        </a:rPr>
                        <a:t>高中</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2"/>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3"/>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4"/>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特殊教育</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5"/>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6"/>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7"/>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中职全日制学生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8"/>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19"/>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中职非全日制学生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0"/>
                  </a:ext>
                </a:extLst>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1"/>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高职专科生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2"/>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高职本科生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3"/>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普通本科生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4"/>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成人专科生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5"/>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成人本科生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6"/>
                  </a:ext>
                </a:extLst>
              </a:tr>
              <a:tr h="176567">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rPr>
                        <a:t>专科生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25</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7"/>
                  </a:ext>
                </a:extLst>
              </a:tr>
              <a:tr h="176567">
                <a:tc>
                  <a:txBody>
                    <a:bodyPr/>
                    <a:lstStyle/>
                    <a:p>
                      <a:pPr algn="just">
                        <a:spcAft>
                          <a:spcPts val="0"/>
                        </a:spcAft>
                      </a:pPr>
                      <a:r>
                        <a:rPr lang="zh-CN" sz="900" kern="100" dirty="0">
                          <a:effectLst/>
                          <a:latin typeface="Times New Roman" panose="02020603050405020304" pitchFamily="18" charset="0"/>
                          <a:ea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rPr>
                        <a:t>本科生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26</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8"/>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硕士研究生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27</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hMerge="1">
                  <a:txBody>
                    <a:bodyPr/>
                    <a:lstStyle/>
                    <a:p>
                      <a:endParaRPr lang="zh-CN"/>
                    </a:p>
                  </a:txBody>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a:noFill/>
                    </a:lnB>
                  </a:tcPr>
                </a:tc>
                <a:extLst>
                  <a:ext uri="{0D108BD9-81ED-4DB2-BD59-A6C34878D82A}">
                    <a16:rowId xmlns:a16="http://schemas.microsoft.com/office/drawing/2014/main" val="10029"/>
                  </a:ext>
                </a:extLst>
              </a:tr>
              <a:tr h="176567">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博士研究生</a:t>
                      </a: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28</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9" name="矩形 8"/>
          <p:cNvSpPr/>
          <p:nvPr/>
        </p:nvSpPr>
        <p:spPr>
          <a:xfrm>
            <a:off x="4721265" y="287020"/>
            <a:ext cx="2749471" cy="400110"/>
          </a:xfrm>
          <a:prstGeom prst="rect">
            <a:avLst/>
          </a:prstGeom>
        </p:spPr>
        <p:txBody>
          <a:bodyPr wrap="none">
            <a:spAutoFit/>
          </a:bodyPr>
          <a:lstStyle/>
          <a:p>
            <a:pPr algn="ctr"/>
            <a:r>
              <a:rPr lang="zh-CN" altLang="en-US" sz="2000" b="1" dirty="0">
                <a:solidFill>
                  <a:srgbClr val="304371"/>
                </a:solidFill>
                <a:cs typeface="+mn-ea"/>
                <a:sym typeface="+mn-lt"/>
              </a:rPr>
              <a:t>（四十）学生变动情况</a:t>
            </a:r>
          </a:p>
        </p:txBody>
      </p:sp>
      <p:cxnSp>
        <p:nvCxnSpPr>
          <p:cNvPr id="4"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7" name="Line 12"/>
          <p:cNvCxnSpPr>
            <a:cxnSpLocks noChangeShapeType="1"/>
          </p:cNvCxnSpPr>
          <p:nvPr/>
        </p:nvCxnSpPr>
        <p:spPr bwMode="auto">
          <a:xfrm>
            <a:off x="8164513" y="388461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grpSp>
        <p:nvGrpSpPr>
          <p:cNvPr id="8" name="组合 7"/>
          <p:cNvGrpSpPr/>
          <p:nvPr/>
        </p:nvGrpSpPr>
        <p:grpSpPr>
          <a:xfrm>
            <a:off x="673099" y="1260604"/>
            <a:ext cx="10839453" cy="1218436"/>
            <a:chOff x="660401" y="1066609"/>
            <a:chExt cx="10839453" cy="1353849"/>
          </a:xfrm>
        </p:grpSpPr>
        <p:grpSp>
          <p:nvGrpSpPr>
            <p:cNvPr id="10" name="组合 9"/>
            <p:cNvGrpSpPr/>
            <p:nvPr/>
          </p:nvGrpSpPr>
          <p:grpSpPr>
            <a:xfrm>
              <a:off x="660401" y="1413361"/>
              <a:ext cx="10839453" cy="1007097"/>
              <a:chOff x="660401" y="308005"/>
              <a:chExt cx="10839453" cy="1722542"/>
            </a:xfrm>
          </p:grpSpPr>
          <p:sp>
            <p:nvSpPr>
              <p:cNvPr id="12" name="矩形 11"/>
              <p:cNvSpPr/>
              <p:nvPr/>
            </p:nvSpPr>
            <p:spPr>
              <a:xfrm>
                <a:off x="660401" y="308005"/>
                <a:ext cx="10839453" cy="172254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6750" y="370052"/>
                <a:ext cx="10722611" cy="146963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）在校大学生应征入伍学生按照退役复学和应征入伍填报。不包含大学生新征入伍保留入学资格学生。</a:t>
                </a:r>
              </a:p>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）退役复学和应征入伍由录取高等教育学校填报。</a:t>
                </a:r>
              </a:p>
            </p:txBody>
          </p:sp>
        </p:grpSp>
        <p:sp>
          <p:nvSpPr>
            <p:cNvPr id="11" name="矩形 10"/>
            <p:cNvSpPr/>
            <p:nvPr/>
          </p:nvSpPr>
          <p:spPr>
            <a:xfrm flipH="1">
              <a:off x="9740495" y="1066609"/>
              <a:ext cx="990427" cy="28693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cxnSp>
        <p:nvCxnSpPr>
          <p:cNvPr id="18" name="Line 12"/>
          <p:cNvCxnSpPr>
            <a:cxnSpLocks noChangeShapeType="1"/>
          </p:cNvCxnSpPr>
          <p:nvPr/>
        </p:nvCxnSpPr>
        <p:spPr bwMode="auto">
          <a:xfrm>
            <a:off x="8164513" y="3884613"/>
            <a:ext cx="0" cy="0"/>
          </a:xfrm>
          <a:prstGeom prst="line">
            <a:avLst/>
          </a:prstGeom>
          <a:noFill/>
          <a:ln w="9525">
            <a:solidFill>
              <a:srgbClr val="000000"/>
            </a:solidFill>
            <a:round/>
          </a:ln>
        </p:spPr>
      </p:cxnSp>
      <p:cxnSp>
        <p:nvCxnSpPr>
          <p:cNvPr id="16" name="Line 12"/>
          <p:cNvCxnSpPr>
            <a:cxnSpLocks noChangeShapeType="1"/>
          </p:cNvCxnSpPr>
          <p:nvPr/>
        </p:nvCxnSpPr>
        <p:spPr bwMode="auto">
          <a:xfrm>
            <a:off x="8164513" y="3884613"/>
            <a:ext cx="0" cy="0"/>
          </a:xfrm>
          <a:prstGeom prst="line">
            <a:avLst/>
          </a:prstGeom>
          <a:noFill/>
          <a:ln w="9525">
            <a:solidFill>
              <a:srgbClr val="000000"/>
            </a:solidFill>
            <a:rou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（四十）学生变动情况（接上页）</a:t>
            </a:r>
          </a:p>
        </p:txBody>
      </p:sp>
      <p:cxnSp>
        <p:nvCxnSpPr>
          <p:cNvPr id="4"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sp>
        <p:nvSpPr>
          <p:cNvPr id="8" name="矩形 7"/>
          <p:cNvSpPr/>
          <p:nvPr/>
        </p:nvSpPr>
        <p:spPr>
          <a:xfrm>
            <a:off x="666750" y="1279904"/>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nvGraphicFramePr>
        <p:xfrm>
          <a:off x="666750" y="1841057"/>
          <a:ext cx="10858500" cy="1311777"/>
        </p:xfrm>
        <a:graphic>
          <a:graphicData uri="http://schemas.openxmlformats.org/drawingml/2006/table">
            <a:tbl>
              <a:tblPr firstRow="1" firstCol="1" bandRow="1"/>
              <a:tblGrid>
                <a:gridCol w="1025042">
                  <a:extLst>
                    <a:ext uri="{9D8B030D-6E8A-4147-A177-3AD203B41FA5}">
                      <a16:colId xmlns:a16="http://schemas.microsoft.com/office/drawing/2014/main" val="20000"/>
                    </a:ext>
                  </a:extLst>
                </a:gridCol>
                <a:gridCol w="1022871">
                  <a:extLst>
                    <a:ext uri="{9D8B030D-6E8A-4147-A177-3AD203B41FA5}">
                      <a16:colId xmlns:a16="http://schemas.microsoft.com/office/drawing/2014/main" val="20001"/>
                    </a:ext>
                  </a:extLst>
                </a:gridCol>
                <a:gridCol w="1022871">
                  <a:extLst>
                    <a:ext uri="{9D8B030D-6E8A-4147-A177-3AD203B41FA5}">
                      <a16:colId xmlns:a16="http://schemas.microsoft.com/office/drawing/2014/main" val="20002"/>
                    </a:ext>
                  </a:extLst>
                </a:gridCol>
                <a:gridCol w="1022871">
                  <a:extLst>
                    <a:ext uri="{9D8B030D-6E8A-4147-A177-3AD203B41FA5}">
                      <a16:colId xmlns:a16="http://schemas.microsoft.com/office/drawing/2014/main" val="20003"/>
                    </a:ext>
                  </a:extLst>
                </a:gridCol>
                <a:gridCol w="1020699">
                  <a:extLst>
                    <a:ext uri="{9D8B030D-6E8A-4147-A177-3AD203B41FA5}">
                      <a16:colId xmlns:a16="http://schemas.microsoft.com/office/drawing/2014/main" val="20004"/>
                    </a:ext>
                  </a:extLst>
                </a:gridCol>
                <a:gridCol w="1020699">
                  <a:extLst>
                    <a:ext uri="{9D8B030D-6E8A-4147-A177-3AD203B41FA5}">
                      <a16:colId xmlns:a16="http://schemas.microsoft.com/office/drawing/2014/main" val="20005"/>
                    </a:ext>
                  </a:extLst>
                </a:gridCol>
                <a:gridCol w="1022871">
                  <a:extLst>
                    <a:ext uri="{9D8B030D-6E8A-4147-A177-3AD203B41FA5}">
                      <a16:colId xmlns:a16="http://schemas.microsoft.com/office/drawing/2014/main" val="20006"/>
                    </a:ext>
                  </a:extLst>
                </a:gridCol>
                <a:gridCol w="1025042">
                  <a:extLst>
                    <a:ext uri="{9D8B030D-6E8A-4147-A177-3AD203B41FA5}">
                      <a16:colId xmlns:a16="http://schemas.microsoft.com/office/drawing/2014/main" val="20007"/>
                    </a:ext>
                  </a:extLst>
                </a:gridCol>
                <a:gridCol w="1025042">
                  <a:extLst>
                    <a:ext uri="{9D8B030D-6E8A-4147-A177-3AD203B41FA5}">
                      <a16:colId xmlns:a16="http://schemas.microsoft.com/office/drawing/2014/main" val="20008"/>
                    </a:ext>
                  </a:extLst>
                </a:gridCol>
                <a:gridCol w="1650492">
                  <a:extLst>
                    <a:ext uri="{9D8B030D-6E8A-4147-A177-3AD203B41FA5}">
                      <a16:colId xmlns:a16="http://schemas.microsoft.com/office/drawing/2014/main" val="20009"/>
                    </a:ext>
                  </a:extLst>
                </a:gridCol>
              </a:tblGrid>
              <a:tr h="437259">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减少学生数</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本学年初在校生数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7259">
                <a:tc vMerge="1">
                  <a:txBody>
                    <a:bodyPr/>
                    <a:lstStyle/>
                    <a:p>
                      <a:endParaRPr lang="zh-CN"/>
                    </a:p>
                  </a:txBody>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毕业</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结业</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休学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退学</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死亡</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转出</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应征入伍</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zh-CN"/>
                    </a:p>
                  </a:txBody>
                  <a:tcPr/>
                </a:tc>
                <a:extLst>
                  <a:ext uri="{0D108BD9-81ED-4DB2-BD59-A6C34878D82A}">
                    <a16:rowId xmlns:a16="http://schemas.microsoft.com/office/drawing/2014/main" val="10001"/>
                  </a:ext>
                </a:extLst>
              </a:tr>
              <a:tr h="437259">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17</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951824" y="287020"/>
            <a:ext cx="4288353" cy="400110"/>
          </a:xfrm>
          <a:prstGeom prst="rect">
            <a:avLst/>
          </a:prstGeom>
        </p:spPr>
        <p:txBody>
          <a:bodyPr wrap="none">
            <a:spAutoFit/>
          </a:bodyPr>
          <a:lstStyle/>
          <a:p>
            <a:pPr algn="ctr"/>
            <a:r>
              <a:rPr lang="zh-CN" altLang="en-US" sz="2000" b="1" dirty="0">
                <a:solidFill>
                  <a:srgbClr val="304371"/>
                </a:solidFill>
                <a:cs typeface="+mn-ea"/>
                <a:sym typeface="+mn-lt"/>
              </a:rPr>
              <a:t>（四十一）在校生中死亡的主要原因</a:t>
            </a:r>
          </a:p>
        </p:txBody>
      </p:sp>
      <p:graphicFrame>
        <p:nvGraphicFramePr>
          <p:cNvPr id="3" name="表格 2"/>
          <p:cNvGraphicFramePr>
            <a:graphicFrameLocks noGrp="1"/>
          </p:cNvGraphicFramePr>
          <p:nvPr/>
        </p:nvGraphicFramePr>
        <p:xfrm>
          <a:off x="658813" y="998622"/>
          <a:ext cx="10874373" cy="5804080"/>
        </p:xfrm>
        <a:graphic>
          <a:graphicData uri="http://schemas.openxmlformats.org/drawingml/2006/table">
            <a:tbl>
              <a:tblPr firstRow="1" firstCol="1" bandRow="1"/>
              <a:tblGrid>
                <a:gridCol w="2013934">
                  <a:extLst>
                    <a:ext uri="{9D8B030D-6E8A-4147-A177-3AD203B41FA5}">
                      <a16:colId xmlns:a16="http://schemas.microsoft.com/office/drawing/2014/main" val="20000"/>
                    </a:ext>
                  </a:extLst>
                </a:gridCol>
                <a:gridCol w="469772">
                  <a:extLst>
                    <a:ext uri="{9D8B030D-6E8A-4147-A177-3AD203B41FA5}">
                      <a16:colId xmlns:a16="http://schemas.microsoft.com/office/drawing/2014/main" val="20001"/>
                    </a:ext>
                  </a:extLst>
                </a:gridCol>
                <a:gridCol w="469772">
                  <a:extLst>
                    <a:ext uri="{9D8B030D-6E8A-4147-A177-3AD203B41FA5}">
                      <a16:colId xmlns:a16="http://schemas.microsoft.com/office/drawing/2014/main" val="20002"/>
                    </a:ext>
                  </a:extLst>
                </a:gridCol>
                <a:gridCol w="700310">
                  <a:extLst>
                    <a:ext uri="{9D8B030D-6E8A-4147-A177-3AD203B41FA5}">
                      <a16:colId xmlns:a16="http://schemas.microsoft.com/office/drawing/2014/main" val="20003"/>
                    </a:ext>
                  </a:extLst>
                </a:gridCol>
                <a:gridCol w="702485">
                  <a:extLst>
                    <a:ext uri="{9D8B030D-6E8A-4147-A177-3AD203B41FA5}">
                      <a16:colId xmlns:a16="http://schemas.microsoft.com/office/drawing/2014/main" val="20004"/>
                    </a:ext>
                  </a:extLst>
                </a:gridCol>
                <a:gridCol w="702485">
                  <a:extLst>
                    <a:ext uri="{9D8B030D-6E8A-4147-A177-3AD203B41FA5}">
                      <a16:colId xmlns:a16="http://schemas.microsoft.com/office/drawing/2014/main" val="20005"/>
                    </a:ext>
                  </a:extLst>
                </a:gridCol>
                <a:gridCol w="702485">
                  <a:extLst>
                    <a:ext uri="{9D8B030D-6E8A-4147-A177-3AD203B41FA5}">
                      <a16:colId xmlns:a16="http://schemas.microsoft.com/office/drawing/2014/main" val="20006"/>
                    </a:ext>
                  </a:extLst>
                </a:gridCol>
                <a:gridCol w="702485">
                  <a:extLst>
                    <a:ext uri="{9D8B030D-6E8A-4147-A177-3AD203B41FA5}">
                      <a16:colId xmlns:a16="http://schemas.microsoft.com/office/drawing/2014/main" val="20007"/>
                    </a:ext>
                  </a:extLst>
                </a:gridCol>
                <a:gridCol w="702485">
                  <a:extLst>
                    <a:ext uri="{9D8B030D-6E8A-4147-A177-3AD203B41FA5}">
                      <a16:colId xmlns:a16="http://schemas.microsoft.com/office/drawing/2014/main" val="20008"/>
                    </a:ext>
                  </a:extLst>
                </a:gridCol>
                <a:gridCol w="865600">
                  <a:extLst>
                    <a:ext uri="{9D8B030D-6E8A-4147-A177-3AD203B41FA5}">
                      <a16:colId xmlns:a16="http://schemas.microsoft.com/office/drawing/2014/main" val="20009"/>
                    </a:ext>
                  </a:extLst>
                </a:gridCol>
                <a:gridCol w="865600">
                  <a:extLst>
                    <a:ext uri="{9D8B030D-6E8A-4147-A177-3AD203B41FA5}">
                      <a16:colId xmlns:a16="http://schemas.microsoft.com/office/drawing/2014/main" val="20010"/>
                    </a:ext>
                  </a:extLst>
                </a:gridCol>
                <a:gridCol w="750331">
                  <a:extLst>
                    <a:ext uri="{9D8B030D-6E8A-4147-A177-3AD203B41FA5}">
                      <a16:colId xmlns:a16="http://schemas.microsoft.com/office/drawing/2014/main" val="20011"/>
                    </a:ext>
                  </a:extLst>
                </a:gridCol>
                <a:gridCol w="702485">
                  <a:extLst>
                    <a:ext uri="{9D8B030D-6E8A-4147-A177-3AD203B41FA5}">
                      <a16:colId xmlns:a16="http://schemas.microsoft.com/office/drawing/2014/main" val="20012"/>
                    </a:ext>
                  </a:extLst>
                </a:gridCol>
                <a:gridCol w="524144">
                  <a:extLst>
                    <a:ext uri="{9D8B030D-6E8A-4147-A177-3AD203B41FA5}">
                      <a16:colId xmlns:a16="http://schemas.microsoft.com/office/drawing/2014/main" val="20013"/>
                    </a:ext>
                  </a:extLst>
                </a:gridCol>
              </a:tblGrid>
              <a:tr h="145520">
                <a:tc rowSpan="2">
                  <a:txBody>
                    <a:bodyPr/>
                    <a:lstStyle/>
                    <a:p>
                      <a:pPr algn="ctr">
                        <a:spcAft>
                          <a:spcPts val="0"/>
                        </a:spcAft>
                      </a:pPr>
                      <a:r>
                        <a:rPr lang="zh-CN" sz="900" kern="0" dirty="0">
                          <a:effectLst/>
                          <a:latin typeface="Times New Roman" panose="02020603050405020304" pitchFamily="18" charset="0"/>
                          <a:ea typeface="宋体" panose="02010600030101010101" pitchFamily="2" charset="-122"/>
                        </a:rPr>
                        <a:t>指标名称</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代码</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合计</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事故灾难类</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gridSpan="3">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社会安全类</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221353">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溺水</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交通</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拥挤踩踏</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房屋倒塌</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坠楼坠崖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中毒</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爆炸</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火灾</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打架斗殴</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校园伤害</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刑事案件</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5520">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乙</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6</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9</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10</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12</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学前教育</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4"/>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03</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5"/>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小学</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04</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6"/>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05</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7"/>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06</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8"/>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初中</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09"/>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08</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0"/>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1"/>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普通高中</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10</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2"/>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3"/>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12</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4"/>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特殊教育</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5"/>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6"/>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15</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7"/>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中职全日制学生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8"/>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19"/>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0"/>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中职非全日制学生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1"/>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2"/>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3"/>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高职专科生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22</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4"/>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23</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5"/>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24</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6"/>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高职本科生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25</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7"/>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26</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8"/>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27</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29"/>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28</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30"/>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29</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31"/>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30</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32"/>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31</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33"/>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32</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34"/>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33</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45520">
                <a:tc>
                  <a:txBody>
                    <a:bodyPr/>
                    <a:lstStyle/>
                    <a:p>
                      <a:pPr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34</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10036"/>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校园内</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35</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a:noFill/>
                    </a:lnB>
                  </a:tcPr>
                </a:tc>
                <a:extLst>
                  <a:ext uri="{0D108BD9-81ED-4DB2-BD59-A6C34878D82A}">
                    <a16:rowId xmlns:a16="http://schemas.microsoft.com/office/drawing/2014/main" val="10037"/>
                  </a:ext>
                </a:extLst>
              </a:tr>
              <a:tr h="145520">
                <a:tc>
                  <a:txBody>
                    <a:bodyPr/>
                    <a:lstStyle/>
                    <a:p>
                      <a:pPr indent="114300" algn="just">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校园外</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36</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8"/>
                  </a:ext>
                </a:extLst>
              </a:tr>
            </a:tbl>
          </a:graphicData>
        </a:graphic>
      </p:graphicFrame>
      <p:grpSp>
        <p:nvGrpSpPr>
          <p:cNvPr id="4" name="组合 3">
            <a:extLst>
              <a:ext uri="{FF2B5EF4-FFF2-40B4-BE49-F238E27FC236}">
                <a16:creationId xmlns:a16="http://schemas.microsoft.com/office/drawing/2014/main" id="{2E8F22A0-8BEC-4DAD-B311-E029E09EFA70}"/>
              </a:ext>
            </a:extLst>
          </p:cNvPr>
          <p:cNvGrpSpPr/>
          <p:nvPr/>
        </p:nvGrpSpPr>
        <p:grpSpPr>
          <a:xfrm>
            <a:off x="543560" y="312332"/>
            <a:ext cx="10891859" cy="1090247"/>
            <a:chOff x="660401" y="19624"/>
            <a:chExt cx="10891859" cy="1211416"/>
          </a:xfrm>
        </p:grpSpPr>
        <p:grpSp>
          <p:nvGrpSpPr>
            <p:cNvPr id="5" name="组合 4">
              <a:extLst>
                <a:ext uri="{FF2B5EF4-FFF2-40B4-BE49-F238E27FC236}">
                  <a16:creationId xmlns:a16="http://schemas.microsoft.com/office/drawing/2014/main" id="{8CBF2CBC-EA54-4432-B8BC-572CD34679DE}"/>
                </a:ext>
              </a:extLst>
            </p:cNvPr>
            <p:cNvGrpSpPr/>
            <p:nvPr/>
          </p:nvGrpSpPr>
          <p:grpSpPr>
            <a:xfrm>
              <a:off x="660401" y="524650"/>
              <a:ext cx="10891859" cy="706390"/>
              <a:chOff x="660401" y="-1212053"/>
              <a:chExt cx="10891859" cy="1208216"/>
            </a:xfrm>
          </p:grpSpPr>
          <p:sp>
            <p:nvSpPr>
              <p:cNvPr id="7" name="矩形 6">
                <a:extLst>
                  <a:ext uri="{FF2B5EF4-FFF2-40B4-BE49-F238E27FC236}">
                    <a16:creationId xmlns:a16="http://schemas.microsoft.com/office/drawing/2014/main" id="{D486B0C9-05B4-4799-A779-56E4B66D4FF5}"/>
                  </a:ext>
                </a:extLst>
              </p:cNvPr>
              <p:cNvSpPr/>
              <p:nvPr/>
            </p:nvSpPr>
            <p:spPr>
              <a:xfrm>
                <a:off x="693760" y="-1192491"/>
                <a:ext cx="10858500" cy="118865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）学生死亡原因以公安、司法、医院等有关部门提供的认定结果为依据。</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（新增指标解释）</a:t>
                </a:r>
              </a:p>
            </p:txBody>
          </p:sp>
          <p:sp>
            <p:nvSpPr>
              <p:cNvPr id="8" name="矩形 7">
                <a:extLst>
                  <a:ext uri="{FF2B5EF4-FFF2-40B4-BE49-F238E27FC236}">
                    <a16:creationId xmlns:a16="http://schemas.microsoft.com/office/drawing/2014/main" id="{AE363C05-0B1F-467C-97BD-3753BBC9DF08}"/>
                  </a:ext>
                </a:extLst>
              </p:cNvPr>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a:extLst>
                <a:ext uri="{FF2B5EF4-FFF2-40B4-BE49-F238E27FC236}">
                  <a16:creationId xmlns:a16="http://schemas.microsoft.com/office/drawing/2014/main" id="{9F3B48FD-7688-4357-81F5-3BC0AFC7317F}"/>
                </a:ext>
              </a:extLst>
            </p:cNvPr>
            <p:cNvSpPr/>
            <p:nvPr/>
          </p:nvSpPr>
          <p:spPr>
            <a:xfrm>
              <a:off x="5401762" y="19624"/>
              <a:ext cx="2955255" cy="41645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310621" y="287020"/>
            <a:ext cx="5570757" cy="400110"/>
          </a:xfrm>
          <a:prstGeom prst="rect">
            <a:avLst/>
          </a:prstGeom>
        </p:spPr>
        <p:txBody>
          <a:bodyPr wrap="none">
            <a:spAutoFit/>
          </a:bodyPr>
          <a:lstStyle/>
          <a:p>
            <a:pPr algn="ctr"/>
            <a:r>
              <a:rPr lang="zh-CN" altLang="en-US" sz="2000" b="1" dirty="0">
                <a:solidFill>
                  <a:srgbClr val="304371"/>
                </a:solidFill>
                <a:cs typeface="+mn-ea"/>
                <a:sym typeface="+mn-lt"/>
              </a:rPr>
              <a:t>（四十一）在校生中死亡的主要原因（接上页）</a:t>
            </a:r>
          </a:p>
        </p:txBody>
      </p:sp>
      <p:sp>
        <p:nvSpPr>
          <p:cNvPr id="5" name="矩形 4"/>
          <p:cNvSpPr/>
          <p:nvPr/>
        </p:nvSpPr>
        <p:spPr>
          <a:xfrm>
            <a:off x="660400" y="1523704"/>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3312648872"/>
              </p:ext>
            </p:extLst>
          </p:nvPr>
        </p:nvGraphicFramePr>
        <p:xfrm>
          <a:off x="660401" y="1997242"/>
          <a:ext cx="10858498" cy="1645032"/>
        </p:xfrm>
        <a:graphic>
          <a:graphicData uri="http://schemas.openxmlformats.org/drawingml/2006/table">
            <a:tbl>
              <a:tblPr firstRow="1" firstCol="1" bandRow="1"/>
              <a:tblGrid>
                <a:gridCol w="903427">
                  <a:extLst>
                    <a:ext uri="{9D8B030D-6E8A-4147-A177-3AD203B41FA5}">
                      <a16:colId xmlns:a16="http://schemas.microsoft.com/office/drawing/2014/main" val="20000"/>
                    </a:ext>
                  </a:extLst>
                </a:gridCol>
                <a:gridCol w="903427">
                  <a:extLst>
                    <a:ext uri="{9D8B030D-6E8A-4147-A177-3AD203B41FA5}">
                      <a16:colId xmlns:a16="http://schemas.microsoft.com/office/drawing/2014/main" val="20001"/>
                    </a:ext>
                  </a:extLst>
                </a:gridCol>
                <a:gridCol w="903427">
                  <a:extLst>
                    <a:ext uri="{9D8B030D-6E8A-4147-A177-3AD203B41FA5}">
                      <a16:colId xmlns:a16="http://schemas.microsoft.com/office/drawing/2014/main" val="20002"/>
                    </a:ext>
                  </a:extLst>
                </a:gridCol>
                <a:gridCol w="903427">
                  <a:extLst>
                    <a:ext uri="{9D8B030D-6E8A-4147-A177-3AD203B41FA5}">
                      <a16:colId xmlns:a16="http://schemas.microsoft.com/office/drawing/2014/main" val="20003"/>
                    </a:ext>
                  </a:extLst>
                </a:gridCol>
                <a:gridCol w="903427">
                  <a:extLst>
                    <a:ext uri="{9D8B030D-6E8A-4147-A177-3AD203B41FA5}">
                      <a16:colId xmlns:a16="http://schemas.microsoft.com/office/drawing/2014/main" val="20004"/>
                    </a:ext>
                  </a:extLst>
                </a:gridCol>
                <a:gridCol w="903427">
                  <a:extLst>
                    <a:ext uri="{9D8B030D-6E8A-4147-A177-3AD203B41FA5}">
                      <a16:colId xmlns:a16="http://schemas.microsoft.com/office/drawing/2014/main" val="20005"/>
                    </a:ext>
                  </a:extLst>
                </a:gridCol>
                <a:gridCol w="903427">
                  <a:extLst>
                    <a:ext uri="{9D8B030D-6E8A-4147-A177-3AD203B41FA5}">
                      <a16:colId xmlns:a16="http://schemas.microsoft.com/office/drawing/2014/main" val="20006"/>
                    </a:ext>
                  </a:extLst>
                </a:gridCol>
                <a:gridCol w="914286">
                  <a:extLst>
                    <a:ext uri="{9D8B030D-6E8A-4147-A177-3AD203B41FA5}">
                      <a16:colId xmlns:a16="http://schemas.microsoft.com/office/drawing/2014/main" val="20007"/>
                    </a:ext>
                  </a:extLst>
                </a:gridCol>
                <a:gridCol w="903427">
                  <a:extLst>
                    <a:ext uri="{9D8B030D-6E8A-4147-A177-3AD203B41FA5}">
                      <a16:colId xmlns:a16="http://schemas.microsoft.com/office/drawing/2014/main" val="20008"/>
                    </a:ext>
                  </a:extLst>
                </a:gridCol>
                <a:gridCol w="903427">
                  <a:extLst>
                    <a:ext uri="{9D8B030D-6E8A-4147-A177-3AD203B41FA5}">
                      <a16:colId xmlns:a16="http://schemas.microsoft.com/office/drawing/2014/main" val="20009"/>
                    </a:ext>
                  </a:extLst>
                </a:gridCol>
                <a:gridCol w="903427">
                  <a:extLst>
                    <a:ext uri="{9D8B030D-6E8A-4147-A177-3AD203B41FA5}">
                      <a16:colId xmlns:a16="http://schemas.microsoft.com/office/drawing/2014/main" val="20010"/>
                    </a:ext>
                  </a:extLst>
                </a:gridCol>
                <a:gridCol w="909942">
                  <a:extLst>
                    <a:ext uri="{9D8B030D-6E8A-4147-A177-3AD203B41FA5}">
                      <a16:colId xmlns:a16="http://schemas.microsoft.com/office/drawing/2014/main" val="20011"/>
                    </a:ext>
                  </a:extLst>
                </a:gridCol>
              </a:tblGrid>
              <a:tr h="548344">
                <a:tc gridSpan="8">
                  <a:txBody>
                    <a:bodyPr/>
                    <a:lstStyle/>
                    <a:p>
                      <a:pPr algn="ctr">
                        <a:lnSpc>
                          <a:spcPts val="2200"/>
                        </a:lnSpc>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自然灾害类</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gridSpan="4">
                  <a:txBody>
                    <a:bodyPr/>
                    <a:lstStyle/>
                    <a:p>
                      <a:pPr algn="ctr">
                        <a:lnSpc>
                          <a:spcPts val="2200"/>
                        </a:lnSpc>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548344">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山体滑坡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pitchFamily="18" charset="0"/>
                          <a:ea typeface="宋体" panose="02010600030101010101" pitchFamily="2" charset="-122"/>
                          <a:cs typeface="宋体" panose="02010600030101010101" pitchFamily="2" charset="-122"/>
                        </a:rPr>
                        <a:t>泥石流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洪水</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地震</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暴雨</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冰雹</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雪灾</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龙卷风</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自杀</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猝死</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传染病</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pitchFamily="18"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48344">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20</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24</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3"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（四十二）基础教育学生退学的主要原因</a:t>
            </a:r>
          </a:p>
        </p:txBody>
      </p:sp>
      <p:cxnSp>
        <p:nvCxnSpPr>
          <p:cNvPr id="4" name="Line 4"/>
          <p:cNvCxnSpPr>
            <a:cxnSpLocks noChangeShapeType="1"/>
          </p:cNvCxnSpPr>
          <p:nvPr/>
        </p:nvCxnSpPr>
        <p:spPr bwMode="auto">
          <a:xfrm>
            <a:off x="6937375" y="535146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4"/>
          <p:cNvCxnSpPr>
            <a:cxnSpLocks noChangeShapeType="1"/>
          </p:cNvCxnSpPr>
          <p:nvPr/>
        </p:nvCxnSpPr>
        <p:spPr bwMode="auto">
          <a:xfrm>
            <a:off x="6937375" y="535146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7" name="Line 4"/>
          <p:cNvCxnSpPr>
            <a:cxnSpLocks noChangeShapeType="1"/>
          </p:cNvCxnSpPr>
          <p:nvPr/>
        </p:nvCxnSpPr>
        <p:spPr bwMode="auto">
          <a:xfrm>
            <a:off x="6759575" y="498157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8" name="Line 4"/>
          <p:cNvCxnSpPr>
            <a:cxnSpLocks noChangeShapeType="1"/>
          </p:cNvCxnSpPr>
          <p:nvPr/>
        </p:nvCxnSpPr>
        <p:spPr bwMode="auto">
          <a:xfrm>
            <a:off x="6759575" y="4981575"/>
            <a:ext cx="0" cy="0"/>
          </a:xfrm>
          <a:prstGeom prst="line">
            <a:avLst/>
          </a:prstGeom>
          <a:noFill/>
          <a:ln w="9525">
            <a:solidFill>
              <a:srgbClr val="000000"/>
            </a:solidFill>
            <a:round/>
          </a:ln>
        </p:spPr>
      </p:cxnSp>
      <p:graphicFrame>
        <p:nvGraphicFramePr>
          <p:cNvPr id="2" name="表格 1"/>
          <p:cNvGraphicFramePr>
            <a:graphicFrameLocks noGrp="1"/>
          </p:cNvGraphicFramePr>
          <p:nvPr/>
        </p:nvGraphicFramePr>
        <p:xfrm>
          <a:off x="658813" y="1125539"/>
          <a:ext cx="10874377" cy="5075234"/>
        </p:xfrm>
        <a:graphic>
          <a:graphicData uri="http://schemas.openxmlformats.org/drawingml/2006/table">
            <a:tbl>
              <a:tblPr firstRow="1" firstCol="1" bandRow="1"/>
              <a:tblGrid>
                <a:gridCol w="1955213">
                  <a:extLst>
                    <a:ext uri="{9D8B030D-6E8A-4147-A177-3AD203B41FA5}">
                      <a16:colId xmlns:a16="http://schemas.microsoft.com/office/drawing/2014/main" val="20000"/>
                    </a:ext>
                  </a:extLst>
                </a:gridCol>
                <a:gridCol w="680736">
                  <a:extLst>
                    <a:ext uri="{9D8B030D-6E8A-4147-A177-3AD203B41FA5}">
                      <a16:colId xmlns:a16="http://schemas.microsoft.com/office/drawing/2014/main" val="20001"/>
                    </a:ext>
                  </a:extLst>
                </a:gridCol>
                <a:gridCol w="1176608">
                  <a:extLst>
                    <a:ext uri="{9D8B030D-6E8A-4147-A177-3AD203B41FA5}">
                      <a16:colId xmlns:a16="http://schemas.microsoft.com/office/drawing/2014/main" val="20002"/>
                    </a:ext>
                  </a:extLst>
                </a:gridCol>
                <a:gridCol w="1176608">
                  <a:extLst>
                    <a:ext uri="{9D8B030D-6E8A-4147-A177-3AD203B41FA5}">
                      <a16:colId xmlns:a16="http://schemas.microsoft.com/office/drawing/2014/main" val="20003"/>
                    </a:ext>
                  </a:extLst>
                </a:gridCol>
                <a:gridCol w="1176608">
                  <a:extLst>
                    <a:ext uri="{9D8B030D-6E8A-4147-A177-3AD203B41FA5}">
                      <a16:colId xmlns:a16="http://schemas.microsoft.com/office/drawing/2014/main" val="20004"/>
                    </a:ext>
                  </a:extLst>
                </a:gridCol>
                <a:gridCol w="1176608">
                  <a:extLst>
                    <a:ext uri="{9D8B030D-6E8A-4147-A177-3AD203B41FA5}">
                      <a16:colId xmlns:a16="http://schemas.microsoft.com/office/drawing/2014/main" val="20005"/>
                    </a:ext>
                  </a:extLst>
                </a:gridCol>
                <a:gridCol w="1178782">
                  <a:extLst>
                    <a:ext uri="{9D8B030D-6E8A-4147-A177-3AD203B41FA5}">
                      <a16:colId xmlns:a16="http://schemas.microsoft.com/office/drawing/2014/main" val="20006"/>
                    </a:ext>
                  </a:extLst>
                </a:gridCol>
                <a:gridCol w="1178782">
                  <a:extLst>
                    <a:ext uri="{9D8B030D-6E8A-4147-A177-3AD203B41FA5}">
                      <a16:colId xmlns:a16="http://schemas.microsoft.com/office/drawing/2014/main" val="20007"/>
                    </a:ext>
                  </a:extLst>
                </a:gridCol>
                <a:gridCol w="1174432">
                  <a:extLst>
                    <a:ext uri="{9D8B030D-6E8A-4147-A177-3AD203B41FA5}">
                      <a16:colId xmlns:a16="http://schemas.microsoft.com/office/drawing/2014/main" val="20008"/>
                    </a:ext>
                  </a:extLst>
                </a:gridCol>
              </a:tblGrid>
              <a:tr h="966346">
                <a:tc>
                  <a:txBody>
                    <a:bodyPr/>
                    <a:lstStyle/>
                    <a:p>
                      <a:pPr algn="ctr">
                        <a:lnSpc>
                          <a:spcPts val="12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失能</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家庭</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厌学</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路途遥远</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出国</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2322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1547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小学</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3"/>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4"/>
                  </a:ext>
                </a:extLst>
              </a:tr>
              <a:tr h="31547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初中</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5"/>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6"/>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7"/>
                  </a:ext>
                </a:extLst>
              </a:tr>
              <a:tr h="31547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高中</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8"/>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09"/>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10"/>
                  </a:ext>
                </a:extLst>
              </a:tr>
              <a:tr h="31547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特殊教育</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11"/>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a:noFill/>
                    </a:lnB>
                  </a:tcPr>
                </a:tc>
                <a:extLst>
                  <a:ext uri="{0D108BD9-81ED-4DB2-BD59-A6C34878D82A}">
                    <a16:rowId xmlns:a16="http://schemas.microsoft.com/office/drawing/2014/main" val="10012"/>
                  </a:ext>
                </a:extLst>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cxnSp>
        <p:nvCxnSpPr>
          <p:cNvPr id="10" name="Line 4"/>
          <p:cNvCxnSpPr>
            <a:cxnSpLocks noChangeShapeType="1"/>
          </p:cNvCxnSpPr>
          <p:nvPr/>
        </p:nvCxnSpPr>
        <p:spPr bwMode="auto">
          <a:xfrm>
            <a:off x="6759575" y="4981575"/>
            <a:ext cx="0" cy="0"/>
          </a:xfrm>
          <a:prstGeom prst="line">
            <a:avLst/>
          </a:prstGeom>
          <a:noFill/>
          <a:ln w="9525">
            <a:solidFill>
              <a:srgbClr val="000000"/>
            </a:solidFill>
            <a:round/>
          </a:ln>
        </p:spPr>
      </p:cxn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669421"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（四十三）职业教育学生、高等教育学生休退学的主要原因</a:t>
            </a:r>
          </a:p>
        </p:txBody>
      </p:sp>
      <p:cxnSp>
        <p:nvCxnSpPr>
          <p:cNvPr id="4" name="直接连接符 3"/>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5" name="直接连接符 4"/>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3" name="直接连接符 12"/>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4" name="直接连接符 13"/>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5" name="直接连接符 14"/>
          <p:cNvCxnSpPr>
            <a:cxnSpLocks noChangeShapeType="1"/>
          </p:cNvCxnSpPr>
          <p:nvPr/>
        </p:nvCxnSpPr>
        <p:spPr bwMode="auto">
          <a:xfrm>
            <a:off x="6761163" y="53308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6" name="直接连接符 15"/>
          <p:cNvCxnSpPr>
            <a:cxnSpLocks noChangeShapeType="1"/>
          </p:cNvCxnSpPr>
          <p:nvPr/>
        </p:nvCxnSpPr>
        <p:spPr bwMode="auto">
          <a:xfrm>
            <a:off x="6761163" y="53308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1" name="直接连接符 10"/>
          <p:cNvCxnSpPr>
            <a:cxnSpLocks noChangeShapeType="1"/>
          </p:cNvCxnSpPr>
          <p:nvPr/>
        </p:nvCxnSpPr>
        <p:spPr bwMode="auto">
          <a:xfrm>
            <a:off x="6761163" y="5330825"/>
            <a:ext cx="0" cy="0"/>
          </a:xfrm>
          <a:prstGeom prst="line">
            <a:avLst/>
          </a:prstGeom>
          <a:noFill/>
          <a:ln w="9525">
            <a:solidFill>
              <a:srgbClr val="000000"/>
            </a:solidFill>
            <a:round/>
          </a:ln>
        </p:spPr>
      </p:cxnSp>
      <p:cxnSp>
        <p:nvCxnSpPr>
          <p:cNvPr id="12" name="直接连接符 11"/>
          <p:cNvCxnSpPr>
            <a:cxnSpLocks noChangeShapeType="1"/>
          </p:cNvCxnSpPr>
          <p:nvPr/>
        </p:nvCxnSpPr>
        <p:spPr bwMode="auto">
          <a:xfrm>
            <a:off x="6761163" y="5330825"/>
            <a:ext cx="0" cy="0"/>
          </a:xfrm>
          <a:prstGeom prst="line">
            <a:avLst/>
          </a:prstGeom>
          <a:noFill/>
          <a:ln w="9525">
            <a:solidFill>
              <a:srgbClr val="000000"/>
            </a:solidFill>
            <a:round/>
          </a:ln>
        </p:spPr>
      </p:cxnSp>
      <p:graphicFrame>
        <p:nvGraphicFramePr>
          <p:cNvPr id="3" name="表格 2"/>
          <p:cNvGraphicFramePr>
            <a:graphicFrameLocks noGrp="1"/>
          </p:cNvGraphicFramePr>
          <p:nvPr/>
        </p:nvGraphicFramePr>
        <p:xfrm>
          <a:off x="658813" y="1125538"/>
          <a:ext cx="10874375" cy="4553364"/>
        </p:xfrm>
        <a:graphic>
          <a:graphicData uri="http://schemas.openxmlformats.org/drawingml/2006/table">
            <a:tbl>
              <a:tblPr firstRow="1" firstCol="1" bandRow="1"/>
              <a:tblGrid>
                <a:gridCol w="2382440">
                  <a:extLst>
                    <a:ext uri="{9D8B030D-6E8A-4147-A177-3AD203B41FA5}">
                      <a16:colId xmlns:a16="http://schemas.microsoft.com/office/drawing/2014/main" val="20000"/>
                    </a:ext>
                  </a:extLst>
                </a:gridCol>
                <a:gridCol w="539586">
                  <a:extLst>
                    <a:ext uri="{9D8B030D-6E8A-4147-A177-3AD203B41FA5}">
                      <a16:colId xmlns:a16="http://schemas.microsoft.com/office/drawing/2014/main" val="20001"/>
                    </a:ext>
                  </a:extLst>
                </a:gridCol>
                <a:gridCol w="1135739">
                  <a:extLst>
                    <a:ext uri="{9D8B030D-6E8A-4147-A177-3AD203B41FA5}">
                      <a16:colId xmlns:a16="http://schemas.microsoft.com/office/drawing/2014/main" val="20002"/>
                    </a:ext>
                  </a:extLst>
                </a:gridCol>
                <a:gridCol w="1137915">
                  <a:extLst>
                    <a:ext uri="{9D8B030D-6E8A-4147-A177-3AD203B41FA5}">
                      <a16:colId xmlns:a16="http://schemas.microsoft.com/office/drawing/2014/main" val="20003"/>
                    </a:ext>
                  </a:extLst>
                </a:gridCol>
                <a:gridCol w="1137915">
                  <a:extLst>
                    <a:ext uri="{9D8B030D-6E8A-4147-A177-3AD203B41FA5}">
                      <a16:colId xmlns:a16="http://schemas.microsoft.com/office/drawing/2014/main" val="20004"/>
                    </a:ext>
                  </a:extLst>
                </a:gridCol>
                <a:gridCol w="1135739">
                  <a:extLst>
                    <a:ext uri="{9D8B030D-6E8A-4147-A177-3AD203B41FA5}">
                      <a16:colId xmlns:a16="http://schemas.microsoft.com/office/drawing/2014/main" val="20005"/>
                    </a:ext>
                  </a:extLst>
                </a:gridCol>
                <a:gridCol w="1137915">
                  <a:extLst>
                    <a:ext uri="{9D8B030D-6E8A-4147-A177-3AD203B41FA5}">
                      <a16:colId xmlns:a16="http://schemas.microsoft.com/office/drawing/2014/main" val="20006"/>
                    </a:ext>
                  </a:extLst>
                </a:gridCol>
                <a:gridCol w="1137915">
                  <a:extLst>
                    <a:ext uri="{9D8B030D-6E8A-4147-A177-3AD203B41FA5}">
                      <a16:colId xmlns:a16="http://schemas.microsoft.com/office/drawing/2014/main" val="20007"/>
                    </a:ext>
                  </a:extLst>
                </a:gridCol>
                <a:gridCol w="1129211">
                  <a:extLst>
                    <a:ext uri="{9D8B030D-6E8A-4147-A177-3AD203B41FA5}">
                      <a16:colId xmlns:a16="http://schemas.microsoft.com/office/drawing/2014/main" val="20008"/>
                    </a:ext>
                  </a:extLst>
                </a:gridCol>
              </a:tblGrid>
              <a:tr h="30958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合计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患病</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停学实践（求职）</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贫困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学习成绩不好</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出国</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1594">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中职全日制学生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中职非全日制学生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3"/>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高职专科学生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高职本科学生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普通本科生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6"/>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成人专科生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7"/>
                  </a:ext>
                </a:extLst>
              </a:tr>
              <a:tr h="352926">
                <a:tc>
                  <a:txBody>
                    <a:bodyPr/>
                    <a:lstStyle/>
                    <a:p>
                      <a:pPr algn="l">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成人本科生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8"/>
                  </a:ext>
                </a:extLst>
              </a:tr>
              <a:tr h="352926">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专科生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9"/>
                  </a:ext>
                </a:extLst>
              </a:tr>
              <a:tr h="352926">
                <a:tc>
                  <a:txBody>
                    <a:bodyPr/>
                    <a:lstStyle/>
                    <a:p>
                      <a:pPr algn="l">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本科生</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0"/>
                  </a:ext>
                </a:extLst>
              </a:tr>
              <a:tr h="352926">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11"/>
                  </a:ext>
                </a:extLst>
              </a:tr>
              <a:tr h="352926">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cxnSp>
        <p:nvCxnSpPr>
          <p:cNvPr id="17" name="直接连接符 16"/>
          <p:cNvCxnSpPr>
            <a:cxnSpLocks noChangeShapeType="1"/>
          </p:cNvCxnSpPr>
          <p:nvPr/>
        </p:nvCxnSpPr>
        <p:spPr bwMode="auto">
          <a:xfrm>
            <a:off x="6761163" y="5330825"/>
            <a:ext cx="0" cy="0"/>
          </a:xfrm>
          <a:prstGeom prst="line">
            <a:avLst/>
          </a:prstGeom>
          <a:noFill/>
          <a:ln w="9525">
            <a:solidFill>
              <a:srgbClr val="000000"/>
            </a:solidFill>
            <a:round/>
          </a:ln>
        </p:spPr>
      </p:cxnSp>
      <p:cxnSp>
        <p:nvCxnSpPr>
          <p:cNvPr id="18" name="直接连接符 17"/>
          <p:cNvCxnSpPr>
            <a:cxnSpLocks noChangeShapeType="1"/>
          </p:cNvCxnSpPr>
          <p:nvPr/>
        </p:nvCxnSpPr>
        <p:spPr bwMode="auto">
          <a:xfrm>
            <a:off x="6761163" y="5330825"/>
            <a:ext cx="0" cy="0"/>
          </a:xfrm>
          <a:prstGeom prst="line">
            <a:avLst/>
          </a:prstGeom>
          <a:noFill/>
          <a:ln w="9525">
            <a:solidFill>
              <a:srgbClr val="000000"/>
            </a:solidFill>
            <a:roun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24"/>
          <p:cNvSpPr txBox="1"/>
          <p:nvPr/>
        </p:nvSpPr>
        <p:spPr>
          <a:xfrm>
            <a:off x="789178" y="941570"/>
            <a:ext cx="5724644" cy="369332"/>
          </a:xfrm>
          <a:prstGeom prst="rect">
            <a:avLst/>
          </a:prstGeom>
          <a:noFill/>
        </p:spPr>
        <p:txBody>
          <a:bodyPr wrap="none" rtlCol="0">
            <a:spAutoFit/>
          </a:bodyPr>
          <a:lstStyle/>
          <a:p>
            <a:r>
              <a:rPr lang="zh-CN" altLang="en-US" b="1" dirty="0">
                <a:solidFill>
                  <a:srgbClr val="304371"/>
                </a:solidFill>
                <a:latin typeface="微软雅黑" panose="020B0503020204020204" charset="-122"/>
                <a:ea typeface="微软雅黑" panose="020B0503020204020204" charset="-122"/>
                <a:sym typeface="+mn-ea"/>
              </a:rPr>
              <a:t>四、修订</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C55A11"/>
                </a:solidFill>
                <a:latin typeface="微软雅黑" panose="020B0503020204020204" charset="-122"/>
                <a:ea typeface="微软雅黑" panose="020B0503020204020204" charset="-122"/>
                <a:sym typeface="+mn-ea"/>
              </a:rPr>
              <a:t>普通高中专任教师分课程、分学历情况</a:t>
            </a:r>
            <a:r>
              <a:rPr lang="en-US" altLang="zh-CN" b="1" dirty="0">
                <a:solidFill>
                  <a:srgbClr val="304371"/>
                </a:solidFill>
                <a:latin typeface="微软雅黑" panose="020B0503020204020204" charset="-122"/>
                <a:ea typeface="微软雅黑" panose="020B0503020204020204" charset="-122"/>
                <a:sym typeface="+mn-ea"/>
              </a:rPr>
              <a:t>》</a:t>
            </a:r>
            <a:r>
              <a:rPr lang="zh-CN" altLang="en-US" b="1" dirty="0">
                <a:solidFill>
                  <a:srgbClr val="304371"/>
                </a:solidFill>
                <a:latin typeface="微软雅黑" panose="020B0503020204020204" charset="-122"/>
                <a:ea typeface="微软雅黑" panose="020B0503020204020204" charset="-122"/>
                <a:sym typeface="+mn-ea"/>
              </a:rPr>
              <a:t>表</a:t>
            </a:r>
          </a:p>
        </p:txBody>
      </p:sp>
      <p:sp>
        <p:nvSpPr>
          <p:cNvPr id="9" name="矩形 8"/>
          <p:cNvSpPr/>
          <p:nvPr/>
        </p:nvSpPr>
        <p:spPr>
          <a:xfrm>
            <a:off x="5293537" y="287020"/>
            <a:ext cx="1604928" cy="400110"/>
          </a:xfrm>
          <a:prstGeom prst="rect">
            <a:avLst/>
          </a:prstGeom>
        </p:spPr>
        <p:txBody>
          <a:bodyPr wrap="none">
            <a:spAutoFit/>
          </a:bodyPr>
          <a:lstStyle/>
          <a:p>
            <a:pPr algn="ctr"/>
            <a:r>
              <a:rPr lang="en-US" altLang="zh-CN"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03 </a:t>
            </a:r>
            <a:r>
              <a:rPr lang="zh-CN" altLang="en-US" sz="2000" b="1" dirty="0">
                <a:solidFill>
                  <a:srgbClr val="304371"/>
                </a:solidFill>
                <a:latin typeface="微软雅黑" panose="020B0503020204020204" charset="-122"/>
                <a:ea typeface="微软雅黑" panose="020B0503020204020204" charset="-122"/>
                <a:cs typeface="Arial Unicode MS" panose="020B0604020202020204" charset="-122"/>
                <a:sym typeface="+mn-ea"/>
              </a:rPr>
              <a:t>基础教育</a:t>
            </a:r>
          </a:p>
        </p:txBody>
      </p:sp>
      <p:sp>
        <p:nvSpPr>
          <p:cNvPr id="86" name="TextBox 213"/>
          <p:cNvSpPr txBox="1"/>
          <p:nvPr/>
        </p:nvSpPr>
        <p:spPr>
          <a:xfrm>
            <a:off x="1151565" y="1622416"/>
            <a:ext cx="5084641" cy="2308452"/>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表号：</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4156</a:t>
            </a:r>
            <a:endParaRPr lang="zh-CN" altLang="en-US"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修订来源：</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普通高中课程方案和语文等学科课程标准</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a:t>
            </a:r>
            <a:r>
              <a:rPr lang="en-US" altLang="zh-CN" sz="1600" kern="0" dirty="0">
                <a:latin typeface="微软雅黑" panose="020B0503020204020204" charset="-122"/>
                <a:ea typeface="微软雅黑" panose="020B0503020204020204" charset="-122"/>
                <a:sym typeface="+mn-ea"/>
              </a:rPr>
              <a:t>2017</a:t>
            </a:r>
            <a:r>
              <a:rPr lang="zh-CN" altLang="en-US" sz="1600" kern="0" dirty="0">
                <a:latin typeface="微软雅黑" panose="020B0503020204020204" charset="-122"/>
                <a:ea typeface="微软雅黑" panose="020B0503020204020204" charset="-122"/>
                <a:sym typeface="+mn-ea"/>
              </a:rPr>
              <a:t>年版</a:t>
            </a:r>
            <a:r>
              <a:rPr lang="en-US" altLang="zh-CN" sz="1600" kern="0" dirty="0">
                <a:latin typeface="微软雅黑" panose="020B0503020204020204" charset="-122"/>
                <a:ea typeface="微软雅黑" panose="020B0503020204020204" charset="-122"/>
                <a:sym typeface="+mn-ea"/>
              </a:rPr>
              <a:t>2020</a:t>
            </a:r>
            <a:r>
              <a:rPr lang="zh-CN" altLang="en-US" sz="1600" kern="0" dirty="0">
                <a:latin typeface="微软雅黑" panose="020B0503020204020204" charset="-122"/>
                <a:ea typeface="微软雅黑" panose="020B0503020204020204" charset="-122"/>
                <a:sym typeface="+mn-ea"/>
              </a:rPr>
              <a:t>年修订）</a:t>
            </a:r>
            <a:endParaRPr lang="en-US" altLang="zh-CN" sz="1600" kern="0" dirty="0">
              <a:latin typeface="微软雅黑" panose="020B0503020204020204" charset="-122"/>
              <a:ea typeface="微软雅黑" panose="020B050302020402020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charset="-122"/>
                <a:ea typeface="微软雅黑" panose="020B0503020204020204" charset="-122"/>
                <a:sym typeface="+mn-ea"/>
              </a:rPr>
              <a:t>调整内容：</a:t>
            </a:r>
            <a:r>
              <a:rPr lang="zh-CN" altLang="en-US" sz="1600" kern="0" dirty="0">
                <a:latin typeface="微软雅黑" panose="020B0503020204020204" charset="-122"/>
                <a:ea typeface="微软雅黑" panose="020B0503020204020204" charset="-122"/>
                <a:sym typeface="+mn-ea"/>
              </a:rPr>
              <a:t>教基</a:t>
            </a:r>
            <a:r>
              <a:rPr lang="en-US" altLang="zh-CN" sz="1600" kern="0" dirty="0">
                <a:latin typeface="微软雅黑" panose="020B0503020204020204" charset="-122"/>
                <a:ea typeface="微软雅黑" panose="020B0503020204020204" charset="-122"/>
                <a:sym typeface="+mn-ea"/>
              </a:rPr>
              <a:t>4156《</a:t>
            </a:r>
            <a:r>
              <a:rPr lang="zh-CN" altLang="en-US" sz="1600" kern="0" dirty="0">
                <a:latin typeface="微软雅黑" panose="020B0503020204020204" charset="-122"/>
                <a:ea typeface="微软雅黑" panose="020B0503020204020204" charset="-122"/>
                <a:sym typeface="+mn-ea"/>
              </a:rPr>
              <a:t>中学专任教师分课程、分学历情况</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改为</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普通高中专任教师分课程、分学历情况</a:t>
            </a:r>
            <a:r>
              <a:rPr lang="en-US" altLang="zh-CN" sz="1600" kern="0" dirty="0">
                <a:latin typeface="微软雅黑" panose="020B0503020204020204" charset="-122"/>
                <a:ea typeface="微软雅黑" panose="020B0503020204020204" charset="-122"/>
                <a:sym typeface="+mn-ea"/>
              </a:rPr>
              <a:t>》</a:t>
            </a:r>
            <a:r>
              <a:rPr lang="zh-CN" altLang="en-US" sz="1600" kern="0" dirty="0">
                <a:latin typeface="微软雅黑" panose="020B0503020204020204" charset="-122"/>
                <a:ea typeface="微软雅黑" panose="020B0503020204020204" charset="-122"/>
                <a:sym typeface="+mn-ea"/>
              </a:rPr>
              <a:t>，同步修订完善相关指标。</a:t>
            </a:r>
          </a:p>
        </p:txBody>
      </p:sp>
      <p:pic>
        <p:nvPicPr>
          <p:cNvPr id="3" name="图片 2"/>
          <p:cNvPicPr>
            <a:picLocks noChangeAspect="1"/>
          </p:cNvPicPr>
          <p:nvPr/>
        </p:nvPicPr>
        <p:blipFill>
          <a:blip r:embed="rId3"/>
          <a:stretch>
            <a:fillRect/>
          </a:stretch>
        </p:blipFill>
        <p:spPr>
          <a:xfrm>
            <a:off x="6432420" y="1471611"/>
            <a:ext cx="5478079" cy="4658626"/>
          </a:xfrm>
          <a:prstGeom prst="rect">
            <a:avLst/>
          </a:prstGeom>
        </p:spPr>
        <p:style>
          <a:lnRef idx="2">
            <a:schemeClr val="dk1"/>
          </a:lnRef>
          <a:fillRef idx="1">
            <a:schemeClr val="lt1"/>
          </a:fillRef>
          <a:effectRef idx="0">
            <a:schemeClr val="dk1"/>
          </a:effectRef>
          <a:fontRef idx="minor">
            <a:schemeClr val="dk1"/>
          </a:fontRef>
        </p:style>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951823" y="287020"/>
            <a:ext cx="4288353" cy="400110"/>
          </a:xfrm>
          <a:prstGeom prst="rect">
            <a:avLst/>
          </a:prstGeom>
        </p:spPr>
        <p:txBody>
          <a:bodyPr wrap="none">
            <a:spAutoFit/>
          </a:bodyPr>
          <a:lstStyle/>
          <a:p>
            <a:pPr algn="ctr"/>
            <a:r>
              <a:rPr lang="zh-CN" altLang="en-US" sz="2000" b="1" dirty="0">
                <a:solidFill>
                  <a:srgbClr val="304371"/>
                </a:solidFill>
                <a:cs typeface="+mn-ea"/>
                <a:sym typeface="+mn-lt"/>
              </a:rPr>
              <a:t>（四十四）职业教育招生中其他情况</a:t>
            </a:r>
          </a:p>
        </p:txBody>
      </p:sp>
      <p:graphicFrame>
        <p:nvGraphicFramePr>
          <p:cNvPr id="4" name="表格 3"/>
          <p:cNvGraphicFramePr>
            <a:graphicFrameLocks noGrp="1"/>
          </p:cNvGraphicFramePr>
          <p:nvPr/>
        </p:nvGraphicFramePr>
        <p:xfrm>
          <a:off x="658814" y="1125537"/>
          <a:ext cx="10874375" cy="4445085"/>
        </p:xfrm>
        <a:graphic>
          <a:graphicData uri="http://schemas.openxmlformats.org/drawingml/2006/table">
            <a:tbl>
              <a:tblPr firstRow="1" firstCol="1" bandRow="1"/>
              <a:tblGrid>
                <a:gridCol w="2712612">
                  <a:extLst>
                    <a:ext uri="{9D8B030D-6E8A-4147-A177-3AD203B41FA5}">
                      <a16:colId xmlns:a16="http://schemas.microsoft.com/office/drawing/2014/main" val="20000"/>
                    </a:ext>
                  </a:extLst>
                </a:gridCol>
                <a:gridCol w="813566">
                  <a:extLst>
                    <a:ext uri="{9D8B030D-6E8A-4147-A177-3AD203B41FA5}">
                      <a16:colId xmlns:a16="http://schemas.microsoft.com/office/drawing/2014/main" val="20001"/>
                    </a:ext>
                  </a:extLst>
                </a:gridCol>
                <a:gridCol w="1892520">
                  <a:extLst>
                    <a:ext uri="{9D8B030D-6E8A-4147-A177-3AD203B41FA5}">
                      <a16:colId xmlns:a16="http://schemas.microsoft.com/office/drawing/2014/main" val="20002"/>
                    </a:ext>
                  </a:extLst>
                </a:gridCol>
                <a:gridCol w="2062194">
                  <a:extLst>
                    <a:ext uri="{9D8B030D-6E8A-4147-A177-3AD203B41FA5}">
                      <a16:colId xmlns:a16="http://schemas.microsoft.com/office/drawing/2014/main" val="20003"/>
                    </a:ext>
                  </a:extLst>
                </a:gridCol>
                <a:gridCol w="1720670">
                  <a:extLst>
                    <a:ext uri="{9D8B030D-6E8A-4147-A177-3AD203B41FA5}">
                      <a16:colId xmlns:a16="http://schemas.microsoft.com/office/drawing/2014/main" val="20004"/>
                    </a:ext>
                  </a:extLst>
                </a:gridCol>
                <a:gridCol w="1672813">
                  <a:extLst>
                    <a:ext uri="{9D8B030D-6E8A-4147-A177-3AD203B41FA5}">
                      <a16:colId xmlns:a16="http://schemas.microsoft.com/office/drawing/2014/main" val="20005"/>
                    </a:ext>
                  </a:extLst>
                </a:gridCol>
              </a:tblGrid>
              <a:tr h="820221">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退役军人</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下岗失业人员</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农民工</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高素质农民</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906216">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906216">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中职全日制学生</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906216">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pitchFamily="18" charset="0"/>
                          <a:ea typeface="宋体" panose="02010600030101010101" pitchFamily="2" charset="-122"/>
                        </a:rPr>
                        <a:t>中职非全日制学生</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a:noFill/>
                    </a:lnB>
                  </a:tcPr>
                </a:tc>
                <a:extLst>
                  <a:ext uri="{0D108BD9-81ED-4DB2-BD59-A6C34878D82A}">
                    <a16:rowId xmlns:a16="http://schemas.microsoft.com/office/drawing/2014/main" val="10003"/>
                  </a:ext>
                </a:extLst>
              </a:tr>
              <a:tr h="906216">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高职专科学生</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r>
              <a:rPr lang="zh-CN" altLang="zh-CN" sz="2000" b="1" dirty="0">
                <a:solidFill>
                  <a:srgbClr val="304371"/>
                </a:solidFill>
                <a:cs typeface="+mn-ea"/>
                <a:sym typeface="+mn-lt"/>
              </a:rPr>
              <a:t>（四十五）在校生中其他情况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7377" y="1130298"/>
          <a:ext cx="10865813" cy="5246430"/>
        </p:xfrm>
        <a:graphic>
          <a:graphicData uri="http://schemas.openxmlformats.org/drawingml/2006/table">
            <a:tbl>
              <a:tblPr firstRow="1" firstCol="1" bandRow="1"/>
              <a:tblGrid>
                <a:gridCol w="2110564">
                  <a:extLst>
                    <a:ext uri="{9D8B030D-6E8A-4147-A177-3AD203B41FA5}">
                      <a16:colId xmlns:a16="http://schemas.microsoft.com/office/drawing/2014/main" val="20000"/>
                    </a:ext>
                  </a:extLst>
                </a:gridCol>
                <a:gridCol w="702072">
                  <a:extLst>
                    <a:ext uri="{9D8B030D-6E8A-4147-A177-3AD203B41FA5}">
                      <a16:colId xmlns:a16="http://schemas.microsoft.com/office/drawing/2014/main" val="20001"/>
                    </a:ext>
                  </a:extLst>
                </a:gridCol>
                <a:gridCol w="895522">
                  <a:extLst>
                    <a:ext uri="{9D8B030D-6E8A-4147-A177-3AD203B41FA5}">
                      <a16:colId xmlns:a16="http://schemas.microsoft.com/office/drawing/2014/main" val="20002"/>
                    </a:ext>
                  </a:extLst>
                </a:gridCol>
                <a:gridCol w="893348">
                  <a:extLst>
                    <a:ext uri="{9D8B030D-6E8A-4147-A177-3AD203B41FA5}">
                      <a16:colId xmlns:a16="http://schemas.microsoft.com/office/drawing/2014/main" val="20003"/>
                    </a:ext>
                  </a:extLst>
                </a:gridCol>
                <a:gridCol w="895522">
                  <a:extLst>
                    <a:ext uri="{9D8B030D-6E8A-4147-A177-3AD203B41FA5}">
                      <a16:colId xmlns:a16="http://schemas.microsoft.com/office/drawing/2014/main" val="20004"/>
                    </a:ext>
                  </a:extLst>
                </a:gridCol>
                <a:gridCol w="895522">
                  <a:extLst>
                    <a:ext uri="{9D8B030D-6E8A-4147-A177-3AD203B41FA5}">
                      <a16:colId xmlns:a16="http://schemas.microsoft.com/office/drawing/2014/main" val="20005"/>
                    </a:ext>
                  </a:extLst>
                </a:gridCol>
                <a:gridCol w="895522">
                  <a:extLst>
                    <a:ext uri="{9D8B030D-6E8A-4147-A177-3AD203B41FA5}">
                      <a16:colId xmlns:a16="http://schemas.microsoft.com/office/drawing/2014/main" val="20006"/>
                    </a:ext>
                  </a:extLst>
                </a:gridCol>
                <a:gridCol w="895522">
                  <a:extLst>
                    <a:ext uri="{9D8B030D-6E8A-4147-A177-3AD203B41FA5}">
                      <a16:colId xmlns:a16="http://schemas.microsoft.com/office/drawing/2014/main" val="20007"/>
                    </a:ext>
                  </a:extLst>
                </a:gridCol>
                <a:gridCol w="895522">
                  <a:extLst>
                    <a:ext uri="{9D8B030D-6E8A-4147-A177-3AD203B41FA5}">
                      <a16:colId xmlns:a16="http://schemas.microsoft.com/office/drawing/2014/main" val="20008"/>
                    </a:ext>
                  </a:extLst>
                </a:gridCol>
                <a:gridCol w="895522">
                  <a:extLst>
                    <a:ext uri="{9D8B030D-6E8A-4147-A177-3AD203B41FA5}">
                      <a16:colId xmlns:a16="http://schemas.microsoft.com/office/drawing/2014/main" val="20009"/>
                    </a:ext>
                  </a:extLst>
                </a:gridCol>
                <a:gridCol w="891175">
                  <a:extLst>
                    <a:ext uri="{9D8B030D-6E8A-4147-A177-3AD203B41FA5}">
                      <a16:colId xmlns:a16="http://schemas.microsoft.com/office/drawing/2014/main" val="20010"/>
                    </a:ext>
                  </a:extLst>
                </a:gridCol>
              </a:tblGrid>
              <a:tr h="427200">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中共党员</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共青团员</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民主党派</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香港</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澳门</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台湾</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华侨</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残疾人</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8433">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1339">
                <a:tc>
                  <a:txBody>
                    <a:bodyPr/>
                    <a:lstStyle/>
                    <a:p>
                      <a:pPr algn="just">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学前教育</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3"/>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小学</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4"/>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5"/>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初中</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6"/>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pitchFamily="18" charset="0"/>
                          <a:ea typeface="宋体" panose="02010600030101010101" pitchFamily="2" charset="-122"/>
                        </a:rPr>
                        <a:t>—</a:t>
                      </a: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7"/>
                  </a:ext>
                </a:extLst>
              </a:tr>
              <a:tr h="201339">
                <a:tc>
                  <a:txBody>
                    <a:bodyPr/>
                    <a:lstStyle/>
                    <a:p>
                      <a:pPr algn="just">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普通</a:t>
                      </a:r>
                      <a:r>
                        <a:rPr lang="zh-CN" sz="900" kern="100" dirty="0">
                          <a:effectLst/>
                          <a:latin typeface="Times New Roman" panose="02020603050405020304" pitchFamily="18" charset="0"/>
                          <a:ea typeface="宋体" panose="02010600030101010101" pitchFamily="2" charset="-122"/>
                        </a:rPr>
                        <a:t>高中</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8"/>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09"/>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特殊教育</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0"/>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1"/>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中职全日制学生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2"/>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3"/>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中职非全日制学生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4"/>
                  </a:ext>
                </a:extLst>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5"/>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高职专科学生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6"/>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高职本科学生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7"/>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普通本科生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8"/>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成人专科生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19"/>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成人本科生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20"/>
                  </a:ext>
                </a:extLst>
              </a:tr>
              <a:tr h="201339">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专科生</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21"/>
                  </a:ext>
                </a:extLst>
              </a:tr>
              <a:tr h="201339">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pitchFamily="18" charset="0"/>
                          <a:ea typeface="宋体" panose="02010600030101010101" pitchFamily="2" charset="-122"/>
                          <a:cs typeface="宋体" panose="02010600030101010101" pitchFamily="2" charset="-122"/>
                        </a:rPr>
                        <a:t>（开放）</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本科生</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22"/>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a:noFill/>
                    </a:lnB>
                  </a:tcPr>
                </a:tc>
                <a:extLst>
                  <a:ext uri="{0D108BD9-81ED-4DB2-BD59-A6C34878D82A}">
                    <a16:rowId xmlns:a16="http://schemas.microsoft.com/office/drawing/2014/main" val="10023"/>
                  </a:ext>
                </a:extLst>
              </a:tr>
              <a:tr h="201339">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695331447"/>
              </p:ext>
            </p:extLst>
          </p:nvPr>
        </p:nvGraphicFramePr>
        <p:xfrm>
          <a:off x="658813" y="985547"/>
          <a:ext cx="10874375" cy="5251740"/>
        </p:xfrm>
        <a:graphic>
          <a:graphicData uri="http://schemas.openxmlformats.org/drawingml/2006/table">
            <a:tbl>
              <a:tblPr firstRow="1" firstCol="1" bandRow="1"/>
              <a:tblGrid>
                <a:gridCol w="2224311">
                  <a:extLst>
                    <a:ext uri="{9D8B030D-6E8A-4147-A177-3AD203B41FA5}">
                      <a16:colId xmlns:a16="http://schemas.microsoft.com/office/drawing/2014/main" val="20000"/>
                    </a:ext>
                  </a:extLst>
                </a:gridCol>
                <a:gridCol w="749967">
                  <a:extLst>
                    <a:ext uri="{9D8B030D-6E8A-4147-A177-3AD203B41FA5}">
                      <a16:colId xmlns:a16="http://schemas.microsoft.com/office/drawing/2014/main" val="20001"/>
                    </a:ext>
                  </a:extLst>
                </a:gridCol>
                <a:gridCol w="2193545">
                  <a:extLst>
                    <a:ext uri="{9D8B030D-6E8A-4147-A177-3AD203B41FA5}">
                      <a16:colId xmlns:a16="http://schemas.microsoft.com/office/drawing/2014/main" val="20002"/>
                    </a:ext>
                  </a:extLst>
                </a:gridCol>
                <a:gridCol w="1310778">
                  <a:extLst>
                    <a:ext uri="{9D8B030D-6E8A-4147-A177-3AD203B41FA5}">
                      <a16:colId xmlns:a16="http://schemas.microsoft.com/office/drawing/2014/main" val="20003"/>
                    </a:ext>
                  </a:extLst>
                </a:gridCol>
                <a:gridCol w="1850175">
                  <a:extLst>
                    <a:ext uri="{9D8B030D-6E8A-4147-A177-3AD203B41FA5}">
                      <a16:colId xmlns:a16="http://schemas.microsoft.com/office/drawing/2014/main" val="20004"/>
                    </a:ext>
                  </a:extLst>
                </a:gridCol>
                <a:gridCol w="1552074">
                  <a:extLst>
                    <a:ext uri="{9D8B030D-6E8A-4147-A177-3AD203B41FA5}">
                      <a16:colId xmlns:a16="http://schemas.microsoft.com/office/drawing/2014/main" val="20005"/>
                    </a:ext>
                  </a:extLst>
                </a:gridCol>
                <a:gridCol w="993525">
                  <a:extLst>
                    <a:ext uri="{9D8B030D-6E8A-4147-A177-3AD203B41FA5}">
                      <a16:colId xmlns:a16="http://schemas.microsoft.com/office/drawing/2014/main" val="20006"/>
                    </a:ext>
                  </a:extLst>
                </a:gridCol>
              </a:tblGrid>
              <a:tr h="646334">
                <a:tc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代码</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毕（结）业生数</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授予学位数</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招生数</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在校生数</a:t>
                      </a:r>
                      <a:r>
                        <a:rPr lang="en-US" altLang="zh-CN" sz="900" kern="100" dirty="0">
                          <a:effectLst/>
                          <a:latin typeface="Times New Roman" panose="02020603050405020304" pitchFamily="18" charset="0"/>
                          <a:ea typeface="宋体" panose="02010600030101010101" pitchFamily="2" charset="-122"/>
                        </a:rPr>
                        <a:t>/</a:t>
                      </a:r>
                      <a:r>
                        <a:rPr lang="zh-CN" altLang="en-US" sz="900" kern="100" dirty="0">
                          <a:effectLst/>
                          <a:latin typeface="Times New Roman" panose="02020603050405020304" pitchFamily="18" charset="0"/>
                          <a:ea typeface="宋体" panose="02010600030101010101" pitchFamily="2" charset="-122"/>
                        </a:rPr>
                        <a:t>注册生数</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76448">
                <a:tc grid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甲</a:t>
                      </a:r>
                      <a:endParaRPr lang="zh-CN" sz="900" kern="100" dirty="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乙</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814">
                <a:tc gridSpan="2">
                  <a:txBody>
                    <a:bodyPr/>
                    <a:lstStyle/>
                    <a:p>
                      <a:pPr algn="just">
                        <a:lnSpc>
                          <a:spcPts val="1400"/>
                        </a:lnSpc>
                        <a:spcAft>
                          <a:spcPts val="0"/>
                        </a:spcAft>
                      </a:pPr>
                      <a:r>
                        <a:rPr lang="zh-CN" altLang="en-US" sz="900" kern="100" dirty="0">
                          <a:effectLst/>
                          <a:latin typeface="Times New Roman" panose="02020603050405020304" pitchFamily="18" charset="0"/>
                          <a:ea typeface="宋体" panose="02010600030101010101" pitchFamily="2" charset="-122"/>
                        </a:rPr>
                        <a:t>学前教育</a:t>
                      </a:r>
                      <a:endParaRPr lang="zh-CN" sz="900" kern="100" dirty="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3"/>
                  </a:ext>
                </a:extLst>
              </a:tr>
              <a:tr h="177814">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小学</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03</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4"/>
                  </a:ext>
                </a:extLst>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04</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5"/>
                  </a:ext>
                </a:extLst>
              </a:tr>
              <a:tr h="177814">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初中</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05</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6"/>
                  </a:ext>
                </a:extLst>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06</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7"/>
                  </a:ext>
                </a:extLst>
              </a:tr>
              <a:tr h="177814">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普通高中</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07</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8"/>
                  </a:ext>
                </a:extLst>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08</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09"/>
                  </a:ext>
                </a:extLst>
              </a:tr>
              <a:tr h="177814">
                <a:tc gridSpan="2">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中职学生</a:t>
                      </a:r>
                      <a:endParaRPr lang="zh-CN" sz="900" kern="100" dirty="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0"/>
                  </a:ext>
                </a:extLst>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1"/>
                  </a:ext>
                </a:extLst>
              </a:tr>
              <a:tr h="177814">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专科</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2"/>
                  </a:ext>
                </a:extLst>
              </a:tr>
              <a:tr h="177814">
                <a:tc gridSpan="2">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dirty="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3"/>
                  </a:ext>
                </a:extLst>
              </a:tr>
              <a:tr h="176448">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本科</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4"/>
                  </a:ext>
                </a:extLst>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5"/>
                  </a:ext>
                </a:extLst>
              </a:tr>
              <a:tr h="176448">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6"/>
                  </a:ext>
                </a:extLst>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7"/>
                  </a:ext>
                </a:extLst>
              </a:tr>
              <a:tr h="176448">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8"/>
                  </a:ext>
                </a:extLst>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pitchFamily="18" charset="0"/>
                          <a:ea typeface="宋体" panose="02010600030101010101" pitchFamily="2" charset="-122"/>
                          <a:cs typeface="宋体" panose="02010600030101010101" pitchFamily="2" charset="-122"/>
                        </a:rPr>
                        <a:t>女</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19"/>
                  </a:ext>
                </a:extLst>
              </a:tr>
              <a:tr h="176448">
                <a:tc rowSpan="6">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cs typeface="宋体" panose="02010600030101010101" pitchFamily="2" charset="-122"/>
                        </a:rPr>
                        <a:t>按大洲分</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亚洲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0"/>
                  </a:ext>
                </a:extLst>
              </a:tr>
              <a:tr h="176448">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非洲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1"/>
                  </a:ext>
                </a:extLst>
              </a:tr>
              <a:tr h="176448">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欧洲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2"/>
                  </a:ext>
                </a:extLst>
              </a:tr>
              <a:tr h="176448">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北美洲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22</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3"/>
                  </a:ext>
                </a:extLst>
              </a:tr>
              <a:tr h="176448">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南美洲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23</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4"/>
                  </a:ext>
                </a:extLst>
              </a:tr>
              <a:tr h="176448">
                <a:tc vMerge="1">
                  <a:txBody>
                    <a:bodyPr/>
                    <a:lstStyle/>
                    <a:p>
                      <a:endParaRPr lang="zh-CN"/>
                    </a:p>
                  </a:txBody>
                  <a:tcPr/>
                </a:tc>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大洋洲</a:t>
                      </a:r>
                      <a:endParaRPr lang="zh-CN" sz="900" kern="100">
                        <a:effectLst/>
                        <a:latin typeface="Times New Roman" panose="02020603050405020304" pitchFamily="18"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a:noFill/>
                    </a:lnB>
                  </a:tcPr>
                </a:tc>
                <a:extLst>
                  <a:ext uri="{0D108BD9-81ED-4DB2-BD59-A6C34878D82A}">
                    <a16:rowId xmlns:a16="http://schemas.microsoft.com/office/drawing/2014/main" val="10025"/>
                  </a:ext>
                </a:extLst>
              </a:tr>
              <a:tr h="177814">
                <a:tc gridSpan="2">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cs typeface="宋体" panose="02010600030101010101" pitchFamily="2" charset="-122"/>
                        </a:rPr>
                        <a:t>另有非学历教育（培训）</a:t>
                      </a:r>
                      <a:endParaRPr lang="zh-CN" sz="900" kern="100">
                        <a:effectLst/>
                        <a:latin typeface="Times New Roman" panose="02020603050405020304" pitchFamily="18"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p>
                  </a:txBody>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
        <p:nvSpPr>
          <p:cNvPr id="9" name="矩形 8"/>
          <p:cNvSpPr/>
          <p:nvPr/>
        </p:nvSpPr>
        <p:spPr>
          <a:xfrm>
            <a:off x="4196281" y="287020"/>
            <a:ext cx="379943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（四十六）国际学生基本情况</a:t>
            </a:r>
          </a:p>
        </p:txBody>
      </p:sp>
      <p:grpSp>
        <p:nvGrpSpPr>
          <p:cNvPr id="36" name="组合 35"/>
          <p:cNvGrpSpPr/>
          <p:nvPr/>
        </p:nvGrpSpPr>
        <p:grpSpPr>
          <a:xfrm>
            <a:off x="666750" y="276432"/>
            <a:ext cx="10858500" cy="1025895"/>
            <a:chOff x="660401" y="894890"/>
            <a:chExt cx="10858500" cy="1139910"/>
          </a:xfrm>
        </p:grpSpPr>
        <p:grpSp>
          <p:nvGrpSpPr>
            <p:cNvPr id="37" name="组合 36"/>
            <p:cNvGrpSpPr/>
            <p:nvPr/>
          </p:nvGrpSpPr>
          <p:grpSpPr>
            <a:xfrm>
              <a:off x="660401" y="1413361"/>
              <a:ext cx="10858500" cy="621439"/>
              <a:chOff x="660401" y="308005"/>
              <a:chExt cx="10858500" cy="1062911"/>
            </a:xfrm>
          </p:grpSpPr>
          <p:sp>
            <p:nvSpPr>
              <p:cNvPr id="39" name="矩形 38"/>
              <p:cNvSpPr/>
              <p:nvPr/>
            </p:nvSpPr>
            <p:spPr>
              <a:xfrm>
                <a:off x="660401" y="308005"/>
                <a:ext cx="10858500" cy="10629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0" name="矩形 39"/>
              <p:cNvSpPr/>
              <p:nvPr/>
            </p:nvSpPr>
            <p:spPr>
              <a:xfrm>
                <a:off x="666750" y="370052"/>
                <a:ext cx="10722611" cy="76771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国际学生是指根据</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学校招收和培养国际学生管理办法</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，不具有中国国籍在学校接受教育的外国学生</a:t>
                </a:r>
              </a:p>
            </p:txBody>
          </p:sp>
        </p:grpSp>
        <p:sp>
          <p:nvSpPr>
            <p:cNvPr id="38" name="矩形 37"/>
            <p:cNvSpPr/>
            <p:nvPr/>
          </p:nvSpPr>
          <p:spPr>
            <a:xfrm flipH="1">
              <a:off x="5735235" y="894890"/>
              <a:ext cx="22541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1" name="组合 40"/>
          <p:cNvGrpSpPr/>
          <p:nvPr/>
        </p:nvGrpSpPr>
        <p:grpSpPr>
          <a:xfrm>
            <a:off x="666750" y="5239819"/>
            <a:ext cx="10858500" cy="997468"/>
            <a:chOff x="660401" y="1413361"/>
            <a:chExt cx="10858500" cy="1108324"/>
          </a:xfrm>
        </p:grpSpPr>
        <p:grpSp>
          <p:nvGrpSpPr>
            <p:cNvPr id="42" name="组合 41"/>
            <p:cNvGrpSpPr/>
            <p:nvPr/>
          </p:nvGrpSpPr>
          <p:grpSpPr>
            <a:xfrm>
              <a:off x="660401" y="1413361"/>
              <a:ext cx="10858500" cy="621439"/>
              <a:chOff x="660401" y="308005"/>
              <a:chExt cx="10858500" cy="1062911"/>
            </a:xfrm>
          </p:grpSpPr>
          <p:sp>
            <p:nvSpPr>
              <p:cNvPr id="44" name="矩形 43"/>
              <p:cNvSpPr/>
              <p:nvPr/>
            </p:nvSpPr>
            <p:spPr>
              <a:xfrm>
                <a:off x="660401" y="308005"/>
                <a:ext cx="10858500" cy="10629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5" name="矩形 44"/>
              <p:cNvSpPr/>
              <p:nvPr/>
            </p:nvSpPr>
            <p:spPr>
              <a:xfrm>
                <a:off x="666750" y="370052"/>
                <a:ext cx="10722611" cy="76771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非学历教育（培训）包括培训、预科生、进修生和研究学者等</a:t>
                </a:r>
              </a:p>
            </p:txBody>
          </p:sp>
        </p:grpSp>
        <p:sp>
          <p:nvSpPr>
            <p:cNvPr id="43" name="矩形 42"/>
            <p:cNvSpPr/>
            <p:nvPr/>
          </p:nvSpPr>
          <p:spPr>
            <a:xfrm flipH="1">
              <a:off x="660401" y="2243842"/>
              <a:ext cx="1419471" cy="2778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p:cNvGrpSpPr/>
          <p:nvPr/>
        </p:nvGrpSpPr>
        <p:grpSpPr>
          <a:xfrm>
            <a:off x="543560" y="312332"/>
            <a:ext cx="10891859" cy="1392481"/>
            <a:chOff x="660401" y="19624"/>
            <a:chExt cx="10891859" cy="1547240"/>
          </a:xfrm>
        </p:grpSpPr>
        <p:grpSp>
          <p:nvGrpSpPr>
            <p:cNvPr id="27" name="组合 26"/>
            <p:cNvGrpSpPr/>
            <p:nvPr/>
          </p:nvGrpSpPr>
          <p:grpSpPr>
            <a:xfrm>
              <a:off x="660401" y="524650"/>
              <a:ext cx="10891859" cy="1042214"/>
              <a:chOff x="660401" y="-1212053"/>
              <a:chExt cx="10891859" cy="1782611"/>
            </a:xfrm>
          </p:grpSpPr>
          <p:sp>
            <p:nvSpPr>
              <p:cNvPr id="29" name="矩形 28"/>
              <p:cNvSpPr/>
              <p:nvPr/>
            </p:nvSpPr>
            <p:spPr>
              <a:xfrm>
                <a:off x="693760" y="-1192493"/>
                <a:ext cx="10858500" cy="17630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本表由各级各类学校填报，若存在多点办学（主校区、分校区、研究生培养机构、有学生培养任务的附属医院）情况，需分别填报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30" name="矩形 29"/>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8" name="矩形 27"/>
            <p:cNvSpPr/>
            <p:nvPr/>
          </p:nvSpPr>
          <p:spPr>
            <a:xfrm>
              <a:off x="5858425" y="19624"/>
              <a:ext cx="2254134"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6"/>
                                        </p:tgtEl>
                                      </p:cBhvr>
                                    </p:animEffect>
                                    <p:set>
                                      <p:cBhvr>
                                        <p:cTn id="12" dur="1" fill="hold">
                                          <p:stCondLst>
                                            <p:cond delay="249"/>
                                          </p:stCondLst>
                                        </p:cTn>
                                        <p:tgtEl>
                                          <p:spTgt spid="2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6"/>
                                        </p:tgtEl>
                                      </p:cBhvr>
                                    </p:animEffect>
                                    <p:set>
                                      <p:cBhvr>
                                        <p:cTn id="22" dur="1" fill="hold">
                                          <p:stCondLst>
                                            <p:cond delay="249"/>
                                          </p:stCondLst>
                                        </p:cTn>
                                        <p:tgtEl>
                                          <p:spTgt spid="3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1"/>
                                        </p:tgtEl>
                                      </p:cBhvr>
                                    </p:animEffect>
                                    <p:set>
                                      <p:cBhvr>
                                        <p:cTn id="32" dur="1" fill="hold">
                                          <p:stCondLst>
                                            <p:cond delay="24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（四十七）对外开展培训情况</a:t>
            </a:r>
          </a:p>
        </p:txBody>
      </p:sp>
      <p:graphicFrame>
        <p:nvGraphicFramePr>
          <p:cNvPr id="3" name="表格 2"/>
          <p:cNvGraphicFramePr>
            <a:graphicFrameLocks noGrp="1"/>
          </p:cNvGraphicFramePr>
          <p:nvPr/>
        </p:nvGraphicFramePr>
        <p:xfrm>
          <a:off x="658813" y="1125538"/>
          <a:ext cx="10874376" cy="5111751"/>
        </p:xfrm>
        <a:graphic>
          <a:graphicData uri="http://schemas.openxmlformats.org/drawingml/2006/table">
            <a:tbl>
              <a:tblPr firstRow="1" firstCol="1" bandRow="1"/>
              <a:tblGrid>
                <a:gridCol w="3757314">
                  <a:extLst>
                    <a:ext uri="{9D8B030D-6E8A-4147-A177-3AD203B41FA5}">
                      <a16:colId xmlns:a16="http://schemas.microsoft.com/office/drawing/2014/main" val="20000"/>
                    </a:ext>
                  </a:extLst>
                </a:gridCol>
                <a:gridCol w="1230561">
                  <a:extLst>
                    <a:ext uri="{9D8B030D-6E8A-4147-A177-3AD203B41FA5}">
                      <a16:colId xmlns:a16="http://schemas.microsoft.com/office/drawing/2014/main" val="20001"/>
                    </a:ext>
                  </a:extLst>
                </a:gridCol>
                <a:gridCol w="1403471">
                  <a:extLst>
                    <a:ext uri="{9D8B030D-6E8A-4147-A177-3AD203B41FA5}">
                      <a16:colId xmlns:a16="http://schemas.microsoft.com/office/drawing/2014/main" val="20002"/>
                    </a:ext>
                  </a:extLst>
                </a:gridCol>
                <a:gridCol w="4483030">
                  <a:extLst>
                    <a:ext uri="{9D8B030D-6E8A-4147-A177-3AD203B41FA5}">
                      <a16:colId xmlns:a16="http://schemas.microsoft.com/office/drawing/2014/main" val="20003"/>
                    </a:ext>
                  </a:extLst>
                </a:gridCol>
              </a:tblGrid>
              <a:tr h="268915">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计量单位</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上学年数量</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8915">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培训项目数量</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个</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1"/>
                  </a:ext>
                </a:extLst>
              </a:tr>
              <a:tr h="268915">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财政资金支付</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2"/>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非财政资金支付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3"/>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免费公益项目</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个</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4"/>
                  </a:ext>
                </a:extLst>
              </a:tr>
              <a:tr h="26891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到账经费</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万元</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5"/>
                  </a:ext>
                </a:extLst>
              </a:tr>
              <a:tr h="26891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培训时间</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学时</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6"/>
                  </a:ext>
                </a:extLst>
              </a:tr>
              <a:tr h="26891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培训对象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07</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7"/>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企业职工</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08</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8"/>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党政领导干部</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09</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9"/>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0"/>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农村劳动者</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1"/>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在校学生</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2"/>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老年人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3"/>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4"/>
                  </a:ext>
                </a:extLst>
              </a:tr>
              <a:tr h="271281">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重点人群</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5"/>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退役军人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6"/>
                  </a:ext>
                </a:extLst>
              </a:tr>
              <a:tr h="268915">
                <a:tc>
                  <a:txBody>
                    <a:bodyPr/>
                    <a:lstStyle/>
                    <a:p>
                      <a:pPr indent="114300" algn="just">
                        <a:lnSpc>
                          <a:spcPts val="1400"/>
                        </a:lnSpc>
                        <a:spcAft>
                          <a:spcPts val="0"/>
                        </a:spcAft>
                      </a:pPr>
                      <a:r>
                        <a:rPr lang="zh-CN" sz="900" kern="100">
                          <a:effectLst/>
                          <a:latin typeface="Times New Roman" panose="02020603050405020304" pitchFamily="18" charset="0"/>
                          <a:ea typeface="宋体" panose="02010600030101010101" pitchFamily="2" charset="-122"/>
                        </a:rPr>
                        <a:t>残疾人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17"/>
                  </a:ext>
                </a:extLst>
              </a:tr>
              <a:tr h="268915">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承担培训工作的校内教师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人</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85803" y="969135"/>
          <a:ext cx="10833094" cy="3952208"/>
        </p:xfrm>
        <a:graphic>
          <a:graphicData uri="http://schemas.openxmlformats.org/drawingml/2006/table">
            <a:tbl>
              <a:tblPr firstRow="1" firstCol="1" bandRow="1"/>
              <a:tblGrid>
                <a:gridCol w="2138453">
                  <a:extLst>
                    <a:ext uri="{9D8B030D-6E8A-4147-A177-3AD203B41FA5}">
                      <a16:colId xmlns:a16="http://schemas.microsoft.com/office/drawing/2014/main" val="20000"/>
                    </a:ext>
                  </a:extLst>
                </a:gridCol>
                <a:gridCol w="489656">
                  <a:extLst>
                    <a:ext uri="{9D8B030D-6E8A-4147-A177-3AD203B41FA5}">
                      <a16:colId xmlns:a16="http://schemas.microsoft.com/office/drawing/2014/main" val="20001"/>
                    </a:ext>
                  </a:extLst>
                </a:gridCol>
                <a:gridCol w="578487">
                  <a:extLst>
                    <a:ext uri="{9D8B030D-6E8A-4147-A177-3AD203B41FA5}">
                      <a16:colId xmlns:a16="http://schemas.microsoft.com/office/drawing/2014/main" val="20002"/>
                    </a:ext>
                  </a:extLst>
                </a:gridCol>
                <a:gridCol w="855815">
                  <a:extLst>
                    <a:ext uri="{9D8B030D-6E8A-4147-A177-3AD203B41FA5}">
                      <a16:colId xmlns:a16="http://schemas.microsoft.com/office/drawing/2014/main" val="20003"/>
                    </a:ext>
                  </a:extLst>
                </a:gridCol>
                <a:gridCol w="853648">
                  <a:extLst>
                    <a:ext uri="{9D8B030D-6E8A-4147-A177-3AD203B41FA5}">
                      <a16:colId xmlns:a16="http://schemas.microsoft.com/office/drawing/2014/main" val="20004"/>
                    </a:ext>
                  </a:extLst>
                </a:gridCol>
                <a:gridCol w="851481">
                  <a:extLst>
                    <a:ext uri="{9D8B030D-6E8A-4147-A177-3AD203B41FA5}">
                      <a16:colId xmlns:a16="http://schemas.microsoft.com/office/drawing/2014/main" val="20005"/>
                    </a:ext>
                  </a:extLst>
                </a:gridCol>
                <a:gridCol w="849314">
                  <a:extLst>
                    <a:ext uri="{9D8B030D-6E8A-4147-A177-3AD203B41FA5}">
                      <a16:colId xmlns:a16="http://schemas.microsoft.com/office/drawing/2014/main" val="20006"/>
                    </a:ext>
                  </a:extLst>
                </a:gridCol>
                <a:gridCol w="849314">
                  <a:extLst>
                    <a:ext uri="{9D8B030D-6E8A-4147-A177-3AD203B41FA5}">
                      <a16:colId xmlns:a16="http://schemas.microsoft.com/office/drawing/2014/main" val="20007"/>
                    </a:ext>
                  </a:extLst>
                </a:gridCol>
                <a:gridCol w="849314">
                  <a:extLst>
                    <a:ext uri="{9D8B030D-6E8A-4147-A177-3AD203B41FA5}">
                      <a16:colId xmlns:a16="http://schemas.microsoft.com/office/drawing/2014/main" val="20008"/>
                    </a:ext>
                  </a:extLst>
                </a:gridCol>
                <a:gridCol w="842815">
                  <a:extLst>
                    <a:ext uri="{9D8B030D-6E8A-4147-A177-3AD203B41FA5}">
                      <a16:colId xmlns:a16="http://schemas.microsoft.com/office/drawing/2014/main" val="20009"/>
                    </a:ext>
                  </a:extLst>
                </a:gridCol>
                <a:gridCol w="840648">
                  <a:extLst>
                    <a:ext uri="{9D8B030D-6E8A-4147-A177-3AD203B41FA5}">
                      <a16:colId xmlns:a16="http://schemas.microsoft.com/office/drawing/2014/main" val="20010"/>
                    </a:ext>
                  </a:extLst>
                </a:gridCol>
                <a:gridCol w="834149">
                  <a:extLst>
                    <a:ext uri="{9D8B030D-6E8A-4147-A177-3AD203B41FA5}">
                      <a16:colId xmlns:a16="http://schemas.microsoft.com/office/drawing/2014/main" val="20011"/>
                    </a:ext>
                  </a:extLst>
                </a:gridCol>
              </a:tblGrid>
              <a:tr h="489002">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代码</a:t>
                      </a:r>
                      <a:endParaRPr lang="zh-CN" sz="1000" kern="100" dirty="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教职工数</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校外教师</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外籍教师</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89002">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园长</a:t>
                      </a:r>
                      <a:endParaRPr lang="zh-CN" sz="1000" kern="100" dirty="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专任教师</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保育员</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卫生保健人员</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行政人员</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教辅人员</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工勤人员</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509098">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pitchFamily="18"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9098">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extLst>
                  <a:ext uri="{0D108BD9-81ED-4DB2-BD59-A6C34878D82A}">
                    <a16:rowId xmlns:a16="http://schemas.microsoft.com/office/drawing/2014/main" val="10004"/>
                  </a:ext>
                </a:extLst>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extLst>
                  <a:ext uri="{0D108BD9-81ED-4DB2-BD59-A6C34878D82A}">
                    <a16:rowId xmlns:a16="http://schemas.microsoft.com/office/drawing/2014/main" val="10005"/>
                  </a:ext>
                </a:extLst>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在编人员</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a:noFill/>
                    </a:lnB>
                  </a:tcPr>
                </a:tc>
                <a:extLst>
                  <a:ext uri="{0D108BD9-81ED-4DB2-BD59-A6C34878D82A}">
                    <a16:rowId xmlns:a16="http://schemas.microsoft.com/office/drawing/2014/main" val="10006"/>
                  </a:ext>
                </a:extLst>
              </a:tr>
              <a:tr h="489002">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接受过专业教育</a:t>
                      </a:r>
                      <a:endParaRPr lang="zh-CN" sz="1000" kern="100" dirty="0">
                        <a:effectLst/>
                        <a:latin typeface="Times New Roman" panose="02020603050405020304" pitchFamily="18"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9" name="矩形 8"/>
          <p:cNvSpPr/>
          <p:nvPr/>
        </p:nvSpPr>
        <p:spPr>
          <a:xfrm>
            <a:off x="4593025"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（四十八）幼儿园教职工</a:t>
            </a:r>
          </a:p>
        </p:txBody>
      </p:sp>
      <p:grpSp>
        <p:nvGrpSpPr>
          <p:cNvPr id="16" name="组合 15"/>
          <p:cNvGrpSpPr/>
          <p:nvPr/>
        </p:nvGrpSpPr>
        <p:grpSpPr>
          <a:xfrm>
            <a:off x="690565" y="1524523"/>
            <a:ext cx="10858500" cy="1228338"/>
            <a:chOff x="660401" y="959686"/>
            <a:chExt cx="10858500" cy="1364852"/>
          </a:xfrm>
        </p:grpSpPr>
        <p:grpSp>
          <p:nvGrpSpPr>
            <p:cNvPr id="17" name="组合 16"/>
            <p:cNvGrpSpPr/>
            <p:nvPr/>
          </p:nvGrpSpPr>
          <p:grpSpPr>
            <a:xfrm>
              <a:off x="660401" y="1413360"/>
              <a:ext cx="10858500" cy="911178"/>
              <a:chOff x="660401" y="308003"/>
              <a:chExt cx="10858500" cy="1558481"/>
            </a:xfrm>
          </p:grpSpPr>
          <p:sp>
            <p:nvSpPr>
              <p:cNvPr id="19" name="矩形 18"/>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6750" y="370052"/>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专任教师是指具有《中华人民共和国教师法》《教师资格条例》规定的幼儿园教师资格，幼儿园根据《关于中等职业学校、普通高中、幼儿园岗位设置管理的指导意见》，聘用的专职从事教学工作的教师岗位人员</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8" name="矩形 17"/>
            <p:cNvSpPr/>
            <p:nvPr/>
          </p:nvSpPr>
          <p:spPr>
            <a:xfrm flipH="1">
              <a:off x="4800068" y="959686"/>
              <a:ext cx="699035"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p:cNvGrpSpPr/>
          <p:nvPr/>
        </p:nvGrpSpPr>
        <p:grpSpPr>
          <a:xfrm>
            <a:off x="655637" y="4509980"/>
            <a:ext cx="10875964" cy="1246533"/>
            <a:chOff x="668341" y="782497"/>
            <a:chExt cx="10875964" cy="1385069"/>
          </a:xfrm>
        </p:grpSpPr>
        <p:grpSp>
          <p:nvGrpSpPr>
            <p:cNvPr id="27" name="组合 26"/>
            <p:cNvGrpSpPr/>
            <p:nvPr/>
          </p:nvGrpSpPr>
          <p:grpSpPr>
            <a:xfrm>
              <a:off x="668341" y="1256388"/>
              <a:ext cx="10875964" cy="911178"/>
              <a:chOff x="668341" y="39517"/>
              <a:chExt cx="10875964" cy="1558481"/>
            </a:xfrm>
          </p:grpSpPr>
          <p:sp>
            <p:nvSpPr>
              <p:cNvPr id="29" name="矩形 28"/>
              <p:cNvSpPr/>
              <p:nvPr/>
            </p:nvSpPr>
            <p:spPr>
              <a:xfrm>
                <a:off x="685805" y="39517"/>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0" name="矩形 29"/>
              <p:cNvSpPr/>
              <p:nvPr/>
            </p:nvSpPr>
            <p:spPr>
              <a:xfrm>
                <a:off x="668341" y="44226"/>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接受过专业教育是指《中华人民共和国教师法》规定学历的学前教育专业毕业或非学前教育毕业且参加学前教育专业岗位培训合格的教职工。包括岗前培训、在岗培训等</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8" name="矩形 27"/>
            <p:cNvSpPr/>
            <p:nvPr/>
          </p:nvSpPr>
          <p:spPr>
            <a:xfrm flipH="1">
              <a:off x="709617" y="782497"/>
              <a:ext cx="1172079" cy="29919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 name="组合 4"/>
          <p:cNvGrpSpPr/>
          <p:nvPr/>
        </p:nvGrpSpPr>
        <p:grpSpPr>
          <a:xfrm>
            <a:off x="660399" y="1320492"/>
            <a:ext cx="10858500" cy="1597946"/>
            <a:chOff x="660401" y="943708"/>
            <a:chExt cx="10858500" cy="1775536"/>
          </a:xfrm>
        </p:grpSpPr>
        <p:grpSp>
          <p:nvGrpSpPr>
            <p:cNvPr id="6" name="组合 5"/>
            <p:cNvGrpSpPr/>
            <p:nvPr/>
          </p:nvGrpSpPr>
          <p:grpSpPr>
            <a:xfrm>
              <a:off x="660401" y="1413360"/>
              <a:ext cx="10858500" cy="1305884"/>
              <a:chOff x="660401" y="308003"/>
              <a:chExt cx="10858500" cy="2233588"/>
            </a:xfrm>
          </p:grpSpPr>
          <p:sp>
            <p:nvSpPr>
              <p:cNvPr id="8" name="矩形 7"/>
              <p:cNvSpPr/>
              <p:nvPr/>
            </p:nvSpPr>
            <p:spPr>
              <a:xfrm>
                <a:off x="660401" y="308003"/>
                <a:ext cx="10858500" cy="21715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217153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职工是指各级各类学校（机构）根据岗位聘用的全职为学校工作的人员（含在编人员和签订一年以上聘用合同人员）。根据《幼儿园教职工配备标准（暂行）》，幼儿园教职工包括：园长、专任教师、保育员、卫生保健人员、行政人员、教辅人员和工勤人员</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7" name="矩形 6"/>
            <p:cNvSpPr/>
            <p:nvPr/>
          </p:nvSpPr>
          <p:spPr>
            <a:xfrm flipH="1">
              <a:off x="3282106" y="943708"/>
              <a:ext cx="5612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673101" y="1515504"/>
            <a:ext cx="10858500" cy="1597947"/>
            <a:chOff x="660401" y="943707"/>
            <a:chExt cx="10858500" cy="1775537"/>
          </a:xfrm>
        </p:grpSpPr>
        <p:grpSp>
          <p:nvGrpSpPr>
            <p:cNvPr id="12" name="组合 11"/>
            <p:cNvGrpSpPr/>
            <p:nvPr/>
          </p:nvGrpSpPr>
          <p:grpSpPr>
            <a:xfrm>
              <a:off x="660401" y="1413360"/>
              <a:ext cx="10858500" cy="1305884"/>
              <a:chOff x="660401" y="308003"/>
              <a:chExt cx="10858500" cy="2233588"/>
            </a:xfrm>
          </p:grpSpPr>
          <p:sp>
            <p:nvSpPr>
              <p:cNvPr id="14" name="矩形 13"/>
              <p:cNvSpPr/>
              <p:nvPr/>
            </p:nvSpPr>
            <p:spPr>
              <a:xfrm>
                <a:off x="660401" y="308003"/>
                <a:ext cx="10858500" cy="21715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370052"/>
                <a:ext cx="10722611" cy="217153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园长是指根据《幼儿园工作规程》，具有《中华人民共和国教师法》《教师资格条例》规定的教师资格、具备大专以上学历、有三年以上幼儿园工作经历和一定的组织管理能力，并取得幼儿园园长岗位培训合格证书的人员。幼儿园园长由举办者任命或者聘任，并报当地主管的教育行政部门备案</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13" name="矩形 12"/>
            <p:cNvSpPr/>
            <p:nvPr/>
          </p:nvSpPr>
          <p:spPr>
            <a:xfrm flipH="1">
              <a:off x="4019091" y="943707"/>
              <a:ext cx="5612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55637" y="1586856"/>
            <a:ext cx="10858500" cy="1644176"/>
            <a:chOff x="660401" y="497633"/>
            <a:chExt cx="10858500" cy="1826905"/>
          </a:xfrm>
        </p:grpSpPr>
        <p:grpSp>
          <p:nvGrpSpPr>
            <p:cNvPr id="22" name="组合 21"/>
            <p:cNvGrpSpPr/>
            <p:nvPr/>
          </p:nvGrpSpPr>
          <p:grpSpPr>
            <a:xfrm>
              <a:off x="660401" y="1413360"/>
              <a:ext cx="10858500" cy="911178"/>
              <a:chOff x="660401" y="308003"/>
              <a:chExt cx="10858500" cy="1558481"/>
            </a:xfrm>
          </p:grpSpPr>
          <p:sp>
            <p:nvSpPr>
              <p:cNvPr id="24" name="矩形 23"/>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0" y="370052"/>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教辅人员是指幼儿园根据《关于中等职业学校、普通高中、幼儿园岗位设置管理的指导意见》，聘用的其他专业技术岗位人员。主要包括学科实验、图书资料、财务会计、电化教育等具有教学辅助工作职责的专业技术岗位</a:t>
                </a: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23" name="矩形 22"/>
            <p:cNvSpPr/>
            <p:nvPr/>
          </p:nvSpPr>
          <p:spPr>
            <a:xfrm flipH="1">
              <a:off x="8157894" y="497633"/>
              <a:ext cx="77985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6"/>
                                        </p:tgtEl>
                                      </p:cBhvr>
                                    </p:animEffect>
                                    <p:set>
                                      <p:cBhvr>
                                        <p:cTn id="32" dur="1" fill="hold">
                                          <p:stCondLst>
                                            <p:cond delay="249"/>
                                          </p:stCondLst>
                                        </p:cTn>
                                        <p:tgtEl>
                                          <p:spTgt spid="1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1"/>
                                        </p:tgtEl>
                                      </p:cBhvr>
                                    </p:animEffect>
                                    <p:set>
                                      <p:cBhvr>
                                        <p:cTn id="42" dur="1" fill="hold">
                                          <p:stCondLst>
                                            <p:cond delay="249"/>
                                          </p:stCondLst>
                                        </p:cTn>
                                        <p:tgtEl>
                                          <p:spTgt spid="2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26"/>
                                        </p:tgtEl>
                                      </p:cBhvr>
                                    </p:animEffect>
                                    <p:set>
                                      <p:cBhvr>
                                        <p:cTn id="52" dur="1" fill="hold">
                                          <p:stCondLst>
                                            <p:cond delay="24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93025"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（四十九）中小学教职工</a:t>
            </a:r>
          </a:p>
        </p:txBody>
      </p:sp>
      <p:graphicFrame>
        <p:nvGraphicFramePr>
          <p:cNvPr id="2" name="表格 1"/>
          <p:cNvGraphicFramePr>
            <a:graphicFrameLocks noGrp="1"/>
          </p:cNvGraphicFramePr>
          <p:nvPr/>
        </p:nvGraphicFramePr>
        <p:xfrm>
          <a:off x="658813" y="1125538"/>
          <a:ext cx="10860088" cy="4036010"/>
        </p:xfrm>
        <a:graphic>
          <a:graphicData uri="http://schemas.openxmlformats.org/drawingml/2006/table">
            <a:tbl>
              <a:tblPr firstRow="1" firstCol="1" bandRow="1"/>
              <a:tblGrid>
                <a:gridCol w="1659421">
                  <a:extLst>
                    <a:ext uri="{9D8B030D-6E8A-4147-A177-3AD203B41FA5}">
                      <a16:colId xmlns:a16="http://schemas.microsoft.com/office/drawing/2014/main" val="20000"/>
                    </a:ext>
                  </a:extLst>
                </a:gridCol>
                <a:gridCol w="549520">
                  <a:extLst>
                    <a:ext uri="{9D8B030D-6E8A-4147-A177-3AD203B41FA5}">
                      <a16:colId xmlns:a16="http://schemas.microsoft.com/office/drawing/2014/main" val="20001"/>
                    </a:ext>
                  </a:extLst>
                </a:gridCol>
                <a:gridCol w="1079493">
                  <a:extLst>
                    <a:ext uri="{9D8B030D-6E8A-4147-A177-3AD203B41FA5}">
                      <a16:colId xmlns:a16="http://schemas.microsoft.com/office/drawing/2014/main" val="20002"/>
                    </a:ext>
                  </a:extLst>
                </a:gridCol>
                <a:gridCol w="1083836">
                  <a:extLst>
                    <a:ext uri="{9D8B030D-6E8A-4147-A177-3AD203B41FA5}">
                      <a16:colId xmlns:a16="http://schemas.microsoft.com/office/drawing/2014/main" val="20003"/>
                    </a:ext>
                  </a:extLst>
                </a:gridCol>
                <a:gridCol w="1081665">
                  <a:extLst>
                    <a:ext uri="{9D8B030D-6E8A-4147-A177-3AD203B41FA5}">
                      <a16:colId xmlns:a16="http://schemas.microsoft.com/office/drawing/2014/main" val="20004"/>
                    </a:ext>
                  </a:extLst>
                </a:gridCol>
                <a:gridCol w="1081665">
                  <a:extLst>
                    <a:ext uri="{9D8B030D-6E8A-4147-A177-3AD203B41FA5}">
                      <a16:colId xmlns:a16="http://schemas.microsoft.com/office/drawing/2014/main" val="20005"/>
                    </a:ext>
                  </a:extLst>
                </a:gridCol>
                <a:gridCol w="1081665">
                  <a:extLst>
                    <a:ext uri="{9D8B030D-6E8A-4147-A177-3AD203B41FA5}">
                      <a16:colId xmlns:a16="http://schemas.microsoft.com/office/drawing/2014/main" val="20006"/>
                    </a:ext>
                  </a:extLst>
                </a:gridCol>
                <a:gridCol w="1079493">
                  <a:extLst>
                    <a:ext uri="{9D8B030D-6E8A-4147-A177-3AD203B41FA5}">
                      <a16:colId xmlns:a16="http://schemas.microsoft.com/office/drawing/2014/main" val="20007"/>
                    </a:ext>
                  </a:extLst>
                </a:gridCol>
                <a:gridCol w="1081665">
                  <a:extLst>
                    <a:ext uri="{9D8B030D-6E8A-4147-A177-3AD203B41FA5}">
                      <a16:colId xmlns:a16="http://schemas.microsoft.com/office/drawing/2014/main" val="20008"/>
                    </a:ext>
                  </a:extLst>
                </a:gridCol>
                <a:gridCol w="1081665">
                  <a:extLst>
                    <a:ext uri="{9D8B030D-6E8A-4147-A177-3AD203B41FA5}">
                      <a16:colId xmlns:a16="http://schemas.microsoft.com/office/drawing/2014/main" val="20009"/>
                    </a:ext>
                  </a:extLst>
                </a:gridCol>
              </a:tblGrid>
              <a:tr h="556568">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教职工数</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校外教师</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外籍教师</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27771">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专任教师</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行政人员</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教辅人员</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工勤人员</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其他</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501979">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87423">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4"/>
                  </a:ext>
                </a:extLst>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extLst>
                  <a:ext uri="{0D108BD9-81ED-4DB2-BD59-A6C34878D82A}">
                    <a16:rowId xmlns:a16="http://schemas.microsoft.com/office/drawing/2014/main" val="10005"/>
                  </a:ext>
                </a:extLst>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在编人员</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endParaRPr lang="zh-CN" sz="100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0399" y="1144404"/>
          <a:ext cx="10858502" cy="3701713"/>
        </p:xfrm>
        <a:graphic>
          <a:graphicData uri="http://schemas.openxmlformats.org/drawingml/2006/table">
            <a:tbl>
              <a:tblPr firstRow="1" firstCol="1" bandRow="1"/>
              <a:tblGrid>
                <a:gridCol w="2129118">
                  <a:extLst>
                    <a:ext uri="{9D8B030D-6E8A-4147-A177-3AD203B41FA5}">
                      <a16:colId xmlns:a16="http://schemas.microsoft.com/office/drawing/2014/main" val="20000"/>
                    </a:ext>
                  </a:extLst>
                </a:gridCol>
                <a:gridCol w="632218">
                  <a:extLst>
                    <a:ext uri="{9D8B030D-6E8A-4147-A177-3AD203B41FA5}">
                      <a16:colId xmlns:a16="http://schemas.microsoft.com/office/drawing/2014/main" val="20001"/>
                    </a:ext>
                  </a:extLst>
                </a:gridCol>
                <a:gridCol w="984174">
                  <a:extLst>
                    <a:ext uri="{9D8B030D-6E8A-4147-A177-3AD203B41FA5}">
                      <a16:colId xmlns:a16="http://schemas.microsoft.com/office/drawing/2014/main" val="20002"/>
                    </a:ext>
                  </a:extLst>
                </a:gridCol>
                <a:gridCol w="1184050">
                  <a:extLst>
                    <a:ext uri="{9D8B030D-6E8A-4147-A177-3AD203B41FA5}">
                      <a16:colId xmlns:a16="http://schemas.microsoft.com/office/drawing/2014/main" val="20003"/>
                    </a:ext>
                  </a:extLst>
                </a:gridCol>
                <a:gridCol w="1184050">
                  <a:extLst>
                    <a:ext uri="{9D8B030D-6E8A-4147-A177-3AD203B41FA5}">
                      <a16:colId xmlns:a16="http://schemas.microsoft.com/office/drawing/2014/main" val="20004"/>
                    </a:ext>
                  </a:extLst>
                </a:gridCol>
                <a:gridCol w="1186223">
                  <a:extLst>
                    <a:ext uri="{9D8B030D-6E8A-4147-A177-3AD203B41FA5}">
                      <a16:colId xmlns:a16="http://schemas.microsoft.com/office/drawing/2014/main" val="20005"/>
                    </a:ext>
                  </a:extLst>
                </a:gridCol>
                <a:gridCol w="1186223">
                  <a:extLst>
                    <a:ext uri="{9D8B030D-6E8A-4147-A177-3AD203B41FA5}">
                      <a16:colId xmlns:a16="http://schemas.microsoft.com/office/drawing/2014/main" val="20006"/>
                    </a:ext>
                  </a:extLst>
                </a:gridCol>
                <a:gridCol w="1186223">
                  <a:extLst>
                    <a:ext uri="{9D8B030D-6E8A-4147-A177-3AD203B41FA5}">
                      <a16:colId xmlns:a16="http://schemas.microsoft.com/office/drawing/2014/main" val="20007"/>
                    </a:ext>
                  </a:extLst>
                </a:gridCol>
                <a:gridCol w="1186223">
                  <a:extLst>
                    <a:ext uri="{9D8B030D-6E8A-4147-A177-3AD203B41FA5}">
                      <a16:colId xmlns:a16="http://schemas.microsoft.com/office/drawing/2014/main" val="20008"/>
                    </a:ext>
                  </a:extLst>
                </a:gridCol>
              </a:tblGrid>
              <a:tr h="445612">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指标名称</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代码</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教职工数</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校外教师</a:t>
                      </a:r>
                      <a:endParaRPr lang="zh-CN" sz="1000" kern="100" dirty="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外籍教师</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02620">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专任教师</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行政人员</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教辅人员</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工勤人员</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401906">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甲</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乙</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pitchFamily="18" charset="0"/>
                        <a:ea typeface="宋体" panose="02010600030101010101" pitchFamily="2" charset="-122"/>
                      </a:endParaRPr>
                    </a:p>
                  </a:txBody>
                  <a:tcPr marL="18695" marR="186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pitchFamily="18" charset="0"/>
                        <a:ea typeface="宋体" panose="02010600030101010101" pitchFamily="2" charset="-122"/>
                      </a:endParaRPr>
                    </a:p>
                  </a:txBody>
                  <a:tcPr marL="18695" marR="1869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70315">
                <a:tc>
                  <a:txBody>
                    <a:bodyPr/>
                    <a:lstStyle/>
                    <a:p>
                      <a:pPr algn="just">
                        <a:spcAft>
                          <a:spcPts val="0"/>
                        </a:spcAft>
                      </a:pPr>
                      <a:r>
                        <a:rPr lang="zh-CN" sz="900" kern="100">
                          <a:effectLst/>
                          <a:latin typeface="Times New Roman" panose="02020603050405020304" pitchFamily="18" charset="0"/>
                          <a:ea typeface="宋体" panose="02010600030101010101" pitchFamily="2" charset="-122"/>
                        </a:rPr>
                        <a:t>总计</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extLst>
                  <a:ext uri="{0D108BD9-81ED-4DB2-BD59-A6C34878D82A}">
                    <a16:rowId xmlns:a16="http://schemas.microsoft.com/office/drawing/2014/main" val="10004"/>
                  </a:ext>
                </a:extLst>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extLst>
                  <a:ext uri="{0D108BD9-81ED-4DB2-BD59-A6C34878D82A}">
                    <a16:rowId xmlns:a16="http://schemas.microsoft.com/office/drawing/2014/main" val="10005"/>
                  </a:ext>
                </a:extLst>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在编人员</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a:noFill/>
                    </a:lnB>
                  </a:tcPr>
                </a:tc>
                <a:extLst>
                  <a:ext uri="{0D108BD9-81ED-4DB2-BD59-A6C34878D82A}">
                    <a16:rowId xmlns:a16="http://schemas.microsoft.com/office/drawing/2014/main" val="10006"/>
                  </a:ext>
                </a:extLst>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接受过专业教育</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pitchFamily="18"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（五十）特殊教育学校教职工</a:t>
            </a:r>
          </a:p>
        </p:txBody>
      </p:sp>
      <p:grpSp>
        <p:nvGrpSpPr>
          <p:cNvPr id="5" name="组合 4"/>
          <p:cNvGrpSpPr/>
          <p:nvPr/>
        </p:nvGrpSpPr>
        <p:grpSpPr>
          <a:xfrm>
            <a:off x="660398" y="4443122"/>
            <a:ext cx="10858500" cy="1284577"/>
            <a:chOff x="660401" y="897197"/>
            <a:chExt cx="10858500" cy="1427341"/>
          </a:xfrm>
        </p:grpSpPr>
        <p:grpSp>
          <p:nvGrpSpPr>
            <p:cNvPr id="6" name="组合 5"/>
            <p:cNvGrpSpPr/>
            <p:nvPr/>
          </p:nvGrpSpPr>
          <p:grpSpPr>
            <a:xfrm>
              <a:off x="660401" y="1413360"/>
              <a:ext cx="10858500" cy="911178"/>
              <a:chOff x="660401" y="308003"/>
              <a:chExt cx="10858500" cy="1558481"/>
            </a:xfrm>
          </p:grpSpPr>
          <p:sp>
            <p:nvSpPr>
              <p:cNvPr id="8" name="矩形 7"/>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接受过专业教育是指</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教师法</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规定学历的特殊教育专业毕业或非特殊教育毕业且参加特殊教育专业岗位培训合格的教职工。包括岗前培训、在岗培训等</a:t>
                </a:r>
              </a:p>
            </p:txBody>
          </p:sp>
        </p:grpSp>
        <p:sp>
          <p:nvSpPr>
            <p:cNvPr id="7" name="矩形 6"/>
            <p:cNvSpPr/>
            <p:nvPr/>
          </p:nvSpPr>
          <p:spPr>
            <a:xfrm flipH="1">
              <a:off x="685803" y="897197"/>
              <a:ext cx="1327637"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4261728339"/>
              </p:ext>
            </p:extLst>
          </p:nvPr>
        </p:nvGraphicFramePr>
        <p:xfrm>
          <a:off x="660400" y="1125537"/>
          <a:ext cx="10872789" cy="3656532"/>
        </p:xfrm>
        <a:graphic>
          <a:graphicData uri="http://schemas.openxmlformats.org/drawingml/2006/table">
            <a:tbl>
              <a:tblPr firstRow="1" firstCol="1" bandRow="1"/>
              <a:tblGrid>
                <a:gridCol w="1569512">
                  <a:extLst>
                    <a:ext uri="{9D8B030D-6E8A-4147-A177-3AD203B41FA5}">
                      <a16:colId xmlns:a16="http://schemas.microsoft.com/office/drawing/2014/main" val="20000"/>
                    </a:ext>
                  </a:extLst>
                </a:gridCol>
                <a:gridCol w="535538">
                  <a:extLst>
                    <a:ext uri="{9D8B030D-6E8A-4147-A177-3AD203B41FA5}">
                      <a16:colId xmlns:a16="http://schemas.microsoft.com/office/drawing/2014/main" val="20001"/>
                    </a:ext>
                  </a:extLst>
                </a:gridCol>
                <a:gridCol w="876898">
                  <a:extLst>
                    <a:ext uri="{9D8B030D-6E8A-4147-A177-3AD203B41FA5}">
                      <a16:colId xmlns:a16="http://schemas.microsoft.com/office/drawing/2014/main" val="20002"/>
                    </a:ext>
                  </a:extLst>
                </a:gridCol>
                <a:gridCol w="1041393">
                  <a:extLst>
                    <a:ext uri="{9D8B030D-6E8A-4147-A177-3AD203B41FA5}">
                      <a16:colId xmlns:a16="http://schemas.microsoft.com/office/drawing/2014/main" val="20003"/>
                    </a:ext>
                  </a:extLst>
                </a:gridCol>
                <a:gridCol w="1041393">
                  <a:extLst>
                    <a:ext uri="{9D8B030D-6E8A-4147-A177-3AD203B41FA5}">
                      <a16:colId xmlns:a16="http://schemas.microsoft.com/office/drawing/2014/main" val="20004"/>
                    </a:ext>
                  </a:extLst>
                </a:gridCol>
                <a:gridCol w="1041393">
                  <a:extLst>
                    <a:ext uri="{9D8B030D-6E8A-4147-A177-3AD203B41FA5}">
                      <a16:colId xmlns:a16="http://schemas.microsoft.com/office/drawing/2014/main" val="20005"/>
                    </a:ext>
                  </a:extLst>
                </a:gridCol>
                <a:gridCol w="1041393">
                  <a:extLst>
                    <a:ext uri="{9D8B030D-6E8A-4147-A177-3AD203B41FA5}">
                      <a16:colId xmlns:a16="http://schemas.microsoft.com/office/drawing/2014/main" val="20006"/>
                    </a:ext>
                  </a:extLst>
                </a:gridCol>
                <a:gridCol w="1041393">
                  <a:extLst>
                    <a:ext uri="{9D8B030D-6E8A-4147-A177-3AD203B41FA5}">
                      <a16:colId xmlns:a16="http://schemas.microsoft.com/office/drawing/2014/main" val="20007"/>
                    </a:ext>
                  </a:extLst>
                </a:gridCol>
                <a:gridCol w="930080">
                  <a:extLst>
                    <a:ext uri="{9D8B030D-6E8A-4147-A177-3AD203B41FA5}">
                      <a16:colId xmlns:a16="http://schemas.microsoft.com/office/drawing/2014/main" val="20008"/>
                    </a:ext>
                  </a:extLst>
                </a:gridCol>
                <a:gridCol w="876898">
                  <a:extLst>
                    <a:ext uri="{9D8B030D-6E8A-4147-A177-3AD203B41FA5}">
                      <a16:colId xmlns:a16="http://schemas.microsoft.com/office/drawing/2014/main" val="20009"/>
                    </a:ext>
                  </a:extLst>
                </a:gridCol>
                <a:gridCol w="876898">
                  <a:extLst>
                    <a:ext uri="{9D8B030D-6E8A-4147-A177-3AD203B41FA5}">
                      <a16:colId xmlns:a16="http://schemas.microsoft.com/office/drawing/2014/main" val="20010"/>
                    </a:ext>
                  </a:extLst>
                </a:gridCol>
              </a:tblGrid>
              <a:tr h="286696">
                <a:tc rowSpan="2">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3884295" algn="l"/>
                        </a:tabLst>
                      </a:pPr>
                      <a:r>
                        <a:rPr lang="zh-CN" sz="900" kern="100" dirty="0">
                          <a:effectLst/>
                          <a:latin typeface="Times New Roman" panose="02020603050405020304" pitchFamily="18" charset="0"/>
                          <a:ea typeface="宋体" panose="02010600030101010101" pitchFamily="2" charset="-122"/>
                        </a:rPr>
                        <a:t>代码</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教职工数</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校外教师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行业导师</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pitchFamily="18" charset="0"/>
                          <a:ea typeface="宋体" panose="02010600030101010101" pitchFamily="2" charset="-122"/>
                        </a:rPr>
                        <a:t>外籍教师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945956">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专任教师</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行政人员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教辅人员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工勤人员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其他附设机构人员</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286696">
                <a:tc>
                  <a:txBody>
                    <a:bodyPr/>
                    <a:lstStyle/>
                    <a:p>
                      <a:pPr algn="just">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甲</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dirty="0">
                          <a:effectLst/>
                          <a:latin typeface="Times New Roman" panose="02020603050405020304" pitchFamily="18" charset="0"/>
                          <a:ea typeface="宋体" panose="02010600030101010101" pitchFamily="2" charset="-122"/>
                        </a:rPr>
                        <a:t>乙</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99798">
                <a:tc>
                  <a:txBody>
                    <a:bodyPr/>
                    <a:lstStyle/>
                    <a:p>
                      <a:pPr algn="just">
                        <a:lnSpc>
                          <a:spcPts val="1200"/>
                        </a:lnSpc>
                        <a:spcAft>
                          <a:spcPts val="0"/>
                        </a:spcAft>
                        <a:tabLst>
                          <a:tab pos="3884295" algn="l"/>
                        </a:tabLst>
                      </a:pPr>
                      <a:r>
                        <a:rPr lang="zh-CN" sz="900" kern="100">
                          <a:effectLst/>
                          <a:latin typeface="Times New Roman" panose="02020603050405020304" pitchFamily="18" charset="0"/>
                          <a:ea typeface="宋体" panose="02010600030101010101" pitchFamily="2" charset="-122"/>
                        </a:rPr>
                        <a:t>总计</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650277">
                <a:tc>
                  <a:txBody>
                    <a:bodyPr/>
                    <a:lstStyle/>
                    <a:p>
                      <a:pPr indent="114300"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dirty="0">
                          <a:effectLst/>
                          <a:latin typeface="宋体" panose="02010600030101010101" pitchFamily="2" charset="-122"/>
                          <a:ea typeface="宋体" panose="02010600030101010101" pitchFamily="2" charset="-122"/>
                        </a:rPr>
                        <a:t>02</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a:noFill/>
                    </a:lnB>
                  </a:tcPr>
                </a:tc>
                <a:extLst>
                  <a:ext uri="{0D108BD9-81ED-4DB2-BD59-A6C34878D82A}">
                    <a16:rowId xmlns:a16="http://schemas.microsoft.com/office/drawing/2014/main" val="10004"/>
                  </a:ext>
                </a:extLst>
              </a:tr>
              <a:tr h="787109">
                <a:tc>
                  <a:txBody>
                    <a:bodyPr/>
                    <a:lstStyle/>
                    <a:p>
                      <a:pPr indent="114300"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在编人员</a:t>
                      </a:r>
                      <a:r>
                        <a:rPr lang="en-US" sz="900" kern="100">
                          <a:effectLst/>
                          <a:latin typeface="Times New Roman" panose="02020603050405020304" pitchFamily="18" charset="0"/>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dirty="0">
                          <a:effectLst/>
                          <a:latin typeface="宋体" panose="02010600030101010101" pitchFamily="2" charset="-122"/>
                          <a:ea typeface="宋体" panose="02010600030101010101" pitchFamily="2" charset="-122"/>
                        </a:rPr>
                        <a:t>03</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pitchFamily="18" charset="0"/>
                          <a:ea typeface="宋体" panose="02010600030101010101" pitchFamily="2" charset="-122"/>
                        </a:rPr>
                        <a:t>—</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矩形 8"/>
          <p:cNvSpPr/>
          <p:nvPr/>
        </p:nvSpPr>
        <p:spPr>
          <a:xfrm>
            <a:off x="3951824" y="287020"/>
            <a:ext cx="4288353" cy="400110"/>
          </a:xfrm>
          <a:prstGeom prst="rect">
            <a:avLst/>
          </a:prstGeom>
        </p:spPr>
        <p:txBody>
          <a:bodyPr wrap="none">
            <a:spAutoFit/>
          </a:bodyPr>
          <a:lstStyle/>
          <a:p>
            <a:pPr algn="ctr"/>
            <a:r>
              <a:rPr lang="zh-CN" altLang="en-US" sz="2000" b="1" dirty="0">
                <a:solidFill>
                  <a:srgbClr val="304371"/>
                </a:solidFill>
                <a:cs typeface="+mn-ea"/>
                <a:sym typeface="+mn-lt"/>
              </a:rPr>
              <a:t>（五十一）中等职业学校教职工情况</a:t>
            </a:r>
          </a:p>
        </p:txBody>
      </p:sp>
      <p:grpSp>
        <p:nvGrpSpPr>
          <p:cNvPr id="4" name="组合 3"/>
          <p:cNvGrpSpPr/>
          <p:nvPr/>
        </p:nvGrpSpPr>
        <p:grpSpPr>
          <a:xfrm>
            <a:off x="660400" y="1527349"/>
            <a:ext cx="10858500" cy="1198387"/>
            <a:chOff x="660401" y="992966"/>
            <a:chExt cx="10858500" cy="1331572"/>
          </a:xfrm>
        </p:grpSpPr>
        <p:grpSp>
          <p:nvGrpSpPr>
            <p:cNvPr id="5" name="组合 4"/>
            <p:cNvGrpSpPr/>
            <p:nvPr/>
          </p:nvGrpSpPr>
          <p:grpSpPr>
            <a:xfrm>
              <a:off x="660401" y="1413360"/>
              <a:ext cx="10858500" cy="911178"/>
              <a:chOff x="660401" y="308003"/>
              <a:chExt cx="10858500" cy="1558481"/>
            </a:xfrm>
          </p:grpSpPr>
          <p:sp>
            <p:nvSpPr>
              <p:cNvPr id="7" name="矩形 6"/>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行业导师是指学校按照聘用流程，聘请的校外行业、企事业单位、科研机构等无教师资格证但参与协助教学工作的高技能人才，聘期为一学期及以上</a:t>
                </a:r>
              </a:p>
            </p:txBody>
          </p:sp>
        </p:grpSp>
        <p:sp>
          <p:nvSpPr>
            <p:cNvPr id="6" name="矩形 5"/>
            <p:cNvSpPr/>
            <p:nvPr/>
          </p:nvSpPr>
          <p:spPr>
            <a:xfrm flipH="1">
              <a:off x="9827287" y="992966"/>
              <a:ext cx="743579" cy="34999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811561" y="287020"/>
            <a:ext cx="456887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（五十二）高等教育学校教职工情况</a:t>
            </a:r>
          </a:p>
        </p:txBody>
      </p:sp>
      <p:graphicFrame>
        <p:nvGraphicFramePr>
          <p:cNvPr id="2" name="表格 1"/>
          <p:cNvGraphicFramePr>
            <a:graphicFrameLocks noGrp="1"/>
          </p:cNvGraphicFramePr>
          <p:nvPr>
            <p:extLst>
              <p:ext uri="{D42A27DB-BD31-4B8C-83A1-F6EECF244321}">
                <p14:modId xmlns:p14="http://schemas.microsoft.com/office/powerpoint/2010/main" val="593115140"/>
              </p:ext>
            </p:extLst>
          </p:nvPr>
        </p:nvGraphicFramePr>
        <p:xfrm>
          <a:off x="658812" y="1125537"/>
          <a:ext cx="10874382" cy="3509975"/>
        </p:xfrm>
        <a:graphic>
          <a:graphicData uri="http://schemas.openxmlformats.org/drawingml/2006/table">
            <a:tbl>
              <a:tblPr firstRow="1" firstCol="1" bandRow="1"/>
              <a:tblGrid>
                <a:gridCol w="1278272">
                  <a:extLst>
                    <a:ext uri="{9D8B030D-6E8A-4147-A177-3AD203B41FA5}">
                      <a16:colId xmlns:a16="http://schemas.microsoft.com/office/drawing/2014/main" val="20000"/>
                    </a:ext>
                  </a:extLst>
                </a:gridCol>
                <a:gridCol w="854242">
                  <a:extLst>
                    <a:ext uri="{9D8B030D-6E8A-4147-A177-3AD203B41FA5}">
                      <a16:colId xmlns:a16="http://schemas.microsoft.com/office/drawing/2014/main" val="20001"/>
                    </a:ext>
                  </a:extLst>
                </a:gridCol>
                <a:gridCol w="728489">
                  <a:extLst>
                    <a:ext uri="{9D8B030D-6E8A-4147-A177-3AD203B41FA5}">
                      <a16:colId xmlns:a16="http://schemas.microsoft.com/office/drawing/2014/main" val="20002"/>
                    </a:ext>
                  </a:extLst>
                </a:gridCol>
                <a:gridCol w="728489">
                  <a:extLst>
                    <a:ext uri="{9D8B030D-6E8A-4147-A177-3AD203B41FA5}">
                      <a16:colId xmlns:a16="http://schemas.microsoft.com/office/drawing/2014/main" val="20003"/>
                    </a:ext>
                  </a:extLst>
                </a:gridCol>
                <a:gridCol w="728489">
                  <a:extLst>
                    <a:ext uri="{9D8B030D-6E8A-4147-A177-3AD203B41FA5}">
                      <a16:colId xmlns:a16="http://schemas.microsoft.com/office/drawing/2014/main" val="20004"/>
                    </a:ext>
                  </a:extLst>
                </a:gridCol>
                <a:gridCol w="728489">
                  <a:extLst>
                    <a:ext uri="{9D8B030D-6E8A-4147-A177-3AD203B41FA5}">
                      <a16:colId xmlns:a16="http://schemas.microsoft.com/office/drawing/2014/main" val="20005"/>
                    </a:ext>
                  </a:extLst>
                </a:gridCol>
                <a:gridCol w="728489">
                  <a:extLst>
                    <a:ext uri="{9D8B030D-6E8A-4147-A177-3AD203B41FA5}">
                      <a16:colId xmlns:a16="http://schemas.microsoft.com/office/drawing/2014/main" val="20006"/>
                    </a:ext>
                  </a:extLst>
                </a:gridCol>
                <a:gridCol w="728489">
                  <a:extLst>
                    <a:ext uri="{9D8B030D-6E8A-4147-A177-3AD203B41FA5}">
                      <a16:colId xmlns:a16="http://schemas.microsoft.com/office/drawing/2014/main" val="20007"/>
                    </a:ext>
                  </a:extLst>
                </a:gridCol>
                <a:gridCol w="728489">
                  <a:extLst>
                    <a:ext uri="{9D8B030D-6E8A-4147-A177-3AD203B41FA5}">
                      <a16:colId xmlns:a16="http://schemas.microsoft.com/office/drawing/2014/main" val="20008"/>
                    </a:ext>
                  </a:extLst>
                </a:gridCol>
                <a:gridCol w="728489">
                  <a:extLst>
                    <a:ext uri="{9D8B030D-6E8A-4147-A177-3AD203B41FA5}">
                      <a16:colId xmlns:a16="http://schemas.microsoft.com/office/drawing/2014/main" val="20009"/>
                    </a:ext>
                  </a:extLst>
                </a:gridCol>
                <a:gridCol w="728489">
                  <a:extLst>
                    <a:ext uri="{9D8B030D-6E8A-4147-A177-3AD203B41FA5}">
                      <a16:colId xmlns:a16="http://schemas.microsoft.com/office/drawing/2014/main" val="20010"/>
                    </a:ext>
                  </a:extLst>
                </a:gridCol>
                <a:gridCol w="728489">
                  <a:extLst>
                    <a:ext uri="{9D8B030D-6E8A-4147-A177-3AD203B41FA5}">
                      <a16:colId xmlns:a16="http://schemas.microsoft.com/office/drawing/2014/main" val="20011"/>
                    </a:ext>
                  </a:extLst>
                </a:gridCol>
                <a:gridCol w="728489">
                  <a:extLst>
                    <a:ext uri="{9D8B030D-6E8A-4147-A177-3AD203B41FA5}">
                      <a16:colId xmlns:a16="http://schemas.microsoft.com/office/drawing/2014/main" val="20012"/>
                    </a:ext>
                  </a:extLst>
                </a:gridCol>
                <a:gridCol w="728489">
                  <a:extLst>
                    <a:ext uri="{9D8B030D-6E8A-4147-A177-3AD203B41FA5}">
                      <a16:colId xmlns:a16="http://schemas.microsoft.com/office/drawing/2014/main" val="20013"/>
                    </a:ext>
                  </a:extLst>
                </a:gridCol>
              </a:tblGrid>
              <a:tr h="328055">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指标名称</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教职工数</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校外教师</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行业导师</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外籍教师</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离退休人员</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附属中小学幼儿园教职工</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916629">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专任教师</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行政人员</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教辅人员</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工勤人员</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专职科研人员</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其他附设机构人员</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tc vMerge="1">
                  <a:txBody>
                    <a:bodyPr/>
                    <a:lstStyle/>
                    <a:p>
                      <a:endParaRPr lang="zh-CN"/>
                    </a:p>
                  </a:txBody>
                  <a:tcPr/>
                </a:tc>
                <a:extLst>
                  <a:ext uri="{0D108BD9-81ED-4DB2-BD59-A6C34878D82A}">
                    <a16:rowId xmlns:a16="http://schemas.microsoft.com/office/drawing/2014/main" val="10001"/>
                  </a:ext>
                </a:extLst>
              </a:tr>
              <a:tr h="248700">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甲</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乙</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3</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4</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5</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6</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7</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8</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9</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12</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72197">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总计</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672197">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女</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a:noFill/>
                    </a:lnB>
                  </a:tcPr>
                </a:tc>
                <a:extLst>
                  <a:ext uri="{0D108BD9-81ED-4DB2-BD59-A6C34878D82A}">
                    <a16:rowId xmlns:a16="http://schemas.microsoft.com/office/drawing/2014/main" val="10004"/>
                  </a:ext>
                </a:extLst>
              </a:tr>
              <a:tr h="672197">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在编人员</a:t>
                      </a:r>
                      <a:r>
                        <a:rPr lang="en-US" sz="900" kern="100" dirty="0">
                          <a:effectLst/>
                          <a:latin typeface="Times New Roman" panose="02020603050405020304" pitchFamily="18" charset="0"/>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pitchFamily="18"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endParaRPr lang="zh-CN" sz="1050" kern="100">
                        <a:effectLst/>
                        <a:latin typeface="Times New Roman" panose="02020603050405020304" pitchFamily="18"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zh-CN" altLang="en-US"/>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zh-CN" altLang="en-US" dirty="0"/>
                    </a:p>
                  </a:txBody>
                  <a:tcPr>
                    <a:lnL>
                      <a:noFill/>
                    </a:lnL>
                    <a:lnT>
                      <a:noFill/>
                    </a:lnT>
                  </a:tcPr>
                </a:tc>
                <a:extLst>
                  <a:ext uri="{0D108BD9-81ED-4DB2-BD59-A6C34878D82A}">
                    <a16:rowId xmlns:a16="http://schemas.microsoft.com/office/drawing/2014/main" val="10005"/>
                  </a:ext>
                </a:extLst>
              </a:tr>
            </a:tbl>
          </a:graphicData>
        </a:graphic>
      </p:graphicFrame>
      <p:grpSp>
        <p:nvGrpSpPr>
          <p:cNvPr id="4" name="组合 3"/>
          <p:cNvGrpSpPr/>
          <p:nvPr/>
        </p:nvGrpSpPr>
        <p:grpSpPr>
          <a:xfrm>
            <a:off x="543560" y="316739"/>
            <a:ext cx="10891859" cy="1822027"/>
            <a:chOff x="660401" y="24521"/>
            <a:chExt cx="10891859" cy="2024524"/>
          </a:xfrm>
        </p:grpSpPr>
        <p:grpSp>
          <p:nvGrpSpPr>
            <p:cNvPr id="5" name="组合 4"/>
            <p:cNvGrpSpPr/>
            <p:nvPr/>
          </p:nvGrpSpPr>
          <p:grpSpPr>
            <a:xfrm>
              <a:off x="660401" y="524650"/>
              <a:ext cx="10891859" cy="1524395"/>
              <a:chOff x="660401" y="-1212053"/>
              <a:chExt cx="10891859" cy="2607337"/>
            </a:xfrm>
          </p:grpSpPr>
          <p:sp>
            <p:nvSpPr>
              <p:cNvPr id="7" name="矩形 6"/>
              <p:cNvSpPr/>
              <p:nvPr/>
            </p:nvSpPr>
            <p:spPr>
              <a:xfrm>
                <a:off x="693760" y="-1192493"/>
                <a:ext cx="10858500" cy="258777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本表由大学、学院、独立学院、本科层次职业学校、高等专科学校、高等职业学校、其他普通高教机构（分校或大专班）、成人高校（包括职工高校、农民高校、管理干部学院、教育学院、独立函授学院、广播电视大学、其他成人高教机构）填报，若存在多点办学（主校区、分校区、研究生培养机构、无学生培养任务的科研机构、有学生培养任务的附属医院、高等学历继续教育校外教学点）情况，需分别填报</a:t>
                </a:r>
                <a:endParaRPr lang="en-US" altLang="zh-CN" sz="1600" b="1" dirty="0">
                  <a:solidFill>
                    <a:schemeClr val="accent5">
                      <a:lumMod val="20000"/>
                      <a:lumOff val="80000"/>
                    </a:schemeClr>
                  </a:solidFill>
                  <a:latin typeface="黑体" panose="02010609060101010101" pitchFamily="49" charset="-122"/>
                  <a:ea typeface="黑体" panose="02010609060101010101" pitchFamily="49" charset="-122"/>
                </a:endParaRPr>
              </a:p>
              <a:p>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（修改填报范围，增加办学点范围）</a:t>
                </a:r>
              </a:p>
            </p:txBody>
          </p:sp>
          <p:sp>
            <p:nvSpPr>
              <p:cNvPr id="8" name="矩形 7"/>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pitchFamily="49" charset="-122"/>
                  <a:ea typeface="黑体" panose="02010609060101010101" pitchFamily="49" charset="-122"/>
                </a:endParaRPr>
              </a:p>
            </p:txBody>
          </p:sp>
        </p:grpSp>
        <p:sp>
          <p:nvSpPr>
            <p:cNvPr id="6" name="矩形 5"/>
            <p:cNvSpPr/>
            <p:nvPr/>
          </p:nvSpPr>
          <p:spPr>
            <a:xfrm>
              <a:off x="5507547" y="24521"/>
              <a:ext cx="2913265"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298600" y="287020"/>
            <a:ext cx="5594801"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（五十三）基础教育学校专任教师分年龄情况</a:t>
            </a:r>
          </a:p>
        </p:txBody>
      </p:sp>
      <p:graphicFrame>
        <p:nvGraphicFramePr>
          <p:cNvPr id="4" name="表格 3"/>
          <p:cNvGraphicFramePr>
            <a:graphicFrameLocks noGrp="1"/>
          </p:cNvGraphicFramePr>
          <p:nvPr>
            <p:extLst>
              <p:ext uri="{D42A27DB-BD31-4B8C-83A1-F6EECF244321}">
                <p14:modId xmlns:p14="http://schemas.microsoft.com/office/powerpoint/2010/main" val="3756295711"/>
              </p:ext>
            </p:extLst>
          </p:nvPr>
        </p:nvGraphicFramePr>
        <p:xfrm>
          <a:off x="658814" y="794084"/>
          <a:ext cx="10874374" cy="5937070"/>
        </p:xfrm>
        <a:graphic>
          <a:graphicData uri="http://schemas.openxmlformats.org/drawingml/2006/table">
            <a:tbl>
              <a:tblPr firstRow="1" firstCol="1" bandRow="1"/>
              <a:tblGrid>
                <a:gridCol w="1913890">
                  <a:extLst>
                    <a:ext uri="{9D8B030D-6E8A-4147-A177-3AD203B41FA5}">
                      <a16:colId xmlns:a16="http://schemas.microsoft.com/office/drawing/2014/main" val="20000"/>
                    </a:ext>
                  </a:extLst>
                </a:gridCol>
                <a:gridCol w="680736">
                  <a:extLst>
                    <a:ext uri="{9D8B030D-6E8A-4147-A177-3AD203B41FA5}">
                      <a16:colId xmlns:a16="http://schemas.microsoft.com/office/drawing/2014/main" val="20001"/>
                    </a:ext>
                  </a:extLst>
                </a:gridCol>
                <a:gridCol w="1655081">
                  <a:extLst>
                    <a:ext uri="{9D8B030D-6E8A-4147-A177-3AD203B41FA5}">
                      <a16:colId xmlns:a16="http://schemas.microsoft.com/office/drawing/2014/main" val="20002"/>
                    </a:ext>
                  </a:extLst>
                </a:gridCol>
                <a:gridCol w="1657254">
                  <a:extLst>
                    <a:ext uri="{9D8B030D-6E8A-4147-A177-3AD203B41FA5}">
                      <a16:colId xmlns:a16="http://schemas.microsoft.com/office/drawing/2014/main" val="20003"/>
                    </a:ext>
                  </a:extLst>
                </a:gridCol>
                <a:gridCol w="1657254">
                  <a:extLst>
                    <a:ext uri="{9D8B030D-6E8A-4147-A177-3AD203B41FA5}">
                      <a16:colId xmlns:a16="http://schemas.microsoft.com/office/drawing/2014/main" val="20004"/>
                    </a:ext>
                  </a:extLst>
                </a:gridCol>
                <a:gridCol w="1657254">
                  <a:extLst>
                    <a:ext uri="{9D8B030D-6E8A-4147-A177-3AD203B41FA5}">
                      <a16:colId xmlns:a16="http://schemas.microsoft.com/office/drawing/2014/main" val="20005"/>
                    </a:ext>
                  </a:extLst>
                </a:gridCol>
                <a:gridCol w="1652905">
                  <a:extLst>
                    <a:ext uri="{9D8B030D-6E8A-4147-A177-3AD203B41FA5}">
                      <a16:colId xmlns:a16="http://schemas.microsoft.com/office/drawing/2014/main" val="20006"/>
                    </a:ext>
                  </a:extLst>
                </a:gridCol>
              </a:tblGrid>
              <a:tr h="198921">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指标名称</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代码</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合计</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24</a:t>
                      </a:r>
                      <a:r>
                        <a:rPr lang="zh-CN" sz="900" kern="100" dirty="0">
                          <a:effectLst/>
                          <a:latin typeface="Times New Roman" panose="02020603050405020304" pitchFamily="18" charset="0"/>
                          <a:ea typeface="宋体" panose="02010600030101010101" pitchFamily="2" charset="-122"/>
                        </a:rPr>
                        <a:t>岁以下</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25-29</a:t>
                      </a:r>
                      <a:r>
                        <a:rPr lang="zh-CN" sz="900" kern="100">
                          <a:effectLst/>
                          <a:latin typeface="Times New Roman" panose="02020603050405020304" pitchFamily="18" charset="0"/>
                          <a:ea typeface="宋体" panose="02010600030101010101" pitchFamily="2" charset="-122"/>
                        </a:rPr>
                        <a:t>岁</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30-34</a:t>
                      </a:r>
                      <a:r>
                        <a:rPr lang="zh-CN" sz="900" kern="100">
                          <a:effectLst/>
                          <a:latin typeface="Times New Roman" panose="02020603050405020304" pitchFamily="18" charset="0"/>
                          <a:ea typeface="宋体" panose="02010600030101010101" pitchFamily="2" charset="-122"/>
                        </a:rPr>
                        <a:t>岁</a:t>
                      </a: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07096">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甲</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乙</a:t>
                      </a: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8921">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幼儿园</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205082">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女</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3"/>
                  </a:ext>
                </a:extLst>
              </a:tr>
              <a:tr h="205082">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少数民族</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4"/>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正高级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5"/>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副高级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6"/>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中级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7"/>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助理级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8"/>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09"/>
                  </a:ext>
                </a:extLst>
              </a:tr>
              <a:tr h="205082">
                <a:tc>
                  <a:txBody>
                    <a:bodyPr/>
                    <a:lstStyle/>
                    <a:p>
                      <a:pPr indent="114300"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未定职级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0"/>
                  </a:ext>
                </a:extLst>
              </a:tr>
              <a:tr h="205082">
                <a:tc>
                  <a:txBody>
                    <a:bodyPr/>
                    <a:lstStyle/>
                    <a:p>
                      <a:pPr algn="just">
                        <a:lnSpc>
                          <a:spcPts val="1400"/>
                        </a:lnSpc>
                        <a:spcAft>
                          <a:spcPts val="0"/>
                        </a:spcAft>
                      </a:pPr>
                      <a:r>
                        <a:rPr lang="zh-CN" sz="900" kern="100" dirty="0">
                          <a:effectLst/>
                          <a:latin typeface="Times New Roman" panose="02020603050405020304" pitchFamily="18" charset="0"/>
                          <a:ea typeface="宋体" panose="02010600030101010101" pitchFamily="2" charset="-122"/>
                        </a:rPr>
                        <a:t>小学</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1"/>
                  </a:ext>
                </a:extLst>
              </a:tr>
              <a:tr h="20508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pitchFamily="18" charset="0"/>
                          <a:ea typeface="宋体" panose="02010600030101010101" pitchFamily="2" charset="-122"/>
                        </a:rPr>
                        <a:t>—</a:t>
                      </a:r>
                    </a:p>
                  </a:txBody>
                  <a:tcPr marL="17702" marR="1770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2"/>
                  </a:ext>
                </a:extLst>
              </a:tr>
              <a:tr h="205082">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pitchFamily="18" charset="0"/>
                          <a:ea typeface="宋体" panose="02010600030101010101" pitchFamily="2" charset="-122"/>
                        </a:rPr>
                        <a:t>少数民族</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12</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3"/>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4"/>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5"/>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中级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6"/>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助理级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16</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7"/>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8"/>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18</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19"/>
                  </a:ext>
                </a:extLst>
              </a:tr>
              <a:tr h="205082">
                <a:tc>
                  <a:txBody>
                    <a:bodyPr/>
                    <a:lstStyle/>
                    <a:p>
                      <a:pPr algn="just">
                        <a:lnSpc>
                          <a:spcPts val="1400"/>
                        </a:lnSpc>
                        <a:spcAft>
                          <a:spcPts val="0"/>
                        </a:spcAft>
                      </a:pPr>
                      <a:r>
                        <a:rPr lang="zh-CN" sz="900" kern="100">
                          <a:effectLst/>
                          <a:latin typeface="Times New Roman" panose="02020603050405020304" pitchFamily="18" charset="0"/>
                          <a:ea typeface="宋体" panose="02010600030101010101" pitchFamily="2" charset="-122"/>
                        </a:rPr>
                        <a:t>初中</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0"/>
                  </a:ext>
                </a:extLst>
              </a:tr>
              <a:tr h="20508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女</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20</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pitchFamily="18" charset="0"/>
                          <a:ea typeface="宋体" panose="02010600030101010101" pitchFamily="2" charset="-122"/>
                        </a:rPr>
                        <a:t>—</a:t>
                      </a:r>
                    </a:p>
                  </a:txBody>
                  <a:tcPr marL="17702" marR="1770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1"/>
                  </a:ext>
                </a:extLst>
              </a:tr>
              <a:tr h="20508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pitchFamily="18" charset="0"/>
                          <a:ea typeface="宋体" panose="02010600030101010101" pitchFamily="2" charset="-122"/>
                        </a:rPr>
                        <a:t>少数民族</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21</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2"/>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正高级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22</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3"/>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副高级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23</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4"/>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中级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24</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5"/>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助理级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25</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6"/>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员级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26</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7"/>
                  </a:ext>
                </a:extLst>
              </a:tr>
              <a:tr h="205082">
                <a:tc>
                  <a:txBody>
                    <a:bodyPr/>
                    <a:lstStyle/>
                    <a:p>
                      <a:pPr indent="114300" algn="l">
                        <a:lnSpc>
                          <a:spcPts val="1400"/>
                        </a:lnSpc>
                        <a:spcAft>
                          <a:spcPts val="0"/>
                        </a:spcAft>
                      </a:pPr>
                      <a:r>
                        <a:rPr lang="zh-CN" sz="900" kern="100">
                          <a:effectLst/>
                          <a:latin typeface="Times New Roman" panose="02020603050405020304" pitchFamily="18" charset="0"/>
                          <a:ea typeface="宋体" panose="02010600030101010101" pitchFamily="2" charset="-122"/>
                        </a:rPr>
                        <a:t>未定职级</a:t>
                      </a: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27</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pitchFamily="18" charset="0"/>
                        <a:ea typeface="宋体" panose="02010600030101010101" pitchFamily="2" charset="-122"/>
                      </a:endParaRPr>
                    </a:p>
                  </a:txBody>
                  <a:tcPr marL="17702" marR="17702" marT="0" marB="0" anchor="ctr">
                    <a:lnL>
                      <a:noFill/>
                    </a:lnL>
                    <a:lnR>
                      <a:noFill/>
                    </a:lnR>
                    <a:lnT>
                      <a:noFill/>
                    </a:lnT>
                    <a:lnB>
                      <a:noFill/>
                    </a:lnB>
                  </a:tcPr>
                </a:tc>
                <a:extLst>
                  <a:ext uri="{0D108BD9-81ED-4DB2-BD59-A6C34878D82A}">
                    <a16:rowId xmlns:a16="http://schemas.microsoft.com/office/drawing/2014/main" val="10028"/>
                  </a:ext>
                </a:extLst>
              </a:tr>
            </a:tbl>
          </a:graphicData>
        </a:graphic>
      </p:graphicFrame>
      <p:grpSp>
        <p:nvGrpSpPr>
          <p:cNvPr id="5" name="组合 4"/>
          <p:cNvGrpSpPr/>
          <p:nvPr/>
        </p:nvGrpSpPr>
        <p:grpSpPr>
          <a:xfrm>
            <a:off x="674688" y="794085"/>
            <a:ext cx="10858500" cy="637428"/>
            <a:chOff x="676277" y="896078"/>
            <a:chExt cx="10858500" cy="797992"/>
          </a:xfrm>
        </p:grpSpPr>
        <p:grpSp>
          <p:nvGrpSpPr>
            <p:cNvPr id="6" name="组合 5"/>
            <p:cNvGrpSpPr/>
            <p:nvPr/>
          </p:nvGrpSpPr>
          <p:grpSpPr>
            <a:xfrm>
              <a:off x="676277" y="1153186"/>
              <a:ext cx="10858500" cy="540884"/>
              <a:chOff x="676277" y="-136998"/>
              <a:chExt cx="10858500" cy="925127"/>
            </a:xfrm>
          </p:grpSpPr>
          <p:sp>
            <p:nvSpPr>
              <p:cNvPr id="8" name="矩形 7"/>
              <p:cNvSpPr/>
              <p:nvPr/>
            </p:nvSpPr>
            <p:spPr>
              <a:xfrm>
                <a:off x="676277" y="-96631"/>
                <a:ext cx="10858500" cy="88476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76277" y="-136998"/>
                <a:ext cx="10722611" cy="86496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24</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岁以下指截至到</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日不满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25</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周岁的教师；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岁以上指截至</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9</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月</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1</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日已满</a:t>
                </a:r>
                <a:r>
                  <a:rPr lang="en-US" altLang="zh-CN" sz="1600" b="1" dirty="0">
                    <a:solidFill>
                      <a:schemeClr val="accent5">
                        <a:lumMod val="20000"/>
                        <a:lumOff val="80000"/>
                      </a:schemeClr>
                    </a:solidFill>
                    <a:latin typeface="黑体" panose="02010609060101010101" pitchFamily="49" charset="-122"/>
                    <a:ea typeface="黑体" panose="02010609060101010101" pitchFamily="49" charset="-122"/>
                  </a:rPr>
                  <a:t>60</a:t>
                </a:r>
                <a:r>
                  <a:rPr lang="zh-CN" altLang="zh-CN" sz="1600" b="1" dirty="0">
                    <a:solidFill>
                      <a:schemeClr val="accent5">
                        <a:lumMod val="20000"/>
                        <a:lumOff val="80000"/>
                      </a:schemeClr>
                    </a:solidFill>
                    <a:latin typeface="黑体" panose="02010609060101010101" pitchFamily="49" charset="-122"/>
                    <a:ea typeface="黑体" panose="02010609060101010101" pitchFamily="49" charset="-122"/>
                  </a:rPr>
                  <a:t>周岁的教师</a:t>
                </a:r>
                <a:r>
                  <a:rPr lang="zh-CN" altLang="en-US" sz="1600" b="1" dirty="0">
                    <a:solidFill>
                      <a:schemeClr val="accent5">
                        <a:lumMod val="20000"/>
                        <a:lumOff val="80000"/>
                      </a:schemeClr>
                    </a:solidFill>
                    <a:latin typeface="黑体" panose="02010609060101010101" pitchFamily="49" charset="-122"/>
                    <a:ea typeface="黑体" panose="02010609060101010101" pitchFamily="49" charset="-122"/>
                  </a:rPr>
                  <a:t>（新增填报说明）</a:t>
                </a:r>
              </a:p>
            </p:txBody>
          </p:sp>
        </p:grpSp>
        <p:sp>
          <p:nvSpPr>
            <p:cNvPr id="7" name="矩形 6"/>
            <p:cNvSpPr/>
            <p:nvPr/>
          </p:nvSpPr>
          <p:spPr>
            <a:xfrm flipH="1">
              <a:off x="7107238" y="896078"/>
              <a:ext cx="561974" cy="25710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AS_NET" val="2.0.50727.5485"/>
  <p:tag name="AS_OS" val="Microsoft Windows NT 6.1.7601 Service Pack 1"/>
  <p:tag name="AS_RELEASE_DATE" val="2018.04.09"/>
  <p:tag name="AS_TITLE" val="Aspose.Slides for .NET 2.0"/>
  <p:tag name="AS_VERSION" val="18.4"/>
  <p:tag name="ISLIDE.GUIDESSETTING" val="{&quot;Id&quot;:&quot;fc14f4dc-47e1-49b3-87fb-7b20cbb44177&quot;,&quot;Name&quot;:null,&quot;Kind&quot;:&quot;Custom&quot;,&quot;OldGuidesSetting&quot;:{&quot;HeaderHeight&quot;:0.0,&quot;FooterHeight&quot;:0.0,&quot;SideMargin&quot;:0.0,&quot;TopMargin&quot;:0.0,&quot;BottomMargin&quot;:0.0,&quot;IntervalMargin&quot;:0.0}}"/>
  <p:tag name="COMMONDATA" val="eyJoZGlkIjoiZmJjNWU0MDRmNjYyYWNmYzJhNjg0ZGIwMjRkNzljYzAifQ=="/>
</p:tagLst>
</file>

<file path=ppt/tags/tag2.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3.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4.xml><?xml version="1.0" encoding="utf-8"?>
<p:tagLst xmlns:a="http://schemas.openxmlformats.org/drawingml/2006/main" xmlns:r="http://schemas.openxmlformats.org/officeDocument/2006/relationships" xmlns:p="http://schemas.openxmlformats.org/presentationml/2006/main">
  <p:tag name="ISLIDE.DIAGRAM" val="#577179;"/>
</p:tagLst>
</file>

<file path=ppt/tags/tag5.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6.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7.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8.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ags/tag9.xml><?xml version="1.0" encoding="utf-8"?>
<p:tagLst xmlns:a="http://schemas.openxmlformats.org/drawingml/2006/main" xmlns:r="http://schemas.openxmlformats.org/officeDocument/2006/relationships" xmlns:p="http://schemas.openxmlformats.org/presentationml/2006/main">
  <p:tag name="ISLIDE.TEMPLATE" val="https://www.islide.cc;"/>
</p:tagLst>
</file>

<file path=ppt/theme/theme1.xml><?xml version="1.0" encoding="utf-8"?>
<a:theme xmlns:a="http://schemas.openxmlformats.org/drawingml/2006/main" name="主题1">
  <a:themeElements>
    <a:clrScheme name="Office">
      <a:dk1>
        <a:srgbClr val="000000"/>
      </a:dk1>
      <a:lt1>
        <a:srgbClr val="FFFFFF"/>
      </a:lt1>
      <a:dk2>
        <a:srgbClr val="44546A"/>
      </a:dk2>
      <a:lt2>
        <a:srgbClr val="E7E6E6"/>
      </a:lt2>
      <a:accent1>
        <a:srgbClr val="C72722"/>
      </a:accent1>
      <a:accent2>
        <a:srgbClr val="FF0000"/>
      </a:accent2>
      <a:accent3>
        <a:srgbClr val="DE9489"/>
      </a:accent3>
      <a:accent4>
        <a:srgbClr val="661816"/>
      </a:accent4>
      <a:accent5>
        <a:srgbClr val="965028"/>
      </a:accent5>
      <a:accent6>
        <a:srgbClr val="FEE0D3"/>
      </a:accent6>
      <a:hlink>
        <a:srgbClr val="0563C1"/>
      </a:hlink>
      <a:folHlink>
        <a:srgbClr val="954F72"/>
      </a:folHlink>
    </a:clrScheme>
    <a:fontScheme name="主题标准">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44546A"/>
    </a:dk2>
    <a:lt2>
      <a:srgbClr val="E7E6E6"/>
    </a:lt2>
    <a:accent1>
      <a:srgbClr val="C72722"/>
    </a:accent1>
    <a:accent2>
      <a:srgbClr val="FF0000"/>
    </a:accent2>
    <a:accent3>
      <a:srgbClr val="DE9489"/>
    </a:accent3>
    <a:accent4>
      <a:srgbClr val="661816"/>
    </a:accent4>
    <a:accent5>
      <a:srgbClr val="965028"/>
    </a:accent5>
    <a:accent6>
      <a:srgbClr val="FEE0D3"/>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765</TotalTime>
  <Words>35620</Words>
  <Application>Microsoft Office PowerPoint</Application>
  <PresentationFormat>宽屏</PresentationFormat>
  <Paragraphs>16054</Paragraphs>
  <Slides>144</Slides>
  <Notes>139</Notes>
  <HiddenSlides>0</HiddenSlides>
  <MMClips>0</MMClips>
  <ScaleCrop>false</ScaleCrop>
  <HeadingPairs>
    <vt:vector size="8" baseType="variant">
      <vt:variant>
        <vt:lpstr>已用的字体</vt:lpstr>
      </vt:variant>
      <vt:variant>
        <vt:i4>11</vt:i4>
      </vt:variant>
      <vt:variant>
        <vt:lpstr>主题</vt:lpstr>
      </vt:variant>
      <vt:variant>
        <vt:i4>1</vt:i4>
      </vt:variant>
      <vt:variant>
        <vt:lpstr>嵌入 OLE 服务器</vt:lpstr>
      </vt:variant>
      <vt:variant>
        <vt:i4>1</vt:i4>
      </vt:variant>
      <vt:variant>
        <vt:lpstr>幻灯片标题</vt:lpstr>
      </vt:variant>
      <vt:variant>
        <vt:i4>144</vt:i4>
      </vt:variant>
    </vt:vector>
  </HeadingPairs>
  <TitlesOfParts>
    <vt:vector size="157" baseType="lpstr">
      <vt:lpstr>Arial Unicode MS</vt:lpstr>
      <vt:lpstr>方正中雅宋_GBK</vt:lpstr>
      <vt:lpstr>黑体</vt:lpstr>
      <vt:lpstr>楷体</vt:lpstr>
      <vt:lpstr>宋体</vt:lpstr>
      <vt:lpstr>微软雅黑</vt:lpstr>
      <vt:lpstr>Arial</vt:lpstr>
      <vt:lpstr>Calibri</vt:lpstr>
      <vt:lpstr>Impact</vt:lpstr>
      <vt:lpstr>Times New Roman</vt:lpstr>
      <vt:lpstr>Wingdings</vt:lpstr>
      <vt:lpstr>主题1</vt:lpstr>
      <vt:lpstr>Visio</vt:lpstr>
      <vt:lpstr>教育事业综合统计 调查制度修订情况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逐表解读       《2022年教育事业综合统计调查制度》</vt:lpstr>
      <vt:lpstr>《教育事业综合统计调查制度》表号划分规则说明</vt:lpstr>
      <vt:lpstr>PowerPoint 演示文稿</vt:lpstr>
      <vt:lpstr>PowerPoint 演示文稿</vt:lpstr>
      <vt:lpstr>PowerPoint 演示文稿</vt:lpstr>
      <vt:lpstr>PowerPoint 演示文稿</vt:lpstr>
      <vt:lpstr>总说明</vt:lpstr>
      <vt:lpstr>总说明</vt:lpstr>
      <vt:lpstr>总说明</vt:lpstr>
      <vt:lpstr>总说明</vt:lpstr>
      <vt:lpstr>总说明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风云办公</Manager>
  <Company>上海剑姬网络科技有限公司</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风云办公PPT模板</dc:title>
  <dc:creator>风云办公</dc:creator>
  <cp:keywords>风云办公</cp:keywords>
  <dc:description>风云办公 http://www.ppt118.com</dc:description>
  <cp:lastModifiedBy>C</cp:lastModifiedBy>
  <cp:revision>1260</cp:revision>
  <cp:lastPrinted>2021-05-08T01:36:00Z</cp:lastPrinted>
  <dcterms:created xsi:type="dcterms:W3CDTF">2015-05-05T08:02:00Z</dcterms:created>
  <dcterms:modified xsi:type="dcterms:W3CDTF">2022-09-05T07:44:02Z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2052-11.1.0.11875</vt:lpwstr>
  </property>
  <property fmtid="{D5CDD505-2E9C-101B-9397-08002B2CF9AE}" pid="3" name="ICV">
    <vt:lpwstr>72E6D76548E24DC599F252A5B780FF5F</vt:lpwstr>
  </property>
</Properties>
</file>